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73"/>
  </p:notesMasterIdLst>
  <p:sldIdLst>
    <p:sldId id="256" r:id="rId2"/>
    <p:sldId id="258" r:id="rId3"/>
    <p:sldId id="294" r:id="rId4"/>
    <p:sldId id="295" r:id="rId5"/>
    <p:sldId id="296" r:id="rId6"/>
    <p:sldId id="333" r:id="rId7"/>
    <p:sldId id="299" r:id="rId8"/>
    <p:sldId id="298" r:id="rId9"/>
    <p:sldId id="300" r:id="rId10"/>
    <p:sldId id="332" r:id="rId11"/>
    <p:sldId id="301" r:id="rId12"/>
    <p:sldId id="302" r:id="rId13"/>
    <p:sldId id="303" r:id="rId14"/>
    <p:sldId id="304" r:id="rId15"/>
    <p:sldId id="334" r:id="rId16"/>
    <p:sldId id="336" r:id="rId17"/>
    <p:sldId id="337" r:id="rId18"/>
    <p:sldId id="338" r:id="rId19"/>
    <p:sldId id="305" r:id="rId20"/>
    <p:sldId id="306" r:id="rId21"/>
    <p:sldId id="307" r:id="rId22"/>
    <p:sldId id="30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9" r:id="rId44"/>
    <p:sldId id="330" r:id="rId45"/>
    <p:sldId id="331" r:id="rId46"/>
    <p:sldId id="340" r:id="rId47"/>
    <p:sldId id="342"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60" r:id="rId61"/>
    <p:sldId id="343" r:id="rId62"/>
    <p:sldId id="361" r:id="rId63"/>
    <p:sldId id="362" r:id="rId64"/>
    <p:sldId id="363" r:id="rId65"/>
    <p:sldId id="344" r:id="rId66"/>
    <p:sldId id="364" r:id="rId67"/>
    <p:sldId id="365" r:id="rId68"/>
    <p:sldId id="345" r:id="rId69"/>
    <p:sldId id="366" r:id="rId70"/>
    <p:sldId id="346" r:id="rId71"/>
    <p:sldId id="36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 id="294"/>
            <p14:sldId id="295"/>
            <p14:sldId id="296"/>
            <p14:sldId id="333"/>
            <p14:sldId id="299"/>
            <p14:sldId id="298"/>
            <p14:sldId id="300"/>
            <p14:sldId id="332"/>
            <p14:sldId id="301"/>
            <p14:sldId id="302"/>
            <p14:sldId id="303"/>
            <p14:sldId id="304"/>
            <p14:sldId id="334"/>
            <p14:sldId id="336"/>
            <p14:sldId id="337"/>
            <p14:sldId id="338"/>
            <p14:sldId id="305"/>
            <p14:sldId id="306"/>
            <p14:sldId id="307"/>
            <p14:sldId id="308"/>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9"/>
            <p14:sldId id="330"/>
            <p14:sldId id="331"/>
            <p14:sldId id="340"/>
            <p14:sldId id="342"/>
            <p14:sldId id="347"/>
            <p14:sldId id="348"/>
            <p14:sldId id="349"/>
            <p14:sldId id="350"/>
            <p14:sldId id="351"/>
            <p14:sldId id="352"/>
            <p14:sldId id="353"/>
            <p14:sldId id="354"/>
            <p14:sldId id="355"/>
            <p14:sldId id="356"/>
            <p14:sldId id="357"/>
            <p14:sldId id="358"/>
            <p14:sldId id="360"/>
            <p14:sldId id="343"/>
            <p14:sldId id="361"/>
            <p14:sldId id="362"/>
            <p14:sldId id="363"/>
            <p14:sldId id="344"/>
            <p14:sldId id="364"/>
            <p14:sldId id="365"/>
            <p14:sldId id="345"/>
            <p14:sldId id="366"/>
            <p14:sldId id="346"/>
            <p14:sldId id="3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590" y="-156"/>
      </p:cViewPr>
      <p:guideLst>
        <p:guide orient="horz" pos="2160"/>
        <p:guide pos="2880"/>
      </p:guideLst>
    </p:cSldViewPr>
  </p:slideViewPr>
  <p:outlineViewPr>
    <p:cViewPr>
      <p:scale>
        <a:sx n="33" d="100"/>
        <a:sy n="33" d="100"/>
      </p:scale>
      <p:origin x="0" y="10992"/>
    </p:cViewPr>
  </p:outlineViewPr>
  <p:notesTextViewPr>
    <p:cViewPr>
      <p:scale>
        <a:sx n="1" d="1"/>
        <a:sy n="1" d="1"/>
      </p:scale>
      <p:origin x="0" y="0"/>
    </p:cViewPr>
  </p:notesTextViewPr>
  <p:sorterViewPr>
    <p:cViewPr>
      <p:scale>
        <a:sx n="66" d="100"/>
        <a:sy n="66" d="100"/>
      </p:scale>
      <p:origin x="0" y="5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udent\Dropbox\Chapter%201%20Investments%20excel\Chapter%201%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82059854250004E-2"/>
          <c:y val="4.57599912765169E-2"/>
          <c:w val="0.89303376882358998"/>
          <c:h val="0.61455684181042702"/>
        </c:manualLayout>
      </c:layout>
      <c:lineChart>
        <c:grouping val="standard"/>
        <c:varyColors val="0"/>
        <c:ser>
          <c:idx val="0"/>
          <c:order val="0"/>
          <c:marker>
            <c:symbol val="none"/>
          </c:marker>
          <c:cat>
            <c:strRef>
              <c:f>'Fig 1.7'!$D$1:$D$719</c:f>
              <c:strCache>
                <c:ptCount val="709"/>
                <c:pt idx="0">
                  <c:v>Jan-53</c:v>
                </c:pt>
                <c:pt idx="60">
                  <c:v>Jan-58</c:v>
                </c:pt>
                <c:pt idx="120">
                  <c:v>Jan-63</c:v>
                </c:pt>
                <c:pt idx="180">
                  <c:v>Jan-68</c:v>
                </c:pt>
                <c:pt idx="240">
                  <c:v>Jan-73</c:v>
                </c:pt>
                <c:pt idx="300">
                  <c:v>Jan-78</c:v>
                </c:pt>
                <c:pt idx="360">
                  <c:v>Jan-83</c:v>
                </c:pt>
                <c:pt idx="420">
                  <c:v>Jan-88</c:v>
                </c:pt>
                <c:pt idx="480">
                  <c:v>Jan-93</c:v>
                </c:pt>
                <c:pt idx="540">
                  <c:v>Jan-98</c:v>
                </c:pt>
                <c:pt idx="600">
                  <c:v>Jan-03</c:v>
                </c:pt>
                <c:pt idx="660">
                  <c:v>Jan-08</c:v>
                </c:pt>
                <c:pt idx="708">
                  <c:v>Jan-12</c:v>
                </c:pt>
              </c:strCache>
            </c:strRef>
          </c:cat>
          <c:val>
            <c:numRef>
              <c:f>'Fig 1.7'!$C$1:$C$719</c:f>
              <c:numCache>
                <c:formatCode>General</c:formatCode>
                <c:ptCount val="719"/>
                <c:pt idx="0">
                  <c:v>0.80794701986755002</c:v>
                </c:pt>
                <c:pt idx="1">
                  <c:v>0.84364820846905997</c:v>
                </c:pt>
                <c:pt idx="2">
                  <c:v>0.849358974358978</c:v>
                </c:pt>
                <c:pt idx="3">
                  <c:v>0.82662538699690402</c:v>
                </c:pt>
                <c:pt idx="4">
                  <c:v>0.84431137724550998</c:v>
                </c:pt>
                <c:pt idx="5">
                  <c:v>0.89117647058823501</c:v>
                </c:pt>
                <c:pt idx="6">
                  <c:v>0.89939024390243905</c:v>
                </c:pt>
                <c:pt idx="7">
                  <c:v>0.89506172839506204</c:v>
                </c:pt>
                <c:pt idx="8">
                  <c:v>0.87234042553191504</c:v>
                </c:pt>
                <c:pt idx="9">
                  <c:v>0.857594936708863</c:v>
                </c:pt>
                <c:pt idx="10">
                  <c:v>0.83601286173633005</c:v>
                </c:pt>
                <c:pt idx="11">
                  <c:v>0.82747603833865802</c:v>
                </c:pt>
                <c:pt idx="12">
                  <c:v>0.81699346405228801</c:v>
                </c:pt>
                <c:pt idx="13">
                  <c:v>0.82033898305084696</c:v>
                </c:pt>
                <c:pt idx="14">
                  <c:v>0.83566433566433596</c:v>
                </c:pt>
                <c:pt idx="15">
                  <c:v>0.86666666666666703</c:v>
                </c:pt>
                <c:pt idx="16">
                  <c:v>0.86458333333333404</c:v>
                </c:pt>
                <c:pt idx="17">
                  <c:v>0.85172413793103496</c:v>
                </c:pt>
                <c:pt idx="18">
                  <c:v>0.80276816608996504</c:v>
                </c:pt>
                <c:pt idx="19">
                  <c:v>0.787456445993028</c:v>
                </c:pt>
                <c:pt idx="20">
                  <c:v>0.79930795847750902</c:v>
                </c:pt>
                <c:pt idx="21">
                  <c:v>0.81533101045296097</c:v>
                </c:pt>
                <c:pt idx="22">
                  <c:v>0.80276816608996504</c:v>
                </c:pt>
                <c:pt idx="23">
                  <c:v>0.81379310344827904</c:v>
                </c:pt>
                <c:pt idx="24">
                  <c:v>0.81911262798634499</c:v>
                </c:pt>
                <c:pt idx="25">
                  <c:v>0.82935153583617804</c:v>
                </c:pt>
                <c:pt idx="26">
                  <c:v>0.80794701986755002</c:v>
                </c:pt>
                <c:pt idx="27">
                  <c:v>0.80066445182724</c:v>
                </c:pt>
                <c:pt idx="28">
                  <c:v>0.78289473684210598</c:v>
                </c:pt>
                <c:pt idx="29">
                  <c:v>0.79016393442622901</c:v>
                </c:pt>
                <c:pt idx="30">
                  <c:v>0.83006535947712401</c:v>
                </c:pt>
                <c:pt idx="31">
                  <c:v>0.83601286173633005</c:v>
                </c:pt>
                <c:pt idx="32">
                  <c:v>0.82428115015974501</c:v>
                </c:pt>
                <c:pt idx="33">
                  <c:v>0.80967741935484305</c:v>
                </c:pt>
                <c:pt idx="34">
                  <c:v>0.79032258064516103</c:v>
                </c:pt>
                <c:pt idx="35">
                  <c:v>0.81587301587301697</c:v>
                </c:pt>
                <c:pt idx="36">
                  <c:v>0.80385852090032095</c:v>
                </c:pt>
                <c:pt idx="37">
                  <c:v>0.79220779220779203</c:v>
                </c:pt>
                <c:pt idx="38">
                  <c:v>0.82903225806451697</c:v>
                </c:pt>
                <c:pt idx="39">
                  <c:v>0.83333333333333404</c:v>
                </c:pt>
                <c:pt idx="40">
                  <c:v>0.81707317073170704</c:v>
                </c:pt>
                <c:pt idx="41">
                  <c:v>0.77914110429448502</c:v>
                </c:pt>
                <c:pt idx="42">
                  <c:v>0.80792682926829296</c:v>
                </c:pt>
                <c:pt idx="43">
                  <c:v>0.81632653061224503</c:v>
                </c:pt>
                <c:pt idx="44">
                  <c:v>0.82303370786516805</c:v>
                </c:pt>
                <c:pt idx="45">
                  <c:v>0.82172701949861104</c:v>
                </c:pt>
                <c:pt idx="46">
                  <c:v>0.85636856368563596</c:v>
                </c:pt>
                <c:pt idx="47">
                  <c:v>0.85866666666666702</c:v>
                </c:pt>
                <c:pt idx="48">
                  <c:v>0.843501326259947</c:v>
                </c:pt>
                <c:pt idx="49">
                  <c:v>0.81743869209809705</c:v>
                </c:pt>
                <c:pt idx="50">
                  <c:v>0.84426229508196304</c:v>
                </c:pt>
                <c:pt idx="51">
                  <c:v>0.85286103542234404</c:v>
                </c:pt>
                <c:pt idx="52">
                  <c:v>0.87433155080213898</c:v>
                </c:pt>
                <c:pt idx="53">
                  <c:v>0.87212276214833795</c:v>
                </c:pt>
                <c:pt idx="54">
                  <c:v>0.84962406015037995</c:v>
                </c:pt>
                <c:pt idx="55">
                  <c:v>0.86341463414634201</c:v>
                </c:pt>
                <c:pt idx="56">
                  <c:v>0.85679611650485998</c:v>
                </c:pt>
                <c:pt idx="57">
                  <c:v>0.83414634146341504</c:v>
                </c:pt>
                <c:pt idx="58">
                  <c:v>0.82598039215686303</c:v>
                </c:pt>
                <c:pt idx="59">
                  <c:v>0.79790026246719503</c:v>
                </c:pt>
                <c:pt idx="60">
                  <c:v>0.80833333333333302</c:v>
                </c:pt>
                <c:pt idx="61">
                  <c:v>0.84122562674094703</c:v>
                </c:pt>
                <c:pt idx="62">
                  <c:v>0.84297520661157899</c:v>
                </c:pt>
                <c:pt idx="63">
                  <c:v>0.82222222222222197</c:v>
                </c:pt>
                <c:pt idx="64">
                  <c:v>0.81792717086834699</c:v>
                </c:pt>
                <c:pt idx="65">
                  <c:v>0.83193277310924296</c:v>
                </c:pt>
                <c:pt idx="66">
                  <c:v>0.84196185286103598</c:v>
                </c:pt>
                <c:pt idx="67">
                  <c:v>0.87012987012987797</c:v>
                </c:pt>
                <c:pt idx="68">
                  <c:v>0.86552567237164102</c:v>
                </c:pt>
                <c:pt idx="69">
                  <c:v>0.839416058394161</c:v>
                </c:pt>
                <c:pt idx="70">
                  <c:v>0.81173594132029403</c:v>
                </c:pt>
                <c:pt idx="71">
                  <c:v>0.81617647058823595</c:v>
                </c:pt>
                <c:pt idx="72">
                  <c:v>0.83009708737864096</c:v>
                </c:pt>
                <c:pt idx="73">
                  <c:v>0.811594202898554</c:v>
                </c:pt>
                <c:pt idx="74">
                  <c:v>0.79903147699758204</c:v>
                </c:pt>
                <c:pt idx="75">
                  <c:v>0.80141843971630899</c:v>
                </c:pt>
                <c:pt idx="76">
                  <c:v>0.81693363844393596</c:v>
                </c:pt>
                <c:pt idx="77">
                  <c:v>0.83183856502242104</c:v>
                </c:pt>
                <c:pt idx="78">
                  <c:v>0.82997762863534696</c:v>
                </c:pt>
                <c:pt idx="79">
                  <c:v>0.80812641083521397</c:v>
                </c:pt>
                <c:pt idx="80">
                  <c:v>0.83628318584070405</c:v>
                </c:pt>
                <c:pt idx="81">
                  <c:v>0.79212253829321599</c:v>
                </c:pt>
                <c:pt idx="82">
                  <c:v>0.77850877192982504</c:v>
                </c:pt>
                <c:pt idx="83">
                  <c:v>0.80786026200873395</c:v>
                </c:pt>
                <c:pt idx="84">
                  <c:v>0.80694143167028698</c:v>
                </c:pt>
                <c:pt idx="85">
                  <c:v>0.78947368421052599</c:v>
                </c:pt>
                <c:pt idx="86">
                  <c:v>0.79510022271714897</c:v>
                </c:pt>
                <c:pt idx="87">
                  <c:v>0.8</c:v>
                </c:pt>
                <c:pt idx="88">
                  <c:v>0.80717488789237701</c:v>
                </c:pt>
                <c:pt idx="89">
                  <c:v>0.797752808988764</c:v>
                </c:pt>
                <c:pt idx="90">
                  <c:v>0.79365079365079705</c:v>
                </c:pt>
                <c:pt idx="91">
                  <c:v>0.77803738317756999</c:v>
                </c:pt>
                <c:pt idx="92">
                  <c:v>0.80470588235294205</c:v>
                </c:pt>
                <c:pt idx="93">
                  <c:v>0.82093023255814601</c:v>
                </c:pt>
                <c:pt idx="94">
                  <c:v>0.78886310904872403</c:v>
                </c:pt>
                <c:pt idx="95">
                  <c:v>0.78160919540229901</c:v>
                </c:pt>
                <c:pt idx="96">
                  <c:v>0.78472222222222199</c:v>
                </c:pt>
                <c:pt idx="97">
                  <c:v>0.77517564402810901</c:v>
                </c:pt>
                <c:pt idx="98">
                  <c:v>0.81753554502369596</c:v>
                </c:pt>
                <c:pt idx="99">
                  <c:v>0.81882352941176395</c:v>
                </c:pt>
                <c:pt idx="100">
                  <c:v>0.80327868852459405</c:v>
                </c:pt>
                <c:pt idx="101">
                  <c:v>0.81293302540415702</c:v>
                </c:pt>
                <c:pt idx="102">
                  <c:v>0.795918367346936</c:v>
                </c:pt>
                <c:pt idx="103">
                  <c:v>0.79101123595505596</c:v>
                </c:pt>
                <c:pt idx="104">
                  <c:v>0.79325842696629201</c:v>
                </c:pt>
                <c:pt idx="105">
                  <c:v>0.77375565610860597</c:v>
                </c:pt>
                <c:pt idx="106">
                  <c:v>0.77676537585421401</c:v>
                </c:pt>
                <c:pt idx="107">
                  <c:v>0.78506787330316796</c:v>
                </c:pt>
                <c:pt idx="108">
                  <c:v>0.75565610859728505</c:v>
                </c:pt>
                <c:pt idx="109">
                  <c:v>0.72624434389140302</c:v>
                </c:pt>
                <c:pt idx="110">
                  <c:v>0.71526195899772205</c:v>
                </c:pt>
                <c:pt idx="111">
                  <c:v>0.70669745958430097</c:v>
                </c:pt>
                <c:pt idx="112">
                  <c:v>0.72663551401869697</c:v>
                </c:pt>
                <c:pt idx="113">
                  <c:v>0.75934579439252703</c:v>
                </c:pt>
                <c:pt idx="114">
                  <c:v>0.75345622119815703</c:v>
                </c:pt>
                <c:pt idx="115">
                  <c:v>0.74252873563218702</c:v>
                </c:pt>
                <c:pt idx="116">
                  <c:v>0.71990740740740999</c:v>
                </c:pt>
                <c:pt idx="117">
                  <c:v>0.70560747663552004</c:v>
                </c:pt>
                <c:pt idx="118">
                  <c:v>0.71529411764705997</c:v>
                </c:pt>
                <c:pt idx="119">
                  <c:v>0.72405660377358905</c:v>
                </c:pt>
                <c:pt idx="120">
                  <c:v>0.73634204275534398</c:v>
                </c:pt>
                <c:pt idx="121">
                  <c:v>0.75178997613365595</c:v>
                </c:pt>
                <c:pt idx="122">
                  <c:v>0.72792362768496699</c:v>
                </c:pt>
                <c:pt idx="123">
                  <c:v>0.73634204275534398</c:v>
                </c:pt>
                <c:pt idx="124">
                  <c:v>0.73696682464455199</c:v>
                </c:pt>
                <c:pt idx="125">
                  <c:v>0.75886524822695001</c:v>
                </c:pt>
                <c:pt idx="126">
                  <c:v>0.755868544600939</c:v>
                </c:pt>
                <c:pt idx="127">
                  <c:v>0.72960372960373199</c:v>
                </c:pt>
                <c:pt idx="128">
                  <c:v>0.74245939675174</c:v>
                </c:pt>
                <c:pt idx="129">
                  <c:v>0.74074074074074103</c:v>
                </c:pt>
                <c:pt idx="130">
                  <c:v>0.76212471131640103</c:v>
                </c:pt>
                <c:pt idx="131">
                  <c:v>0.75172413793103499</c:v>
                </c:pt>
                <c:pt idx="132">
                  <c:v>0.73348519362186804</c:v>
                </c:pt>
                <c:pt idx="133">
                  <c:v>0.72018348623853501</c:v>
                </c:pt>
                <c:pt idx="134">
                  <c:v>0.74885844748859298</c:v>
                </c:pt>
                <c:pt idx="135">
                  <c:v>0.74545454545454604</c:v>
                </c:pt>
                <c:pt idx="136">
                  <c:v>0.72562358276644001</c:v>
                </c:pt>
                <c:pt idx="137">
                  <c:v>0.72562358276644001</c:v>
                </c:pt>
                <c:pt idx="138">
                  <c:v>0.72272727272727499</c:v>
                </c:pt>
                <c:pt idx="139">
                  <c:v>0.72335600907029396</c:v>
                </c:pt>
                <c:pt idx="140">
                  <c:v>0.73076923076923095</c:v>
                </c:pt>
                <c:pt idx="141">
                  <c:v>0.73529411764705999</c:v>
                </c:pt>
                <c:pt idx="142">
                  <c:v>0.71783295711061001</c:v>
                </c:pt>
                <c:pt idx="143">
                  <c:v>0.70495495495495497</c:v>
                </c:pt>
                <c:pt idx="144">
                  <c:v>0.69074492099322804</c:v>
                </c:pt>
                <c:pt idx="145">
                  <c:v>0.70068027210884898</c:v>
                </c:pt>
                <c:pt idx="146">
                  <c:v>0.71719457013574694</c:v>
                </c:pt>
                <c:pt idx="147">
                  <c:v>0.71106094808126097</c:v>
                </c:pt>
                <c:pt idx="148">
                  <c:v>0.713963963963962</c:v>
                </c:pt>
                <c:pt idx="149">
                  <c:v>0.726457399103139</c:v>
                </c:pt>
                <c:pt idx="150">
                  <c:v>0.72991071428571497</c:v>
                </c:pt>
                <c:pt idx="151">
                  <c:v>0.72160356347439103</c:v>
                </c:pt>
                <c:pt idx="152">
                  <c:v>0.74115044247788098</c:v>
                </c:pt>
                <c:pt idx="153">
                  <c:v>0.74561403508771995</c:v>
                </c:pt>
                <c:pt idx="154">
                  <c:v>0.750000000000003</c:v>
                </c:pt>
                <c:pt idx="155">
                  <c:v>0.75641025641025705</c:v>
                </c:pt>
                <c:pt idx="156">
                  <c:v>0.74261603375527496</c:v>
                </c:pt>
                <c:pt idx="157">
                  <c:v>0.76150627615062805</c:v>
                </c:pt>
                <c:pt idx="158">
                  <c:v>0.75609756097560998</c:v>
                </c:pt>
                <c:pt idx="159">
                  <c:v>0.71774193548387999</c:v>
                </c:pt>
                <c:pt idx="160">
                  <c:v>0.73293172690762998</c:v>
                </c:pt>
                <c:pt idx="161">
                  <c:v>0.74358974358974395</c:v>
                </c:pt>
                <c:pt idx="162">
                  <c:v>0.76550387596899305</c:v>
                </c:pt>
                <c:pt idx="163">
                  <c:v>0.775894538606409</c:v>
                </c:pt>
                <c:pt idx="164">
                  <c:v>0.75045537340619695</c:v>
                </c:pt>
                <c:pt idx="165">
                  <c:v>0.72643253234750504</c:v>
                </c:pt>
                <c:pt idx="166">
                  <c:v>0.72149532710280395</c:v>
                </c:pt>
                <c:pt idx="167">
                  <c:v>0.71614100185528795</c:v>
                </c:pt>
                <c:pt idx="168">
                  <c:v>0.68076923076923102</c:v>
                </c:pt>
                <c:pt idx="169">
                  <c:v>0.69980119284294195</c:v>
                </c:pt>
                <c:pt idx="170">
                  <c:v>0.69200779727095496</c:v>
                </c:pt>
                <c:pt idx="171">
                  <c:v>0.70450097847358495</c:v>
                </c:pt>
                <c:pt idx="172">
                  <c:v>0.742366412213743</c:v>
                </c:pt>
                <c:pt idx="173">
                  <c:v>0.72794117647059697</c:v>
                </c:pt>
                <c:pt idx="174">
                  <c:v>0.72043010752688197</c:v>
                </c:pt>
                <c:pt idx="175">
                  <c:v>0.709964412811391</c:v>
                </c:pt>
                <c:pt idx="176">
                  <c:v>0.72920353982300901</c:v>
                </c:pt>
                <c:pt idx="177">
                  <c:v>0.73711340206185605</c:v>
                </c:pt>
                <c:pt idx="178">
                  <c:v>0.71499176276771004</c:v>
                </c:pt>
                <c:pt idx="179">
                  <c:v>0.715670436187405</c:v>
                </c:pt>
                <c:pt idx="180">
                  <c:v>0.69529983792544903</c:v>
                </c:pt>
                <c:pt idx="181">
                  <c:v>0.70655737704918098</c:v>
                </c:pt>
                <c:pt idx="182">
                  <c:v>0.74304418985270004</c:v>
                </c:pt>
                <c:pt idx="183">
                  <c:v>0.69887278582930801</c:v>
                </c:pt>
                <c:pt idx="184">
                  <c:v>0.72408293460925</c:v>
                </c:pt>
                <c:pt idx="185">
                  <c:v>0.71496815286624105</c:v>
                </c:pt>
                <c:pt idx="186">
                  <c:v>0.69391025641025705</c:v>
                </c:pt>
                <c:pt idx="187">
                  <c:v>0.699335548172758</c:v>
                </c:pt>
                <c:pt idx="188">
                  <c:v>0.733668341708543</c:v>
                </c:pt>
                <c:pt idx="189">
                  <c:v>0.73727422003284104</c:v>
                </c:pt>
                <c:pt idx="190">
                  <c:v>0.74313408723748098</c:v>
                </c:pt>
                <c:pt idx="191">
                  <c:v>0.74728682170542604</c:v>
                </c:pt>
                <c:pt idx="192">
                  <c:v>0.73596358118361105</c:v>
                </c:pt>
                <c:pt idx="193">
                  <c:v>0.74774774774774799</c:v>
                </c:pt>
                <c:pt idx="194">
                  <c:v>0.767883211678838</c:v>
                </c:pt>
                <c:pt idx="195">
                  <c:v>0.75326560232220696</c:v>
                </c:pt>
                <c:pt idx="196">
                  <c:v>0.78497790868924899</c:v>
                </c:pt>
                <c:pt idx="197">
                  <c:v>0.82378223495701997</c:v>
                </c:pt>
                <c:pt idx="198">
                  <c:v>0.81214689265536999</c:v>
                </c:pt>
                <c:pt idx="199">
                  <c:v>0.86083213773314204</c:v>
                </c:pt>
                <c:pt idx="200">
                  <c:v>0.87675070028011604</c:v>
                </c:pt>
                <c:pt idx="201">
                  <c:v>0.83083219645293305</c:v>
                </c:pt>
                <c:pt idx="202">
                  <c:v>0.85714285714285798</c:v>
                </c:pt>
                <c:pt idx="203">
                  <c:v>0.88341968911917101</c:v>
                </c:pt>
                <c:pt idx="204">
                  <c:v>0.83817951959545201</c:v>
                </c:pt>
                <c:pt idx="205">
                  <c:v>0.7843631778058</c:v>
                </c:pt>
                <c:pt idx="206">
                  <c:v>0.77168367346939404</c:v>
                </c:pt>
                <c:pt idx="207">
                  <c:v>0.84929757343550805</c:v>
                </c:pt>
                <c:pt idx="208">
                  <c:v>0.86313193588162695</c:v>
                </c:pt>
                <c:pt idx="209">
                  <c:v>0.81721698113207197</c:v>
                </c:pt>
                <c:pt idx="210">
                  <c:v>0.76066350710900599</c:v>
                </c:pt>
                <c:pt idx="211">
                  <c:v>0.75891758917589203</c:v>
                </c:pt>
                <c:pt idx="212">
                  <c:v>0.77997527812114198</c:v>
                </c:pt>
                <c:pt idx="213">
                  <c:v>0.79327521793275202</c:v>
                </c:pt>
                <c:pt idx="214">
                  <c:v>0.70931677018633199</c:v>
                </c:pt>
                <c:pt idx="215">
                  <c:v>0.71596858638743399</c:v>
                </c:pt>
                <c:pt idx="216">
                  <c:v>0.72690217391304301</c:v>
                </c:pt>
                <c:pt idx="217">
                  <c:v>0.73870056497175096</c:v>
                </c:pt>
                <c:pt idx="218">
                  <c:v>0.71705963938974004</c:v>
                </c:pt>
                <c:pt idx="219">
                  <c:v>0.74068965517241703</c:v>
                </c:pt>
                <c:pt idx="220">
                  <c:v>0.78353253652058497</c:v>
                </c:pt>
                <c:pt idx="221">
                  <c:v>0.77879581151833299</c:v>
                </c:pt>
                <c:pt idx="222">
                  <c:v>0.79319371727749</c:v>
                </c:pt>
                <c:pt idx="223">
                  <c:v>0.76679841897233603</c:v>
                </c:pt>
                <c:pt idx="224">
                  <c:v>0.72177419354839301</c:v>
                </c:pt>
                <c:pt idx="225">
                  <c:v>0.68470906630582296</c:v>
                </c:pt>
                <c:pt idx="226">
                  <c:v>0.71625344352617404</c:v>
                </c:pt>
                <c:pt idx="227">
                  <c:v>0.718620689655179</c:v>
                </c:pt>
                <c:pt idx="228">
                  <c:v>0.71210013908205805</c:v>
                </c:pt>
                <c:pt idx="229">
                  <c:v>0.72627235213204899</c:v>
                </c:pt>
                <c:pt idx="230">
                  <c:v>0.73342541436464403</c:v>
                </c:pt>
                <c:pt idx="231">
                  <c:v>0.74383561643836305</c:v>
                </c:pt>
                <c:pt idx="232">
                  <c:v>0.72602739726027499</c:v>
                </c:pt>
                <c:pt idx="233">
                  <c:v>0.73720608575380298</c:v>
                </c:pt>
                <c:pt idx="234">
                  <c:v>0.75034674063800599</c:v>
                </c:pt>
                <c:pt idx="235">
                  <c:v>0.73713490959666095</c:v>
                </c:pt>
                <c:pt idx="236">
                  <c:v>0.74238227146814495</c:v>
                </c:pt>
                <c:pt idx="237">
                  <c:v>0.71844660194174803</c:v>
                </c:pt>
                <c:pt idx="238">
                  <c:v>0.70505617977528001</c:v>
                </c:pt>
                <c:pt idx="239">
                  <c:v>0.71327683615819903</c:v>
                </c:pt>
                <c:pt idx="240">
                  <c:v>0.70629370629371002</c:v>
                </c:pt>
                <c:pt idx="241">
                  <c:v>0.71052631578947401</c:v>
                </c:pt>
                <c:pt idx="242">
                  <c:v>0.72565157750343601</c:v>
                </c:pt>
                <c:pt idx="243">
                  <c:v>0.70936639118457301</c:v>
                </c:pt>
                <c:pt idx="244">
                  <c:v>0.70644718792866801</c:v>
                </c:pt>
                <c:pt idx="245">
                  <c:v>0.70149253731343397</c:v>
                </c:pt>
                <c:pt idx="246">
                  <c:v>0.72483221476510096</c:v>
                </c:pt>
                <c:pt idx="247">
                  <c:v>0.71354166666666696</c:v>
                </c:pt>
                <c:pt idx="248">
                  <c:v>0.66841415465268705</c:v>
                </c:pt>
                <c:pt idx="249">
                  <c:v>0.66447368421052899</c:v>
                </c:pt>
                <c:pt idx="250">
                  <c:v>0.67535853976531901</c:v>
                </c:pt>
                <c:pt idx="251">
                  <c:v>0.66666666666666696</c:v>
                </c:pt>
                <c:pt idx="252">
                  <c:v>0.66666666666666696</c:v>
                </c:pt>
                <c:pt idx="253">
                  <c:v>0.66242038216560595</c:v>
                </c:pt>
                <c:pt idx="254">
                  <c:v>0.67415730337079005</c:v>
                </c:pt>
                <c:pt idx="255">
                  <c:v>0.69454545454545802</c:v>
                </c:pt>
                <c:pt idx="256">
                  <c:v>0.71923536439665503</c:v>
                </c:pt>
                <c:pt idx="257">
                  <c:v>0.72373081463990996</c:v>
                </c:pt>
                <c:pt idx="258">
                  <c:v>0.76605504587156004</c:v>
                </c:pt>
                <c:pt idx="259">
                  <c:v>0.74555555555555597</c:v>
                </c:pt>
                <c:pt idx="260">
                  <c:v>0.73160173160173503</c:v>
                </c:pt>
                <c:pt idx="261">
                  <c:v>0.70873786407767003</c:v>
                </c:pt>
                <c:pt idx="262">
                  <c:v>0.743532058492688</c:v>
                </c:pt>
                <c:pt idx="263">
                  <c:v>0.79302587176602901</c:v>
                </c:pt>
                <c:pt idx="264">
                  <c:v>0.772366930917326</c:v>
                </c:pt>
                <c:pt idx="265">
                  <c:v>0.74129930394431598</c:v>
                </c:pt>
                <c:pt idx="266">
                  <c:v>0.77623990772779705</c:v>
                </c:pt>
                <c:pt idx="267">
                  <c:v>0.77653631284916202</c:v>
                </c:pt>
                <c:pt idx="268">
                  <c:v>0.78314606741573001</c:v>
                </c:pt>
                <c:pt idx="269">
                  <c:v>0.79133409350057404</c:v>
                </c:pt>
                <c:pt idx="270">
                  <c:v>0.79977375565610898</c:v>
                </c:pt>
                <c:pt idx="271">
                  <c:v>0.80111731843575396</c:v>
                </c:pt>
                <c:pt idx="272">
                  <c:v>0.83128491620111999</c:v>
                </c:pt>
                <c:pt idx="273">
                  <c:v>0.83408577878103796</c:v>
                </c:pt>
                <c:pt idx="274">
                  <c:v>0.84624145785877602</c:v>
                </c:pt>
                <c:pt idx="275">
                  <c:v>0.83162684869169801</c:v>
                </c:pt>
                <c:pt idx="276">
                  <c:v>0.82209302325581701</c:v>
                </c:pt>
                <c:pt idx="277">
                  <c:v>0.81169590643275202</c:v>
                </c:pt>
                <c:pt idx="278">
                  <c:v>0.81103286384976503</c:v>
                </c:pt>
                <c:pt idx="279">
                  <c:v>0.78571428571428603</c:v>
                </c:pt>
                <c:pt idx="280">
                  <c:v>0.80069930069930495</c:v>
                </c:pt>
                <c:pt idx="281">
                  <c:v>0.79698375870069504</c:v>
                </c:pt>
                <c:pt idx="282">
                  <c:v>0.79322429906542102</c:v>
                </c:pt>
                <c:pt idx="283">
                  <c:v>0.78224852071005802</c:v>
                </c:pt>
                <c:pt idx="284">
                  <c:v>0.77684964200478202</c:v>
                </c:pt>
                <c:pt idx="285">
                  <c:v>0.75721153846154099</c:v>
                </c:pt>
                <c:pt idx="286">
                  <c:v>0.762424242424246</c:v>
                </c:pt>
                <c:pt idx="287">
                  <c:v>0.744360902255639</c:v>
                </c:pt>
                <c:pt idx="288">
                  <c:v>0.73743718592964302</c:v>
                </c:pt>
                <c:pt idx="289">
                  <c:v>0.731343283582092</c:v>
                </c:pt>
                <c:pt idx="290">
                  <c:v>0.72716049382715997</c:v>
                </c:pt>
                <c:pt idx="291">
                  <c:v>0.71144278606965095</c:v>
                </c:pt>
                <c:pt idx="292">
                  <c:v>0.71428571428571497</c:v>
                </c:pt>
                <c:pt idx="293">
                  <c:v>0.70691823899371098</c:v>
                </c:pt>
                <c:pt idx="294">
                  <c:v>0.70906801007556697</c:v>
                </c:pt>
                <c:pt idx="295">
                  <c:v>0.70426065162907603</c:v>
                </c:pt>
                <c:pt idx="296">
                  <c:v>0.69570707070707105</c:v>
                </c:pt>
                <c:pt idx="297">
                  <c:v>0.70149253731343397</c:v>
                </c:pt>
                <c:pt idx="298">
                  <c:v>0.67945544554455894</c:v>
                </c:pt>
                <c:pt idx="299">
                  <c:v>0.68009768009768001</c:v>
                </c:pt>
                <c:pt idx="300">
                  <c:v>0.67895362663496295</c:v>
                </c:pt>
                <c:pt idx="301">
                  <c:v>0.663518299881935</c:v>
                </c:pt>
                <c:pt idx="302">
                  <c:v>0.662337662337662</c:v>
                </c:pt>
                <c:pt idx="303">
                  <c:v>0.67640186915888501</c:v>
                </c:pt>
                <c:pt idx="304">
                  <c:v>0.69390103567319505</c:v>
                </c:pt>
                <c:pt idx="305">
                  <c:v>0.71004566210046005</c:v>
                </c:pt>
                <c:pt idx="306">
                  <c:v>0.70720720720720698</c:v>
                </c:pt>
                <c:pt idx="307">
                  <c:v>0.70425776754890701</c:v>
                </c:pt>
                <c:pt idx="308">
                  <c:v>0.70080552359033699</c:v>
                </c:pt>
                <c:pt idx="309">
                  <c:v>0.68953880764904396</c:v>
                </c:pt>
                <c:pt idx="310">
                  <c:v>0.685492801771872</c:v>
                </c:pt>
                <c:pt idx="311">
                  <c:v>0.70960698689956303</c:v>
                </c:pt>
                <c:pt idx="312">
                  <c:v>0.69837837837838201</c:v>
                </c:pt>
                <c:pt idx="313">
                  <c:v>0.68142548596112296</c:v>
                </c:pt>
                <c:pt idx="314">
                  <c:v>0.67556029882603996</c:v>
                </c:pt>
                <c:pt idx="315">
                  <c:v>0.66950959488272899</c:v>
                </c:pt>
                <c:pt idx="316">
                  <c:v>0.65789473684210997</c:v>
                </c:pt>
                <c:pt idx="317">
                  <c:v>0.65877287405813301</c:v>
                </c:pt>
                <c:pt idx="318">
                  <c:v>0.66630434782608705</c:v>
                </c:pt>
                <c:pt idx="319">
                  <c:v>0.67172264355363498</c:v>
                </c:pt>
                <c:pt idx="320">
                  <c:v>0.69067796610169496</c:v>
                </c:pt>
                <c:pt idx="321">
                  <c:v>0.69891411648568902</c:v>
                </c:pt>
                <c:pt idx="322">
                  <c:v>0.67843866171003697</c:v>
                </c:pt>
                <c:pt idx="323">
                  <c:v>0.67225325884543796</c:v>
                </c:pt>
                <c:pt idx="324">
                  <c:v>0.66275924256087304</c:v>
                </c:pt>
                <c:pt idx="325">
                  <c:v>0.65912762520193902</c:v>
                </c:pt>
                <c:pt idx="326">
                  <c:v>0.70679012345679404</c:v>
                </c:pt>
                <c:pt idx="327">
                  <c:v>0.71677740863787898</c:v>
                </c:pt>
                <c:pt idx="328">
                  <c:v>0.69062784349409201</c:v>
                </c:pt>
                <c:pt idx="329">
                  <c:v>0.72117202268431302</c:v>
                </c:pt>
                <c:pt idx="330">
                  <c:v>0.73441734417344096</c:v>
                </c:pt>
                <c:pt idx="331">
                  <c:v>0.74484536082474295</c:v>
                </c:pt>
                <c:pt idx="332">
                  <c:v>0.74376039933444305</c:v>
                </c:pt>
                <c:pt idx="333">
                  <c:v>0.74004874086108896</c:v>
                </c:pt>
                <c:pt idx="334">
                  <c:v>0.73708558211256803</c:v>
                </c:pt>
                <c:pt idx="335">
                  <c:v>0.77214231642694897</c:v>
                </c:pt>
                <c:pt idx="336">
                  <c:v>0.75409836065573799</c:v>
                </c:pt>
                <c:pt idx="337">
                  <c:v>0.75580524344569899</c:v>
                </c:pt>
                <c:pt idx="338">
                  <c:v>0.76219054763690997</c:v>
                </c:pt>
                <c:pt idx="339">
                  <c:v>0.76512968299712203</c:v>
                </c:pt>
                <c:pt idx="340">
                  <c:v>0.75209497206704201</c:v>
                </c:pt>
                <c:pt idx="341">
                  <c:v>0.77600000000000302</c:v>
                </c:pt>
                <c:pt idx="342">
                  <c:v>0.77468706536857102</c:v>
                </c:pt>
                <c:pt idx="343">
                  <c:v>0.82337139019476202</c:v>
                </c:pt>
                <c:pt idx="344">
                  <c:v>0.83408650742414503</c:v>
                </c:pt>
                <c:pt idx="345">
                  <c:v>0.83311688311688303</c:v>
                </c:pt>
                <c:pt idx="346">
                  <c:v>0.83614627285513399</c:v>
                </c:pt>
                <c:pt idx="347">
                  <c:v>0.90723822909346397</c:v>
                </c:pt>
                <c:pt idx="348">
                  <c:v>0.874835309617918</c:v>
                </c:pt>
                <c:pt idx="349">
                  <c:v>0.84937786509495705</c:v>
                </c:pt>
                <c:pt idx="350">
                  <c:v>0.87928669410150895</c:v>
                </c:pt>
                <c:pt idx="351">
                  <c:v>0.86998616874135104</c:v>
                </c:pt>
                <c:pt idx="352">
                  <c:v>0.83800841514726498</c:v>
                </c:pt>
                <c:pt idx="353">
                  <c:v>0.83997299122214697</c:v>
                </c:pt>
                <c:pt idx="354">
                  <c:v>0.84052019164955505</c:v>
                </c:pt>
                <c:pt idx="355">
                  <c:v>0.81911013858497494</c:v>
                </c:pt>
                <c:pt idx="356">
                  <c:v>0.82380216383307603</c:v>
                </c:pt>
                <c:pt idx="357">
                  <c:v>0.79867986798680202</c:v>
                </c:pt>
                <c:pt idx="358">
                  <c:v>0.86130136986301298</c:v>
                </c:pt>
                <c:pt idx="359">
                  <c:v>0.84192730346576505</c:v>
                </c:pt>
                <c:pt idx="360">
                  <c:v>0.80576759966072897</c:v>
                </c:pt>
                <c:pt idx="361">
                  <c:v>0.79766860949208995</c:v>
                </c:pt>
                <c:pt idx="362">
                  <c:v>0.78431372549019596</c:v>
                </c:pt>
                <c:pt idx="363">
                  <c:v>0.78540399652476101</c:v>
                </c:pt>
                <c:pt idx="364">
                  <c:v>0.79493891797556704</c:v>
                </c:pt>
                <c:pt idx="365">
                  <c:v>0.81090289608177502</c:v>
                </c:pt>
                <c:pt idx="366">
                  <c:v>0.78436213991768999</c:v>
                </c:pt>
                <c:pt idx="367">
                  <c:v>0.77697841726619499</c:v>
                </c:pt>
                <c:pt idx="368">
                  <c:v>0.77445432497979005</c:v>
                </c:pt>
                <c:pt idx="369">
                  <c:v>0.78857142857142903</c:v>
                </c:pt>
                <c:pt idx="370">
                  <c:v>0.78485092667203904</c:v>
                </c:pt>
                <c:pt idx="371">
                  <c:v>0.78679395385839601</c:v>
                </c:pt>
                <c:pt idx="372">
                  <c:v>0.78934426229508603</c:v>
                </c:pt>
                <c:pt idx="373">
                  <c:v>0.79801324503311299</c:v>
                </c:pt>
                <c:pt idx="374">
                  <c:v>0.79077167859984598</c:v>
                </c:pt>
                <c:pt idx="375">
                  <c:v>0.77751756440280995</c:v>
                </c:pt>
                <c:pt idx="376">
                  <c:v>0.78990963855422003</c:v>
                </c:pt>
                <c:pt idx="377">
                  <c:v>0.78745387453874605</c:v>
                </c:pt>
                <c:pt idx="378">
                  <c:v>0.77529761904761896</c:v>
                </c:pt>
                <c:pt idx="379">
                  <c:v>0.77622377622378302</c:v>
                </c:pt>
                <c:pt idx="380">
                  <c:v>0.79778830963665104</c:v>
                </c:pt>
                <c:pt idx="381">
                  <c:v>0.81155977830562098</c:v>
                </c:pt>
                <c:pt idx="382">
                  <c:v>0.82750203417412604</c:v>
                </c:pt>
                <c:pt idx="383">
                  <c:v>0.82028029678483105</c:v>
                </c:pt>
                <c:pt idx="384">
                  <c:v>0.78725165562914201</c:v>
                </c:pt>
                <c:pt idx="385">
                  <c:v>0.79554822753503796</c:v>
                </c:pt>
                <c:pt idx="386">
                  <c:v>0.77786624203821597</c:v>
                </c:pt>
                <c:pt idx="387">
                  <c:v>0.77023712183156101</c:v>
                </c:pt>
                <c:pt idx="388">
                  <c:v>0.76877133105802498</c:v>
                </c:pt>
                <c:pt idx="389">
                  <c:v>0.79433272394881105</c:v>
                </c:pt>
                <c:pt idx="390">
                  <c:v>0.80309936189608</c:v>
                </c:pt>
                <c:pt idx="391">
                  <c:v>0.82171945701358196</c:v>
                </c:pt>
                <c:pt idx="392">
                  <c:v>0.83739837398373995</c:v>
                </c:pt>
                <c:pt idx="393">
                  <c:v>0.82395644283121505</c:v>
                </c:pt>
                <c:pt idx="394">
                  <c:v>0.80947867298578502</c:v>
                </c:pt>
                <c:pt idx="395">
                  <c:v>0.82874015748031904</c:v>
                </c:pt>
                <c:pt idx="396">
                  <c:v>0.80398009950248805</c:v>
                </c:pt>
                <c:pt idx="397">
                  <c:v>0.769389865563602</c:v>
                </c:pt>
                <c:pt idx="398">
                  <c:v>0.78666666666666596</c:v>
                </c:pt>
                <c:pt idx="399">
                  <c:v>0.817974971558596</c:v>
                </c:pt>
                <c:pt idx="400">
                  <c:v>0.82948294829482905</c:v>
                </c:pt>
                <c:pt idx="401">
                  <c:v>0.86199342825849501</c:v>
                </c:pt>
                <c:pt idx="402">
                  <c:v>0.84572072072072102</c:v>
                </c:pt>
                <c:pt idx="403">
                  <c:v>0.826834862385324</c:v>
                </c:pt>
                <c:pt idx="404">
                  <c:v>0.79977502812148804</c:v>
                </c:pt>
                <c:pt idx="405">
                  <c:v>0.79909706546275305</c:v>
                </c:pt>
                <c:pt idx="406">
                  <c:v>0.78801843317972398</c:v>
                </c:pt>
                <c:pt idx="407">
                  <c:v>0.809187279151941</c:v>
                </c:pt>
                <c:pt idx="408">
                  <c:v>0.79665071770335005</c:v>
                </c:pt>
                <c:pt idx="409">
                  <c:v>0.78878281622912105</c:v>
                </c:pt>
                <c:pt idx="410">
                  <c:v>0.79545454545454497</c:v>
                </c:pt>
                <c:pt idx="411">
                  <c:v>0.85310734463276805</c:v>
                </c:pt>
                <c:pt idx="412">
                  <c:v>0.857449088960343</c:v>
                </c:pt>
                <c:pt idx="413">
                  <c:v>0.83583690987124004</c:v>
                </c:pt>
                <c:pt idx="414">
                  <c:v>0.81953290870488305</c:v>
                </c:pt>
                <c:pt idx="415">
                  <c:v>0.80868665977249199</c:v>
                </c:pt>
                <c:pt idx="416">
                  <c:v>0.81139489194499004</c:v>
                </c:pt>
                <c:pt idx="417">
                  <c:v>0.82699619771863098</c:v>
                </c:pt>
                <c:pt idx="418">
                  <c:v>0.79420579420579496</c:v>
                </c:pt>
                <c:pt idx="419">
                  <c:v>0.78733926805143395</c:v>
                </c:pt>
                <c:pt idx="420">
                  <c:v>0.77834008097165897</c:v>
                </c:pt>
                <c:pt idx="421">
                  <c:v>0.79680851063830205</c:v>
                </c:pt>
                <c:pt idx="422">
                  <c:v>0.82428115015974401</c:v>
                </c:pt>
                <c:pt idx="423">
                  <c:v>0.80765253360910405</c:v>
                </c:pt>
                <c:pt idx="424">
                  <c:v>0.79898989898990003</c:v>
                </c:pt>
                <c:pt idx="425">
                  <c:v>0.78904665314401901</c:v>
                </c:pt>
                <c:pt idx="426">
                  <c:v>0.77911646586345296</c:v>
                </c:pt>
                <c:pt idx="427">
                  <c:v>0.77052423343224496</c:v>
                </c:pt>
                <c:pt idx="428">
                  <c:v>0.78004073319755696</c:v>
                </c:pt>
                <c:pt idx="429">
                  <c:v>0.78443743427970603</c:v>
                </c:pt>
                <c:pt idx="430">
                  <c:v>0.78941798941798402</c:v>
                </c:pt>
                <c:pt idx="431">
                  <c:v>0.79519331243469504</c:v>
                </c:pt>
                <c:pt idx="432">
                  <c:v>0.76403326403326399</c:v>
                </c:pt>
                <c:pt idx="433">
                  <c:v>0.77178423236515203</c:v>
                </c:pt>
                <c:pt idx="434">
                  <c:v>0.77448979591836697</c:v>
                </c:pt>
                <c:pt idx="435">
                  <c:v>0.76506639427987999</c:v>
                </c:pt>
                <c:pt idx="436">
                  <c:v>0.75757575757576101</c:v>
                </c:pt>
                <c:pt idx="437">
                  <c:v>0.77142857142857801</c:v>
                </c:pt>
                <c:pt idx="438">
                  <c:v>0.77939529675252395</c:v>
                </c:pt>
                <c:pt idx="439">
                  <c:v>0.78794642857142905</c:v>
                </c:pt>
                <c:pt idx="440">
                  <c:v>0.80577136514983405</c:v>
                </c:pt>
                <c:pt idx="441">
                  <c:v>0.80941704035874396</c:v>
                </c:pt>
                <c:pt idx="442">
                  <c:v>0.80314960629921694</c:v>
                </c:pt>
                <c:pt idx="443">
                  <c:v>0.78781038374717804</c:v>
                </c:pt>
                <c:pt idx="444">
                  <c:v>0.78976640711902102</c:v>
                </c:pt>
                <c:pt idx="445">
                  <c:v>0.78308026030368805</c:v>
                </c:pt>
                <c:pt idx="446">
                  <c:v>0.77801494130202697</c:v>
                </c:pt>
                <c:pt idx="447">
                  <c:v>0.78118393234672301</c:v>
                </c:pt>
                <c:pt idx="448">
                  <c:v>0.77613516367476199</c:v>
                </c:pt>
                <c:pt idx="449">
                  <c:v>0.78185745140389196</c:v>
                </c:pt>
                <c:pt idx="450">
                  <c:v>0.77813852813853102</c:v>
                </c:pt>
                <c:pt idx="451">
                  <c:v>0.77789585547290496</c:v>
                </c:pt>
                <c:pt idx="452">
                  <c:v>0.77719665271966498</c:v>
                </c:pt>
                <c:pt idx="453">
                  <c:v>0.78593913955928696</c:v>
                </c:pt>
                <c:pt idx="454">
                  <c:v>0.77204301075269099</c:v>
                </c:pt>
                <c:pt idx="455">
                  <c:v>0.78342541436464197</c:v>
                </c:pt>
                <c:pt idx="456">
                  <c:v>0.78318584070796005</c:v>
                </c:pt>
                <c:pt idx="457">
                  <c:v>0.78255945639864399</c:v>
                </c:pt>
                <c:pt idx="458">
                  <c:v>0.79507278835386297</c:v>
                </c:pt>
                <c:pt idx="459">
                  <c:v>0.792325056433415</c:v>
                </c:pt>
                <c:pt idx="460">
                  <c:v>0.78442437923250496</c:v>
                </c:pt>
                <c:pt idx="461">
                  <c:v>0.79134295227524998</c:v>
                </c:pt>
                <c:pt idx="462">
                  <c:v>0.78333333333333299</c:v>
                </c:pt>
                <c:pt idx="463">
                  <c:v>0.78857142857142903</c:v>
                </c:pt>
                <c:pt idx="464">
                  <c:v>0.78977932636469705</c:v>
                </c:pt>
                <c:pt idx="465">
                  <c:v>0.78128654970759703</c:v>
                </c:pt>
                <c:pt idx="466">
                  <c:v>0.79363207547169801</c:v>
                </c:pt>
                <c:pt idx="467">
                  <c:v>0.80505415162454896</c:v>
                </c:pt>
                <c:pt idx="468">
                  <c:v>0.79756097560975503</c:v>
                </c:pt>
                <c:pt idx="469">
                  <c:v>0.81302774427020497</c:v>
                </c:pt>
                <c:pt idx="470">
                  <c:v>0.80958083832335404</c:v>
                </c:pt>
                <c:pt idx="471">
                  <c:v>0.80072028811524598</c:v>
                </c:pt>
                <c:pt idx="472">
                  <c:v>0.79347826086956497</c:v>
                </c:pt>
                <c:pt idx="473">
                  <c:v>0.789537712895377</c:v>
                </c:pt>
                <c:pt idx="474">
                  <c:v>0.75960346964064496</c:v>
                </c:pt>
                <c:pt idx="475">
                  <c:v>0.77484276729559998</c:v>
                </c:pt>
                <c:pt idx="476">
                  <c:v>0.78914141414141803</c:v>
                </c:pt>
                <c:pt idx="477">
                  <c:v>0.80225281602002596</c:v>
                </c:pt>
                <c:pt idx="478">
                  <c:v>0.78518518518518499</c:v>
                </c:pt>
                <c:pt idx="479">
                  <c:v>0.77944862155389105</c:v>
                </c:pt>
                <c:pt idx="480">
                  <c:v>0.77876106194690198</c:v>
                </c:pt>
                <c:pt idx="481">
                  <c:v>0.76134889753567303</c:v>
                </c:pt>
                <c:pt idx="482">
                  <c:v>0.74406332453825796</c:v>
                </c:pt>
                <c:pt idx="483">
                  <c:v>0.772117962466491</c:v>
                </c:pt>
                <c:pt idx="484">
                  <c:v>0.77119784656796697</c:v>
                </c:pt>
                <c:pt idx="485">
                  <c:v>0.76807639836289299</c:v>
                </c:pt>
                <c:pt idx="486">
                  <c:v>0.77684797768480496</c:v>
                </c:pt>
                <c:pt idx="487">
                  <c:v>0.79562043795620496</c:v>
                </c:pt>
                <c:pt idx="488">
                  <c:v>0.79429429429429699</c:v>
                </c:pt>
                <c:pt idx="489">
                  <c:v>0.78710644677661101</c:v>
                </c:pt>
                <c:pt idx="490">
                  <c:v>0.78932178932178898</c:v>
                </c:pt>
                <c:pt idx="491">
                  <c:v>0.77200577200577802</c:v>
                </c:pt>
                <c:pt idx="492">
                  <c:v>0.76734104046243101</c:v>
                </c:pt>
                <c:pt idx="493">
                  <c:v>0.76271186440678396</c:v>
                </c:pt>
                <c:pt idx="494">
                  <c:v>0.79010695187165303</c:v>
                </c:pt>
                <c:pt idx="495">
                  <c:v>0.79060913705584102</c:v>
                </c:pt>
                <c:pt idx="496">
                  <c:v>0.77471839799749698</c:v>
                </c:pt>
                <c:pt idx="497">
                  <c:v>0.76662484316186197</c:v>
                </c:pt>
                <c:pt idx="498">
                  <c:v>0.76818742293464903</c:v>
                </c:pt>
                <c:pt idx="499">
                  <c:v>0.76951672862453502</c:v>
                </c:pt>
                <c:pt idx="500">
                  <c:v>0.75299760191846599</c:v>
                </c:pt>
                <c:pt idx="501">
                  <c:v>0.76079346557760097</c:v>
                </c:pt>
                <c:pt idx="502">
                  <c:v>0.80299539170506895</c:v>
                </c:pt>
                <c:pt idx="503">
                  <c:v>0.80378250591016198</c:v>
                </c:pt>
                <c:pt idx="504">
                  <c:v>0.77186761229315104</c:v>
                </c:pt>
                <c:pt idx="505">
                  <c:v>0.75302663438257</c:v>
                </c:pt>
                <c:pt idx="506">
                  <c:v>0.75123152709360097</c:v>
                </c:pt>
                <c:pt idx="507">
                  <c:v>0.749688667496893</c:v>
                </c:pt>
                <c:pt idx="508">
                  <c:v>0.77777777777778101</c:v>
                </c:pt>
                <c:pt idx="509">
                  <c:v>0.8</c:v>
                </c:pt>
                <c:pt idx="510">
                  <c:v>0.79892037786774595</c:v>
                </c:pt>
                <c:pt idx="511">
                  <c:v>0.800528401585205</c:v>
                </c:pt>
                <c:pt idx="512">
                  <c:v>0.80737704918032704</c:v>
                </c:pt>
                <c:pt idx="513">
                  <c:v>0.81460674157303403</c:v>
                </c:pt>
                <c:pt idx="514">
                  <c:v>0.803418803418807</c:v>
                </c:pt>
                <c:pt idx="515">
                  <c:v>0.79912023460411097</c:v>
                </c:pt>
                <c:pt idx="516">
                  <c:v>0.79735682819383302</c:v>
                </c:pt>
                <c:pt idx="517">
                  <c:v>0.77682403433476899</c:v>
                </c:pt>
                <c:pt idx="518">
                  <c:v>0.787755102040819</c:v>
                </c:pt>
                <c:pt idx="519">
                  <c:v>0.79200000000000004</c:v>
                </c:pt>
                <c:pt idx="520">
                  <c:v>0.78477690288713897</c:v>
                </c:pt>
                <c:pt idx="521">
                  <c:v>0.78080415045395601</c:v>
                </c:pt>
                <c:pt idx="522">
                  <c:v>0.77385620915032605</c:v>
                </c:pt>
                <c:pt idx="523">
                  <c:v>0.772117962466491</c:v>
                </c:pt>
                <c:pt idx="524">
                  <c:v>0.76631853785900805</c:v>
                </c:pt>
                <c:pt idx="525">
                  <c:v>0.77401894451962105</c:v>
                </c:pt>
                <c:pt idx="526">
                  <c:v>0.787323943661972</c:v>
                </c:pt>
                <c:pt idx="527">
                  <c:v>0.78333333333333299</c:v>
                </c:pt>
                <c:pt idx="528">
                  <c:v>0.77088948787061995</c:v>
                </c:pt>
                <c:pt idx="529">
                  <c:v>0.77017783857729505</c:v>
                </c:pt>
                <c:pt idx="530">
                  <c:v>0.76291390728476904</c:v>
                </c:pt>
                <c:pt idx="531">
                  <c:v>0.760672703751617</c:v>
                </c:pt>
                <c:pt idx="532">
                  <c:v>0.75197889182058597</c:v>
                </c:pt>
                <c:pt idx="533">
                  <c:v>0.74628879892037803</c:v>
                </c:pt>
                <c:pt idx="534">
                  <c:v>0.74929971988795496</c:v>
                </c:pt>
                <c:pt idx="535">
                  <c:v>0.74930747922438001</c:v>
                </c:pt>
                <c:pt idx="536">
                  <c:v>0.75384615384615405</c:v>
                </c:pt>
                <c:pt idx="537">
                  <c:v>0.76857142857143201</c:v>
                </c:pt>
                <c:pt idx="538">
                  <c:v>0.775836972343528</c:v>
                </c:pt>
                <c:pt idx="539">
                  <c:v>0.76775147928994503</c:v>
                </c:pt>
                <c:pt idx="540">
                  <c:v>0.76550680786686798</c:v>
                </c:pt>
                <c:pt idx="541">
                  <c:v>0.76461769115442602</c:v>
                </c:pt>
                <c:pt idx="542">
                  <c:v>0.77529761904761896</c:v>
                </c:pt>
                <c:pt idx="543">
                  <c:v>0.78176382660688004</c:v>
                </c:pt>
                <c:pt idx="544">
                  <c:v>0.77727952167414405</c:v>
                </c:pt>
                <c:pt idx="545">
                  <c:v>0.78407350689127098</c:v>
                </c:pt>
                <c:pt idx="546">
                  <c:v>0.78473282442748105</c:v>
                </c:pt>
                <c:pt idx="547">
                  <c:v>0.78220858895705103</c:v>
                </c:pt>
                <c:pt idx="548">
                  <c:v>0.77968749999999998</c:v>
                </c:pt>
                <c:pt idx="549">
                  <c:v>0.77394034536891698</c:v>
                </c:pt>
                <c:pt idx="550">
                  <c:v>0.78471138845553801</c:v>
                </c:pt>
                <c:pt idx="551">
                  <c:v>0.80064308681672103</c:v>
                </c:pt>
                <c:pt idx="552">
                  <c:v>0.80288461538461597</c:v>
                </c:pt>
                <c:pt idx="553">
                  <c:v>0.78593749999999996</c:v>
                </c:pt>
                <c:pt idx="554">
                  <c:v>0.77039274924471302</c:v>
                </c:pt>
                <c:pt idx="555">
                  <c:v>0.76506024096385605</c:v>
                </c:pt>
                <c:pt idx="556">
                  <c:v>0.74747474747474796</c:v>
                </c:pt>
                <c:pt idx="557">
                  <c:v>0.74273858921161795</c:v>
                </c:pt>
                <c:pt idx="558">
                  <c:v>0.74547983310153498</c:v>
                </c:pt>
                <c:pt idx="559">
                  <c:v>0.75405405405405701</c:v>
                </c:pt>
                <c:pt idx="560">
                  <c:v>0.76995940460081802</c:v>
                </c:pt>
                <c:pt idx="561">
                  <c:v>0.78410596026489998</c:v>
                </c:pt>
                <c:pt idx="562">
                  <c:v>0.79619565217391797</c:v>
                </c:pt>
                <c:pt idx="563">
                  <c:v>0.78807947019868096</c:v>
                </c:pt>
                <c:pt idx="564">
                  <c:v>0.78149100257069803</c:v>
                </c:pt>
                <c:pt idx="565">
                  <c:v>0.78125</c:v>
                </c:pt>
                <c:pt idx="566">
                  <c:v>0.75911458333333404</c:v>
                </c:pt>
                <c:pt idx="567">
                  <c:v>0.75261780104712095</c:v>
                </c:pt>
                <c:pt idx="568">
                  <c:v>0.75093867334168196</c:v>
                </c:pt>
                <c:pt idx="569">
                  <c:v>0.75619295958279098</c:v>
                </c:pt>
                <c:pt idx="570">
                  <c:v>0.73594771241830703</c:v>
                </c:pt>
                <c:pt idx="571">
                  <c:v>0.72980132450331503</c:v>
                </c:pt>
                <c:pt idx="572">
                  <c:v>0.72965879265092204</c:v>
                </c:pt>
                <c:pt idx="573">
                  <c:v>0.74039735099338</c:v>
                </c:pt>
                <c:pt idx="574">
                  <c:v>0.743624161073829</c:v>
                </c:pt>
                <c:pt idx="575">
                  <c:v>0.72399445214979996</c:v>
                </c:pt>
                <c:pt idx="576">
                  <c:v>0.713286713286713</c:v>
                </c:pt>
                <c:pt idx="577">
                  <c:v>0.72957746478873198</c:v>
                </c:pt>
                <c:pt idx="578">
                  <c:v>0.73495702005730701</c:v>
                </c:pt>
                <c:pt idx="579">
                  <c:v>0.73194444444444895</c:v>
                </c:pt>
                <c:pt idx="580">
                  <c:v>0.72565157750343601</c:v>
                </c:pt>
                <c:pt idx="581">
                  <c:v>0.72423398328690802</c:v>
                </c:pt>
                <c:pt idx="582">
                  <c:v>0.72931276297335101</c:v>
                </c:pt>
                <c:pt idx="583">
                  <c:v>0.71652421652422005</c:v>
                </c:pt>
                <c:pt idx="584">
                  <c:v>0.70990237099023601</c:v>
                </c:pt>
                <c:pt idx="585">
                  <c:v>0.71834992887624405</c:v>
                </c:pt>
                <c:pt idx="586">
                  <c:v>0.72309899569584302</c:v>
                </c:pt>
                <c:pt idx="587">
                  <c:v>0.77548005908419904</c:v>
                </c:pt>
                <c:pt idx="588">
                  <c:v>0.787786259541985</c:v>
                </c:pt>
                <c:pt idx="589">
                  <c:v>0.78494623655914497</c:v>
                </c:pt>
                <c:pt idx="590">
                  <c:v>0.77679882525697996</c:v>
                </c:pt>
                <c:pt idx="591">
                  <c:v>0.77218934911242598</c:v>
                </c:pt>
                <c:pt idx="592">
                  <c:v>0.76888888888889295</c:v>
                </c:pt>
                <c:pt idx="593">
                  <c:v>0.76772247360483303</c:v>
                </c:pt>
                <c:pt idx="594">
                  <c:v>0.76875957120980598</c:v>
                </c:pt>
                <c:pt idx="595">
                  <c:v>0.77708006279434805</c:v>
                </c:pt>
                <c:pt idx="596">
                  <c:v>0.77073170731707796</c:v>
                </c:pt>
                <c:pt idx="597">
                  <c:v>0.772151898734183</c:v>
                </c:pt>
                <c:pt idx="598">
                  <c:v>0.78446909667194897</c:v>
                </c:pt>
                <c:pt idx="599">
                  <c:v>0.78099838969404201</c:v>
                </c:pt>
                <c:pt idx="600">
                  <c:v>0.79416531604538199</c:v>
                </c:pt>
                <c:pt idx="601">
                  <c:v>0.80840336134453705</c:v>
                </c:pt>
                <c:pt idx="602">
                  <c:v>0.80814940577249605</c:v>
                </c:pt>
                <c:pt idx="603">
                  <c:v>0.82578397212543597</c:v>
                </c:pt>
                <c:pt idx="604">
                  <c:v>0.84482758620690002</c:v>
                </c:pt>
                <c:pt idx="605">
                  <c:v>0.87122736418511104</c:v>
                </c:pt>
                <c:pt idx="606">
                  <c:v>0.86338797814207702</c:v>
                </c:pt>
                <c:pt idx="607">
                  <c:v>0.86734693877551094</c:v>
                </c:pt>
                <c:pt idx="608">
                  <c:v>0.86013986013986299</c:v>
                </c:pt>
                <c:pt idx="609">
                  <c:v>0.85789473684210904</c:v>
                </c:pt>
                <c:pt idx="610">
                  <c:v>0.83716814159291697</c:v>
                </c:pt>
                <c:pt idx="611">
                  <c:v>0.827402135231317</c:v>
                </c:pt>
                <c:pt idx="612">
                  <c:v>0.83212996389891702</c:v>
                </c:pt>
                <c:pt idx="613">
                  <c:v>0.82727272727272705</c:v>
                </c:pt>
                <c:pt idx="614">
                  <c:v>0.82739212007504703</c:v>
                </c:pt>
                <c:pt idx="615">
                  <c:v>0.84118673647469699</c:v>
                </c:pt>
                <c:pt idx="616">
                  <c:v>0.83940397350993401</c:v>
                </c:pt>
                <c:pt idx="617">
                  <c:v>0.84026622296173004</c:v>
                </c:pt>
                <c:pt idx="618">
                  <c:v>0.83676975945017595</c:v>
                </c:pt>
                <c:pt idx="619">
                  <c:v>0.83185840707964698</c:v>
                </c:pt>
                <c:pt idx="620">
                  <c:v>0.83516483516483597</c:v>
                </c:pt>
                <c:pt idx="621">
                  <c:v>0.82084095063985796</c:v>
                </c:pt>
                <c:pt idx="622">
                  <c:v>0.81884057971014501</c:v>
                </c:pt>
                <c:pt idx="623">
                  <c:v>0.819012797074954</c:v>
                </c:pt>
                <c:pt idx="624">
                  <c:v>0.82276119402985104</c:v>
                </c:pt>
                <c:pt idx="625">
                  <c:v>0.83653846153846101</c:v>
                </c:pt>
                <c:pt idx="626">
                  <c:v>0.84629629629629899</c:v>
                </c:pt>
                <c:pt idx="627">
                  <c:v>0.83677298311444703</c:v>
                </c:pt>
                <c:pt idx="628">
                  <c:v>0.83689320388349997</c:v>
                </c:pt>
                <c:pt idx="629">
                  <c:v>0.85282258064516203</c:v>
                </c:pt>
                <c:pt idx="630">
                  <c:v>0.85177865612648995</c:v>
                </c:pt>
                <c:pt idx="631">
                  <c:v>0.84872298624754505</c:v>
                </c:pt>
                <c:pt idx="632">
                  <c:v>0.83625730994152003</c:v>
                </c:pt>
                <c:pt idx="633">
                  <c:v>0.83925233644860098</c:v>
                </c:pt>
                <c:pt idx="634">
                  <c:v>0.84317343173431802</c:v>
                </c:pt>
                <c:pt idx="635">
                  <c:v>0.83054003724394898</c:v>
                </c:pt>
                <c:pt idx="636">
                  <c:v>0.82608695652173902</c:v>
                </c:pt>
                <c:pt idx="637">
                  <c:v>0.82429906542056197</c:v>
                </c:pt>
                <c:pt idx="638">
                  <c:v>0.80289330922242297</c:v>
                </c:pt>
                <c:pt idx="639">
                  <c:v>0.784246575342465</c:v>
                </c:pt>
                <c:pt idx="640">
                  <c:v>0.77142857142857801</c:v>
                </c:pt>
                <c:pt idx="641">
                  <c:v>0.78098471986417695</c:v>
                </c:pt>
                <c:pt idx="642">
                  <c:v>0.78803418803418801</c:v>
                </c:pt>
                <c:pt idx="643">
                  <c:v>0.772887323943662</c:v>
                </c:pt>
                <c:pt idx="644">
                  <c:v>0.77495462794918901</c:v>
                </c:pt>
                <c:pt idx="645">
                  <c:v>0.78039927404719001</c:v>
                </c:pt>
                <c:pt idx="646">
                  <c:v>0.77673545966229296</c:v>
                </c:pt>
                <c:pt idx="647">
                  <c:v>0.77255639097744</c:v>
                </c:pt>
                <c:pt idx="648">
                  <c:v>0.78333333333333299</c:v>
                </c:pt>
                <c:pt idx="649">
                  <c:v>0.782931354359926</c:v>
                </c:pt>
                <c:pt idx="650">
                  <c:v>0.78301886792452802</c:v>
                </c:pt>
                <c:pt idx="651">
                  <c:v>0.778793418647173</c:v>
                </c:pt>
                <c:pt idx="652">
                  <c:v>0.78793418647166302</c:v>
                </c:pt>
                <c:pt idx="653">
                  <c:v>0.79447322970638901</c:v>
                </c:pt>
                <c:pt idx="654">
                  <c:v>0.79581151832460795</c:v>
                </c:pt>
                <c:pt idx="655">
                  <c:v>0.80138169257340697</c:v>
                </c:pt>
                <c:pt idx="656">
                  <c:v>0.78571428571428603</c:v>
                </c:pt>
                <c:pt idx="657">
                  <c:v>0.77561837455830795</c:v>
                </c:pt>
                <c:pt idx="658">
                  <c:v>0.81985294117647101</c:v>
                </c:pt>
                <c:pt idx="659">
                  <c:v>0.80510018214936196</c:v>
                </c:pt>
                <c:pt idx="660">
                  <c:v>0.80112570356473101</c:v>
                </c:pt>
                <c:pt idx="661">
                  <c:v>0.83905967450271601</c:v>
                </c:pt>
                <c:pt idx="662">
                  <c:v>0.89473684210526305</c:v>
                </c:pt>
                <c:pt idx="663">
                  <c:v>0.84684684684684797</c:v>
                </c:pt>
                <c:pt idx="664">
                  <c:v>0.82226211849191799</c:v>
                </c:pt>
                <c:pt idx="665">
                  <c:v>0.82570422535211296</c:v>
                </c:pt>
                <c:pt idx="666">
                  <c:v>0.82539682539682502</c:v>
                </c:pt>
                <c:pt idx="667">
                  <c:v>0.83156028368793999</c:v>
                </c:pt>
                <c:pt idx="668">
                  <c:v>0.86017699115044199</c:v>
                </c:pt>
                <c:pt idx="669">
                  <c:v>0.87579617834394996</c:v>
                </c:pt>
                <c:pt idx="670">
                  <c:v>0.85457516339869599</c:v>
                </c:pt>
                <c:pt idx="671">
                  <c:v>1.100990099009896</c:v>
                </c:pt>
                <c:pt idx="672">
                  <c:v>1.003960396039592</c:v>
                </c:pt>
                <c:pt idx="673">
                  <c:v>0.92979127134724904</c:v>
                </c:pt>
                <c:pt idx="674">
                  <c:v>0.90727272727272701</c:v>
                </c:pt>
                <c:pt idx="675">
                  <c:v>0.88682745825603004</c:v>
                </c:pt>
                <c:pt idx="676">
                  <c:v>0.82310469314079804</c:v>
                </c:pt>
                <c:pt idx="677">
                  <c:v>0.85739750445632801</c:v>
                </c:pt>
                <c:pt idx="678">
                  <c:v>0.87245841035120197</c:v>
                </c:pt>
                <c:pt idx="679">
                  <c:v>0.87452471482890004</c:v>
                </c:pt>
                <c:pt idx="680">
                  <c:v>0.82651072124755998</c:v>
                </c:pt>
                <c:pt idx="681">
                  <c:v>0.81553398058252402</c:v>
                </c:pt>
                <c:pt idx="682">
                  <c:v>0.84200385356455298</c:v>
                </c:pt>
                <c:pt idx="683">
                  <c:v>0.80038022813688203</c:v>
                </c:pt>
                <c:pt idx="684">
                  <c:v>0.82319391634981498</c:v>
                </c:pt>
                <c:pt idx="685">
                  <c:v>0.81495327102803805</c:v>
                </c:pt>
                <c:pt idx="686">
                  <c:v>0.82732447817836896</c:v>
                </c:pt>
                <c:pt idx="687">
                  <c:v>0.83364839319471096</c:v>
                </c:pt>
                <c:pt idx="688">
                  <c:v>0.86491935483870996</c:v>
                </c:pt>
                <c:pt idx="689">
                  <c:v>0.89344262295082</c:v>
                </c:pt>
                <c:pt idx="690">
                  <c:v>0.91525423728813904</c:v>
                </c:pt>
                <c:pt idx="691">
                  <c:v>0.89755011135857499</c:v>
                </c:pt>
                <c:pt idx="692">
                  <c:v>0.85430463576159199</c:v>
                </c:pt>
                <c:pt idx="693">
                  <c:v>0.82692307692308198</c:v>
                </c:pt>
                <c:pt idx="694">
                  <c:v>0.90349075975359405</c:v>
                </c:pt>
                <c:pt idx="695">
                  <c:v>0.98007968127489997</c:v>
                </c:pt>
                <c:pt idx="696">
                  <c:v>1.047619047619041</c:v>
                </c:pt>
                <c:pt idx="697">
                  <c:v>0.98659003831418002</c:v>
                </c:pt>
                <c:pt idx="698">
                  <c:v>0.95906432748538095</c:v>
                </c:pt>
                <c:pt idx="699">
                  <c:v>0.96705426356589697</c:v>
                </c:pt>
                <c:pt idx="700">
                  <c:v>0.92540322580644796</c:v>
                </c:pt>
                <c:pt idx="701">
                  <c:v>0.90380761523046105</c:v>
                </c:pt>
                <c:pt idx="702">
                  <c:v>0.91683569979715995</c:v>
                </c:pt>
                <c:pt idx="703">
                  <c:v>0.919908466819222</c:v>
                </c:pt>
                <c:pt idx="704">
                  <c:v>0.98044009779951102</c:v>
                </c:pt>
                <c:pt idx="705">
                  <c:v>1.0376884422110551</c:v>
                </c:pt>
                <c:pt idx="706">
                  <c:v>1.046511627906977</c:v>
                </c:pt>
                <c:pt idx="707">
                  <c:v>1.005089058524165</c:v>
                </c:pt>
                <c:pt idx="708">
                  <c:v>0.95584415584415605</c:v>
                </c:pt>
                <c:pt idx="709">
                  <c:v>0.95064935064935496</c:v>
                </c:pt>
                <c:pt idx="710">
                  <c:v>0.97994987468672301</c:v>
                </c:pt>
                <c:pt idx="711">
                  <c:v>0.99747474747474696</c:v>
                </c:pt>
                <c:pt idx="712">
                  <c:v>0.99210526315789505</c:v>
                </c:pt>
                <c:pt idx="713">
                  <c:v>1.0824175824175819</c:v>
                </c:pt>
                <c:pt idx="714">
                  <c:v>1.111764705882345</c:v>
                </c:pt>
                <c:pt idx="715">
                  <c:v>1.0747126436781611</c:v>
                </c:pt>
                <c:pt idx="716">
                  <c:v>1.068767908309455</c:v>
                </c:pt>
                <c:pt idx="717">
                  <c:v>1.051873198847262</c:v>
                </c:pt>
                <c:pt idx="718">
                  <c:v>0.98857142857142899</c:v>
                </c:pt>
              </c:numCache>
            </c:numRef>
          </c:val>
          <c:smooth val="0"/>
        </c:ser>
        <c:dLbls>
          <c:showLegendKey val="0"/>
          <c:showVal val="0"/>
          <c:showCatName val="0"/>
          <c:showSerName val="0"/>
          <c:showPercent val="0"/>
          <c:showBubbleSize val="0"/>
        </c:dLbls>
        <c:marker val="1"/>
        <c:smooth val="0"/>
        <c:axId val="36880768"/>
        <c:axId val="36882304"/>
      </c:lineChart>
      <c:catAx>
        <c:axId val="36880768"/>
        <c:scaling>
          <c:orientation val="minMax"/>
        </c:scaling>
        <c:delete val="0"/>
        <c:axPos val="b"/>
        <c:majorTickMark val="out"/>
        <c:minorTickMark val="none"/>
        <c:tickLblPos val="nextTo"/>
        <c:txPr>
          <a:bodyPr rot="-5400000"/>
          <a:lstStyle/>
          <a:p>
            <a:pPr>
              <a:defRPr lang="en-US">
                <a:latin typeface="Times New Roman" pitchFamily="18" charset="0"/>
                <a:cs typeface="Times New Roman" pitchFamily="18" charset="0"/>
              </a:defRPr>
            </a:pPr>
            <a:endParaRPr lang="en-US"/>
          </a:p>
        </c:txPr>
        <c:crossAx val="36882304"/>
        <c:crosses val="autoZero"/>
        <c:auto val="1"/>
        <c:lblAlgn val="ctr"/>
        <c:lblOffset val="100"/>
        <c:noMultiLvlLbl val="0"/>
      </c:catAx>
      <c:valAx>
        <c:axId val="36882304"/>
        <c:scaling>
          <c:orientation val="minMax"/>
        </c:scaling>
        <c:delete val="0"/>
        <c:axPos val="l"/>
        <c:majorGridlines>
          <c:spPr>
            <a:ln>
              <a:noFill/>
            </a:ln>
          </c:spPr>
        </c:majorGridlines>
        <c:title>
          <c:tx>
            <c:rich>
              <a:bodyPr rot="-5400000" vert="horz"/>
              <a:lstStyle/>
              <a:p>
                <a:pPr>
                  <a:defRPr lang="en-US">
                    <a:latin typeface="Times New Roman" pitchFamily="18" charset="0"/>
                    <a:cs typeface="Times New Roman" pitchFamily="18" charset="0"/>
                  </a:defRPr>
                </a:pPr>
                <a:r>
                  <a:rPr lang="en-US">
                    <a:latin typeface="Times New Roman" pitchFamily="18" charset="0"/>
                    <a:cs typeface="Times New Roman" pitchFamily="18" charset="0"/>
                  </a:rPr>
                  <a:t>Ratio</a:t>
                </a:r>
              </a:p>
            </c:rich>
          </c:tx>
          <c:overlay val="0"/>
        </c:title>
        <c:numFmt formatCode="General" sourceLinked="1"/>
        <c:majorTickMark val="out"/>
        <c:minorTickMark val="none"/>
        <c:tickLblPos val="nextTo"/>
        <c:txPr>
          <a:bodyPr/>
          <a:lstStyle/>
          <a:p>
            <a:pPr>
              <a:defRPr lang="en-US"/>
            </a:pPr>
            <a:endParaRPr lang="en-US"/>
          </a:p>
        </c:txPr>
        <c:crossAx val="36880768"/>
        <c:crossesAt val="1"/>
        <c:crossBetween val="between"/>
      </c:valAx>
    </c:plotArea>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0.04971</cdr:x>
      <cdr:y>0.83549</cdr:y>
    </cdr:from>
    <cdr:to>
      <cdr:x>0.98935</cdr:x>
      <cdr:y>0.99894</cdr:y>
    </cdr:to>
    <cdr:sp macro="" textlink="">
      <cdr:nvSpPr>
        <cdr:cNvPr id="2" name="TextBox 1"/>
        <cdr:cNvSpPr txBox="1"/>
      </cdr:nvSpPr>
      <cdr:spPr>
        <a:xfrm xmlns:a="http://schemas.openxmlformats.org/drawingml/2006/main">
          <a:off x="295275" y="2429775"/>
          <a:ext cx="5581649" cy="47535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600"/>
            </a:spcAft>
            <a:buClrTx/>
            <a:buSzTx/>
            <a:buFontTx/>
            <a:buNone/>
            <a:tabLst/>
            <a:defRPr/>
          </a:pPr>
          <a:r>
            <a:rPr lang="en-US" sz="1200" b="1">
              <a:effectLst/>
              <a:latin typeface="Times New Roman" pitchFamily="18" charset="0"/>
              <a:ea typeface="+mn-ea"/>
              <a:cs typeface="Times New Roman" pitchFamily="18" charset="0"/>
            </a:rPr>
            <a:t>Figure 1.6 Ratio Yields of Municipal debt to corporate debt (Jan 1953 to</a:t>
          </a:r>
          <a:r>
            <a:rPr lang="en-US" sz="1200" b="1" baseline="0">
              <a:effectLst/>
              <a:latin typeface="Times New Roman" pitchFamily="18" charset="0"/>
              <a:ea typeface="+mn-ea"/>
              <a:cs typeface="Times New Roman" pitchFamily="18" charset="0"/>
            </a:rPr>
            <a:t> Dec 2012)</a:t>
          </a:r>
          <a:endParaRPr lang="en-US" sz="1200" b="1">
            <a:effectLst/>
            <a:latin typeface="Times New Roman" pitchFamily="18" charset="0"/>
            <a:ea typeface="+mn-ea"/>
            <a:cs typeface="Times New Roman" pitchFamily="18" charset="0"/>
          </a:endParaRPr>
        </a:p>
        <a:p xmlns:a="http://schemas.openxmlformats.org/drawingml/2006/main">
          <a:pPr marL="0" marR="0" indent="0" algn="ctr" defTabSz="914400" eaLnBrk="1" fontAlgn="auto" latinLnBrk="0" hangingPunct="1">
            <a:lnSpc>
              <a:spcPct val="100000"/>
            </a:lnSpc>
            <a:spcBef>
              <a:spcPts val="0"/>
            </a:spcBef>
            <a:spcAft>
              <a:spcPts val="600"/>
            </a:spcAft>
            <a:buClrTx/>
            <a:buSzTx/>
            <a:buFontTx/>
            <a:buNone/>
            <a:tabLst/>
            <a:defRPr/>
          </a:pPr>
          <a:r>
            <a:rPr lang="en-US" sz="800">
              <a:latin typeface="Times New Roman" pitchFamily="18" charset="0"/>
              <a:cs typeface="Times New Roman" pitchFamily="18" charset="0"/>
            </a:rPr>
            <a:t>Source:</a:t>
          </a:r>
          <a:r>
            <a:rPr lang="en-US" sz="800" baseline="0">
              <a:latin typeface="Times New Roman" pitchFamily="18" charset="0"/>
              <a:cs typeface="Times New Roman" pitchFamily="18" charset="0"/>
            </a:rPr>
            <a:t> Arthor's calculations, using data from </a:t>
          </a:r>
          <a:r>
            <a:rPr lang="en-US" sz="800" b="1" baseline="0">
              <a:latin typeface="Times New Roman" pitchFamily="18" charset="0"/>
              <a:cs typeface="Times New Roman" pitchFamily="18" charset="0"/>
            </a:rPr>
            <a:t>http://federalreserve.gov/releases/h15/data.htm.</a:t>
          </a:r>
          <a:endParaRPr lang="en-US" sz="800" b="1">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pPr/>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pPr/>
              <a:t>1</a:t>
            </a:fld>
            <a:endParaRPr lang="en-US"/>
          </a:p>
        </p:txBody>
      </p:sp>
    </p:spTree>
    <p:extLst>
      <p:ext uri="{BB962C8B-B14F-4D97-AF65-F5344CB8AC3E}">
        <p14:creationId xmlns:p14="http://schemas.microsoft.com/office/powerpoint/2010/main" val="164947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pPr/>
              <a:t>2</a:t>
            </a:fld>
            <a:endParaRPr lang="en-US"/>
          </a:p>
        </p:txBody>
      </p:sp>
    </p:spTree>
    <p:extLst>
      <p:ext uri="{BB962C8B-B14F-4D97-AF65-F5344CB8AC3E}">
        <p14:creationId xmlns:p14="http://schemas.microsoft.com/office/powerpoint/2010/main" val="30092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pPr/>
              <a:t>7</a:t>
            </a:fld>
            <a:endParaRPr lang="en-US"/>
          </a:p>
        </p:txBody>
      </p:sp>
    </p:spTree>
    <p:extLst>
      <p:ext uri="{BB962C8B-B14F-4D97-AF65-F5344CB8AC3E}">
        <p14:creationId xmlns:p14="http://schemas.microsoft.com/office/powerpoint/2010/main" val="63766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pPr/>
              <a:t>9</a:t>
            </a:fld>
            <a:endParaRPr lang="en-US"/>
          </a:p>
        </p:txBody>
      </p:sp>
    </p:spTree>
    <p:extLst>
      <p:ext uri="{BB962C8B-B14F-4D97-AF65-F5344CB8AC3E}">
        <p14:creationId xmlns:p14="http://schemas.microsoft.com/office/powerpoint/2010/main" val="63766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pPr/>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pPr/>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pPr/>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online.wsj.com/public/quotes/main.html?symbol=JPM%25" TargetMode="External"/><Relationship Id="rId2" Type="http://schemas.openxmlformats.org/officeDocument/2006/relationships/hyperlink" Target="http://online.wsj.com/public/quotes/main.html?symbol=JPM"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5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5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fontScale="90000"/>
          </a:bodyPr>
          <a:lstStyle/>
          <a:p>
            <a:r>
              <a:rPr lang="en-US" dirty="0" smtClean="0">
                <a:solidFill>
                  <a:srgbClr val="FFFFFF"/>
                </a:solidFill>
                <a:latin typeface="Times New Roman" pitchFamily="18" charset="0"/>
                <a:cs typeface="Times New Roman" pitchFamily="18" charset="0"/>
              </a:rPr>
              <a:t>Supplement for </a:t>
            </a:r>
            <a:br>
              <a:rPr lang="en-US" dirty="0" smtClean="0">
                <a:solidFill>
                  <a:srgbClr val="FFFFFF"/>
                </a:solidFill>
                <a:latin typeface="Times New Roman" pitchFamily="18" charset="0"/>
                <a:cs typeface="Times New Roman" pitchFamily="18" charset="0"/>
              </a:rPr>
            </a:br>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1</a:t>
            </a:r>
            <a:endParaRPr lang="en-US" dirty="0">
              <a:solidFill>
                <a:srgbClr val="FFFFFF"/>
              </a:solidFill>
            </a:endParaRPr>
          </a:p>
        </p:txBody>
      </p:sp>
      <p:sp>
        <p:nvSpPr>
          <p:cNvPr id="3" name="Subtitle 2"/>
          <p:cNvSpPr>
            <a:spLocks noGrp="1"/>
          </p:cNvSpPr>
          <p:nvPr>
            <p:ph type="subTitle" idx="1"/>
          </p:nvPr>
        </p:nvSpPr>
        <p:spPr>
          <a:xfrm>
            <a:off x="152400" y="1905000"/>
            <a:ext cx="4648200" cy="2438400"/>
          </a:xfrm>
        </p:spPr>
        <p:txBody>
          <a:bodyPr>
            <a:normAutofit/>
          </a:bodyPr>
          <a:lstStyle/>
          <a:p>
            <a:r>
              <a:rPr lang="en-US" sz="3600" dirty="0" smtClean="0">
                <a:solidFill>
                  <a:srgbClr val="FFFFFF"/>
                </a:solidFill>
                <a:latin typeface="Times New Roman" pitchFamily="18" charset="0"/>
                <a:cs typeface="Times New Roman" pitchFamily="18" charset="0"/>
              </a:rPr>
              <a:t>Introduction</a:t>
            </a:r>
            <a:endParaRPr lang="en-US" sz="36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E98819-4578-415F-810A-1B13636BD7A2}" type="slidenum">
              <a:rPr lang="en-US" smtClean="0"/>
              <a:pPr/>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31158965"/>
              </p:ext>
            </p:extLst>
          </p:nvPr>
        </p:nvGraphicFramePr>
        <p:xfrm>
          <a:off x="381000" y="533400"/>
          <a:ext cx="5943600" cy="6484620"/>
        </p:xfrm>
        <a:graphic>
          <a:graphicData uri="http://schemas.openxmlformats.org/drawingml/2006/table">
            <a:tbl>
              <a:tblPr>
                <a:tableStyleId>{8799B23B-EC83-4686-B30A-512413B5E67A}</a:tableStyleId>
              </a:tblPr>
              <a:tblGrid>
                <a:gridCol w="2508199"/>
                <a:gridCol w="3435401"/>
              </a:tblGrid>
              <a:tr h="156519">
                <a:tc gridSpan="2">
                  <a:txBody>
                    <a:bodyPr/>
                    <a:lstStyle/>
                    <a:p>
                      <a:pPr marL="0" marR="0" algn="ctr">
                        <a:lnSpc>
                          <a:spcPct val="115000"/>
                        </a:lnSpc>
                        <a:spcBef>
                          <a:spcPts val="0"/>
                        </a:spcBef>
                        <a:spcAft>
                          <a:spcPts val="0"/>
                        </a:spcAft>
                      </a:pPr>
                      <a:r>
                        <a:rPr lang="en-US" sz="1000" b="1" dirty="0">
                          <a:solidFill>
                            <a:schemeClr val="tx1">
                              <a:lumMod val="50000"/>
                            </a:schemeClr>
                          </a:solidFill>
                          <a:effectLst/>
                          <a:latin typeface="Times New Roman" pitchFamily="18" charset="0"/>
                          <a:cs typeface="Times New Roman" pitchFamily="18" charset="0"/>
                        </a:rPr>
                        <a:t>Table 1.2 Average Daily Trading Volume in NYSE Listed Issues (millions of shares)</a:t>
                      </a:r>
                      <a:endParaRPr lang="en-US" sz="900" b="1" dirty="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hMerge="1">
                  <a:txBody>
                    <a:bodyPr/>
                    <a:lstStyle/>
                    <a:p>
                      <a:endParaRPr lang="en-US"/>
                    </a:p>
                  </a:txBody>
                  <a:tcP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Year</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Volume</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44.87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1981</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46.85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65.05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85.33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1984</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90.96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109.17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141.03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188.54</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161.46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1989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165.47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156.78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1991</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178.92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202.27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264.52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1994</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291.35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346.10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412.30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525.68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673.59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1999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809.18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1041.58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2001</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1239.96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1441.02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1398.40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2004</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1466.79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2005</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1647.13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2006</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1826.67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2007</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2119.63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2609.83</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2009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2179.78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2010</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1764.49</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2011</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1523.28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156519">
                <a:tc>
                  <a:txBody>
                    <a:bodyPr/>
                    <a:lstStyle/>
                    <a:p>
                      <a:pPr marL="0" marR="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2012</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a:txBody>
                    <a:bodyPr/>
                    <a:lstStyle/>
                    <a:p>
                      <a:pPr marL="0" marR="514350" algn="ctr">
                        <a:lnSpc>
                          <a:spcPct val="115000"/>
                        </a:lnSpc>
                        <a:spcBef>
                          <a:spcPts val="0"/>
                        </a:spcBef>
                        <a:spcAft>
                          <a:spcPts val="0"/>
                        </a:spcAft>
                      </a:pPr>
                      <a:r>
                        <a:rPr lang="en-US" sz="1000">
                          <a:solidFill>
                            <a:schemeClr val="tx1">
                              <a:lumMod val="50000"/>
                            </a:schemeClr>
                          </a:solidFill>
                          <a:effectLst/>
                          <a:latin typeface="Times New Roman" pitchFamily="18" charset="0"/>
                          <a:cs typeface="Times New Roman" pitchFamily="18" charset="0"/>
                        </a:rPr>
                        <a:t>1147.18</a:t>
                      </a:r>
                      <a:endParaRPr lang="en-US" sz="90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r>
              <a:tr h="313038">
                <a:tc gridSpan="2">
                  <a:txBody>
                    <a:bodyPr/>
                    <a:lstStyle/>
                    <a:p>
                      <a:pPr marL="0" marR="0" algn="ctr">
                        <a:lnSpc>
                          <a:spcPct val="115000"/>
                        </a:lnSpc>
                        <a:spcBef>
                          <a:spcPts val="0"/>
                        </a:spcBef>
                        <a:spcAft>
                          <a:spcPts val="0"/>
                        </a:spcAft>
                      </a:pPr>
                      <a:r>
                        <a:rPr lang="en-US" sz="1000" dirty="0">
                          <a:solidFill>
                            <a:schemeClr val="tx1">
                              <a:lumMod val="50000"/>
                            </a:schemeClr>
                          </a:solidFill>
                          <a:effectLst/>
                          <a:latin typeface="Times New Roman" pitchFamily="18" charset="0"/>
                          <a:cs typeface="Times New Roman" pitchFamily="18" charset="0"/>
                        </a:rPr>
                        <a:t>Source: NYSE Euronext website (http://www.nyxdata.com/nysedata/asp/factbook/viewer_edition.asp?mode=table&amp;key=3141&amp;category=3)</a:t>
                      </a:r>
                      <a:endParaRPr lang="en-US" sz="900" dirty="0">
                        <a:solidFill>
                          <a:schemeClr val="tx1">
                            <a:lumMod val="50000"/>
                          </a:schemeClr>
                        </a:solidFill>
                        <a:effectLst/>
                        <a:latin typeface="Times New Roman" pitchFamily="18" charset="0"/>
                        <a:ea typeface="PMingLiU"/>
                        <a:cs typeface="Times New Roman" pitchFamily="18" charset="0"/>
                      </a:endParaRPr>
                    </a:p>
                  </a:txBody>
                  <a:tcPr marL="44589" marR="44589"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411874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The Money market</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B</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11</a:t>
            </a:fld>
            <a:endParaRPr lang="en-US">
              <a:solidFill>
                <a:schemeClr val="accent6">
                  <a:lumMod val="20000"/>
                  <a:lumOff val="80000"/>
                </a:schemeClr>
              </a:solidFill>
            </a:endParaRPr>
          </a:p>
        </p:txBody>
      </p:sp>
      <p:sp>
        <p:nvSpPr>
          <p:cNvPr id="3" name="Rectangle 2"/>
          <p:cNvSpPr/>
          <p:nvPr/>
        </p:nvSpPr>
        <p:spPr>
          <a:xfrm>
            <a:off x="838200" y="3505200"/>
            <a:ext cx="5370060" cy="2862322"/>
          </a:xfrm>
          <a:prstGeom prst="rect">
            <a:avLst/>
          </a:prstGeom>
        </p:spPr>
        <p:txBody>
          <a:bodyPr wrap="none">
            <a:spAutoFit/>
          </a:bodyPr>
          <a:lstStyle/>
          <a:p>
            <a:r>
              <a:rPr lang="en-US" b="1" dirty="0">
                <a:solidFill>
                  <a:schemeClr val="tx1">
                    <a:lumMod val="50000"/>
                  </a:schemeClr>
                </a:solidFill>
                <a:latin typeface="Times New Roman" pitchFamily="18" charset="0"/>
                <a:cs typeface="Times New Roman" pitchFamily="18" charset="0"/>
              </a:rPr>
              <a:t>B.1 Treasury </a:t>
            </a:r>
            <a:r>
              <a:rPr lang="en-US" b="1" dirty="0" smtClean="0">
                <a:solidFill>
                  <a:schemeClr val="tx1">
                    <a:lumMod val="50000"/>
                  </a:schemeClr>
                </a:solidFill>
                <a:latin typeface="Times New Roman" pitchFamily="18" charset="0"/>
                <a:cs typeface="Times New Roman" pitchFamily="18" charset="0"/>
              </a:rPr>
              <a:t>Bills</a:t>
            </a:r>
          </a:p>
          <a:p>
            <a:r>
              <a:rPr lang="en-US" b="1" dirty="0">
                <a:solidFill>
                  <a:schemeClr val="tx1">
                    <a:lumMod val="50000"/>
                  </a:schemeClr>
                </a:solidFill>
                <a:latin typeface="Times New Roman" pitchFamily="18" charset="0"/>
                <a:cs typeface="Times New Roman" pitchFamily="18" charset="0"/>
              </a:rPr>
              <a:t>B.2 Certificates of Deposit</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B.3 Commercial Paper</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B.4 Bankers’ Acceptances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B.5 Eurodollars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B.6 Repo and Reverse Repo Market Instruments </a:t>
            </a:r>
            <a:endParaRPr lang="en-US" b="1" dirty="0" smtClean="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B.7 Federal Funds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B.8 Brokers’ Calls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B.9 The Interbank Deposits and The LIBOR Market</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B.10 Yields on Money Market </a:t>
            </a:r>
            <a:r>
              <a:rPr lang="en-US" b="1" dirty="0" smtClean="0">
                <a:solidFill>
                  <a:schemeClr val="tx1">
                    <a:lumMod val="50000"/>
                  </a:schemeClr>
                </a:solidFill>
                <a:latin typeface="Times New Roman" pitchFamily="18" charset="0"/>
                <a:cs typeface="Times New Roman" pitchFamily="18" charset="0"/>
              </a:rPr>
              <a:t>Instruments</a:t>
            </a:r>
            <a:endParaRPr lang="en-US"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867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endParaRPr lang="en-US" sz="2400" b="1" u="sng" dirty="0">
              <a:latin typeface="Times New Roman" pitchFamily="18" charset="0"/>
              <a:cs typeface="Times New Roman" pitchFamily="18" charset="0"/>
            </a:endParaRPr>
          </a:p>
          <a:p>
            <a:pPr>
              <a:buClrTx/>
            </a:pPr>
            <a:r>
              <a:rPr lang="en-US" sz="2400" b="1" u="sng" dirty="0">
                <a:latin typeface="Times New Roman" pitchFamily="18" charset="0"/>
                <a:cs typeface="Times New Roman" pitchFamily="18" charset="0"/>
              </a:rPr>
              <a:t>Money-market </a:t>
            </a:r>
            <a:r>
              <a:rPr lang="en-US" sz="2400" b="1" u="sng" dirty="0" smtClean="0">
                <a:latin typeface="Times New Roman" pitchFamily="18" charset="0"/>
                <a:cs typeface="Times New Roman" pitchFamily="18" charset="0"/>
              </a:rPr>
              <a:t>instruments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short-term </a:t>
            </a:r>
            <a:r>
              <a:rPr lang="en-US" sz="2400" dirty="0">
                <a:latin typeface="Times New Roman" pitchFamily="18" charset="0"/>
                <a:cs typeface="Times New Roman" pitchFamily="18" charset="0"/>
              </a:rPr>
              <a:t>debt instruments with a maturity typically inferior or equal to 1 year. </a:t>
            </a:r>
            <a:endParaRPr lang="en-US" sz="2400" dirty="0" smtClean="0">
              <a:latin typeface="Times New Roman" pitchFamily="18" charset="0"/>
              <a:cs typeface="Times New Roman" pitchFamily="18" charset="0"/>
            </a:endParaRPr>
          </a:p>
          <a:p>
            <a:pPr>
              <a:buClrTx/>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hree </a:t>
            </a:r>
            <a:r>
              <a:rPr lang="en-US" sz="2400" dirty="0">
                <a:latin typeface="Times New Roman" pitchFamily="18" charset="0"/>
                <a:cs typeface="Times New Roman" pitchFamily="18" charset="0"/>
              </a:rPr>
              <a:t>categories of </a:t>
            </a:r>
            <a:r>
              <a:rPr lang="en-US" sz="2400" dirty="0" smtClean="0">
                <a:latin typeface="Times New Roman" pitchFamily="18" charset="0"/>
                <a:cs typeface="Times New Roman" pitchFamily="18" charset="0"/>
              </a:rPr>
              <a:t>issuers: 1. Government </a:t>
            </a:r>
            <a:r>
              <a:rPr lang="en-US" sz="2400" dirty="0">
                <a:latin typeface="Times New Roman" pitchFamily="18" charset="0"/>
                <a:cs typeface="Times New Roman" pitchFamily="18" charset="0"/>
              </a:rPr>
              <a:t>(at both the federal and local levels), </a:t>
            </a:r>
            <a:r>
              <a:rPr lang="en-US" sz="2400" dirty="0" smtClean="0">
                <a:latin typeface="Times New Roman" pitchFamily="18" charset="0"/>
                <a:cs typeface="Times New Roman" pitchFamily="18" charset="0"/>
              </a:rPr>
              <a:t>2. Banks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3. Corporations.</a:t>
            </a:r>
          </a:p>
          <a:p>
            <a:pPr>
              <a:buClrTx/>
            </a:pPr>
            <a:r>
              <a:rPr lang="en-US" sz="2400" dirty="0" smtClean="0">
                <a:latin typeface="Times New Roman" pitchFamily="18" charset="0"/>
                <a:cs typeface="Times New Roman" pitchFamily="18" charset="0"/>
              </a:rPr>
              <a:t>The Central Bank</a:t>
            </a:r>
          </a:p>
          <a:p>
            <a:pPr>
              <a:buClrTx/>
            </a:pPr>
            <a:endParaRPr lang="en-US" sz="2400" dirty="0" smtClean="0">
              <a:latin typeface="Times New Roman" pitchFamily="18" charset="0"/>
              <a:cs typeface="Times New Roman" pitchFamily="18" charset="0"/>
            </a:endParaRPr>
          </a:p>
          <a:p>
            <a:endParaRPr lang="en-US" sz="2400" b="1" u="sng"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12</a:t>
            </a:fld>
            <a:endParaRPr lang="en-US"/>
          </a:p>
        </p:txBody>
      </p:sp>
    </p:spTree>
    <p:extLst>
      <p:ext uri="{BB962C8B-B14F-4D97-AF65-F5344CB8AC3E}">
        <p14:creationId xmlns:p14="http://schemas.microsoft.com/office/powerpoint/2010/main" val="72636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B.1 Treasury Bills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endParaRPr lang="en-US" sz="2400" b="1" u="sng" dirty="0" smtClean="0">
              <a:latin typeface="Times New Roman" pitchFamily="18" charset="0"/>
              <a:cs typeface="Times New Roman" pitchFamily="18" charset="0"/>
            </a:endParaRPr>
          </a:p>
          <a:p>
            <a:pPr>
              <a:buClrTx/>
            </a:pPr>
            <a:r>
              <a:rPr lang="en-US" sz="2400" i="1" dirty="0">
                <a:latin typeface="Times New Roman" pitchFamily="18" charset="0"/>
                <a:cs typeface="Times New Roman" pitchFamily="18" charset="0"/>
              </a:rPr>
              <a:t>Treasury Bills</a:t>
            </a:r>
            <a:r>
              <a:rPr lang="en-US" sz="2400" dirty="0">
                <a:latin typeface="Times New Roman" pitchFamily="18" charset="0"/>
                <a:cs typeface="Times New Roman" pitchFamily="18" charset="0"/>
              </a:rPr>
              <a:t> are Treasury securities with a maturity below or equal to 1 </a:t>
            </a:r>
            <a:r>
              <a:rPr lang="en-US" sz="2400" dirty="0" smtClean="0">
                <a:latin typeface="Times New Roman" pitchFamily="18" charset="0"/>
                <a:cs typeface="Times New Roman" pitchFamily="18" charset="0"/>
              </a:rPr>
              <a:t>year</a:t>
            </a:r>
          </a:p>
          <a:p>
            <a:pPr>
              <a:buClrTx/>
            </a:pPr>
            <a:r>
              <a:rPr lang="en-US" sz="2400" dirty="0" smtClean="0">
                <a:latin typeface="Times New Roman" pitchFamily="18" charset="0"/>
                <a:cs typeface="Times New Roman" pitchFamily="18" charset="0"/>
              </a:rPr>
              <a:t>Entail no </a:t>
            </a:r>
            <a:r>
              <a:rPr lang="en-US" sz="2400" dirty="0">
                <a:latin typeface="Times New Roman" pitchFamily="18" charset="0"/>
                <a:cs typeface="Times New Roman" pitchFamily="18" charset="0"/>
              </a:rPr>
              <a:t>default risk because they are backed by the full faith and creditworthiness of the </a:t>
            </a:r>
            <a:r>
              <a:rPr lang="en-US" sz="2400" dirty="0" smtClean="0">
                <a:latin typeface="Times New Roman" pitchFamily="18" charset="0"/>
                <a:cs typeface="Times New Roman" pitchFamily="18" charset="0"/>
              </a:rPr>
              <a:t>government</a:t>
            </a:r>
          </a:p>
          <a:p>
            <a:pPr>
              <a:buClrTx/>
            </a:pPr>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ear </a:t>
            </a:r>
            <a:r>
              <a:rPr lang="en-US" sz="2400" dirty="0">
                <a:latin typeface="Times New Roman" pitchFamily="18" charset="0"/>
                <a:cs typeface="Times New Roman" pitchFamily="18" charset="0"/>
              </a:rPr>
              <a:t>no interest rate and are quoted using the yield on a discount basis or on a money-market basis depending on the country considered</a:t>
            </a:r>
            <a:r>
              <a:rPr lang="en-US" sz="2400"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a:p>
            <a:pPr>
              <a:buClrTx/>
            </a:pPr>
            <a:r>
              <a:rPr lang="en-US" sz="2400" dirty="0" smtClean="0">
                <a:latin typeface="Times New Roman" pitchFamily="18" charset="0"/>
                <a:cs typeface="Times New Roman" pitchFamily="18" charset="0"/>
              </a:rPr>
              <a:t>Highly liquid</a:t>
            </a:r>
          </a:p>
          <a:p>
            <a:pPr>
              <a:buClrTx/>
            </a:pPr>
            <a:r>
              <a:rPr lang="en-US" sz="2400" dirty="0" smtClean="0">
                <a:latin typeface="Times New Roman" pitchFamily="18" charset="0"/>
                <a:cs typeface="Times New Roman" pitchFamily="18" charset="0"/>
              </a:rPr>
              <a:t>Minimum denominations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100</a:t>
            </a:r>
            <a:r>
              <a:rPr lang="en-US" sz="2400" dirty="0" smtClean="0">
                <a:latin typeface="Times New Roman" pitchFamily="18" charset="0"/>
                <a:cs typeface="Times New Roman" pitchFamily="18" charset="0"/>
              </a:rPr>
              <a:t> </a:t>
            </a:r>
          </a:p>
          <a:p>
            <a:pPr>
              <a:buClrTx/>
            </a:pPr>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ncome </a:t>
            </a:r>
            <a:r>
              <a:rPr lang="en-US" sz="2400" dirty="0">
                <a:latin typeface="Times New Roman" pitchFamily="18" charset="0"/>
                <a:cs typeface="Times New Roman" pitchFamily="18" charset="0"/>
              </a:rPr>
              <a:t>earned on T-bills is exempt from all state and local </a:t>
            </a:r>
            <a:r>
              <a:rPr lang="en-US" sz="2400" dirty="0" smtClean="0">
                <a:latin typeface="Times New Roman" pitchFamily="18" charset="0"/>
                <a:cs typeface="Times New Roman" pitchFamily="18" charset="0"/>
              </a:rPr>
              <a:t>taxes</a:t>
            </a:r>
          </a:p>
          <a:p>
            <a:endParaRPr lang="en-US" sz="2400" b="1" u="sng"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13</a:t>
            </a:fld>
            <a:endParaRPr lang="en-US"/>
          </a:p>
        </p:txBody>
      </p:sp>
    </p:spTree>
    <p:extLst>
      <p:ext uri="{BB962C8B-B14F-4D97-AF65-F5344CB8AC3E}">
        <p14:creationId xmlns:p14="http://schemas.microsoft.com/office/powerpoint/2010/main" val="171511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B.1 Treasury Bills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000" dirty="0">
                <a:latin typeface="Times New Roman" pitchFamily="18" charset="0"/>
                <a:cs typeface="Times New Roman" pitchFamily="18" charset="0"/>
              </a:rPr>
              <a:t>Figure 1.3 is a partial listing of T-bill rates. The </a:t>
            </a:r>
            <a:r>
              <a:rPr lang="en-US" sz="2000" b="1" dirty="0">
                <a:latin typeface="Times New Roman" pitchFamily="18" charset="0"/>
                <a:cs typeface="Times New Roman" pitchFamily="18" charset="0"/>
              </a:rPr>
              <a:t>asked price </a:t>
            </a:r>
            <a:r>
              <a:rPr lang="en-US" sz="2000" dirty="0">
                <a:latin typeface="Times New Roman" pitchFamily="18" charset="0"/>
                <a:cs typeface="Times New Roman" pitchFamily="18" charset="0"/>
              </a:rPr>
              <a:t>is the price you would have to pay to buy a T-bill from a securities dealer. The </a:t>
            </a:r>
            <a:r>
              <a:rPr lang="en-US" sz="2000" b="1" dirty="0">
                <a:latin typeface="Times New Roman" pitchFamily="18" charset="0"/>
                <a:cs typeface="Times New Roman" pitchFamily="18" charset="0"/>
              </a:rPr>
              <a:t>bid price </a:t>
            </a:r>
            <a:r>
              <a:rPr lang="en-US" sz="2000" dirty="0">
                <a:latin typeface="Times New Roman" pitchFamily="18" charset="0"/>
                <a:cs typeface="Times New Roman" pitchFamily="18" charset="0"/>
              </a:rPr>
              <a:t>is the slightly lower price you would receive if you wanted to sell a bill to a dealer. The </a:t>
            </a:r>
            <a:r>
              <a:rPr lang="en-US" sz="2000" b="1" dirty="0">
                <a:latin typeface="Times New Roman" pitchFamily="18" charset="0"/>
                <a:cs typeface="Times New Roman" pitchFamily="18" charset="0"/>
              </a:rPr>
              <a:t>bid–asked spread </a:t>
            </a:r>
            <a:r>
              <a:rPr lang="en-US" sz="2000" dirty="0">
                <a:latin typeface="Times New Roman" pitchFamily="18" charset="0"/>
                <a:cs typeface="Times New Roman" pitchFamily="18" charset="0"/>
              </a:rPr>
              <a:t>is the difference in these prices, which is the dealer’s source of profit. </a:t>
            </a:r>
            <a:r>
              <a:rPr lang="en-US" sz="2000" dirty="0" smtClean="0">
                <a:latin typeface="Times New Roman" pitchFamily="18" charset="0"/>
                <a:cs typeface="Times New Roman" pitchFamily="18" charset="0"/>
              </a:rPr>
              <a:t>The “Ask Yield” is called </a:t>
            </a:r>
            <a:r>
              <a:rPr lang="en-US" sz="2000" dirty="0">
                <a:latin typeface="Times New Roman" pitchFamily="18" charset="0"/>
                <a:cs typeface="Times New Roman" pitchFamily="18" charset="0"/>
              </a:rPr>
              <a:t>the Treasury-bill’s </a:t>
            </a:r>
            <a:r>
              <a:rPr lang="en-US" sz="2000" i="1" dirty="0">
                <a:latin typeface="Times New Roman" pitchFamily="18" charset="0"/>
                <a:cs typeface="Times New Roman" pitchFamily="18" charset="0"/>
              </a:rPr>
              <a:t>bond-equivalent</a:t>
            </a:r>
            <a:r>
              <a:rPr lang="en-US" sz="2000"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yield.</a:t>
            </a:r>
            <a:endParaRPr lang="en-US" sz="2000" b="1" u="sng" dirty="0">
              <a:latin typeface="Times New Roman" pitchFamily="18" charset="0"/>
              <a:cs typeface="Times New Roman" pitchFamily="18" charset="0"/>
            </a:endParaRPr>
          </a:p>
          <a:p>
            <a:pPr marL="0" indent="0">
              <a:buNone/>
            </a:pPr>
            <a:endParaRPr lang="en-US" sz="2400" b="1" u="sng"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49581782"/>
              </p:ext>
            </p:extLst>
          </p:nvPr>
        </p:nvGraphicFramePr>
        <p:xfrm>
          <a:off x="1905000" y="2895600"/>
          <a:ext cx="5517833" cy="2944368"/>
        </p:xfrm>
        <a:graphic>
          <a:graphicData uri="http://schemas.openxmlformats.org/drawingml/2006/table">
            <a:tbl>
              <a:tblPr firstRow="1" firstCol="1" bandRow="1">
                <a:tableStyleId>{5940675A-B579-460E-94D1-54222C63F5DA}</a:tableStyleId>
              </a:tblPr>
              <a:tblGrid>
                <a:gridCol w="1182443"/>
                <a:gridCol w="1447731"/>
                <a:gridCol w="574553"/>
                <a:gridCol w="712906"/>
                <a:gridCol w="733406"/>
                <a:gridCol w="866794"/>
              </a:tblGrid>
              <a:tr h="194945">
                <a:tc>
                  <a:txBody>
                    <a:bodyPr/>
                    <a:lstStyle/>
                    <a:p>
                      <a:pPr marL="0" marR="0" algn="ctr">
                        <a:lnSpc>
                          <a:spcPct val="115000"/>
                        </a:lnSpc>
                        <a:spcBef>
                          <a:spcPts val="0"/>
                        </a:spcBef>
                        <a:spcAft>
                          <a:spcPts val="0"/>
                        </a:spcAft>
                      </a:pPr>
                      <a:r>
                        <a:rPr lang="en-US" sz="1400" b="1" dirty="0">
                          <a:solidFill>
                            <a:schemeClr val="tx1">
                              <a:lumMod val="50000"/>
                            </a:schemeClr>
                          </a:solidFill>
                          <a:effectLst/>
                          <a:latin typeface="Times New Roman" pitchFamily="18" charset="0"/>
                          <a:cs typeface="Times New Roman" pitchFamily="18" charset="0"/>
                        </a:rPr>
                        <a:t>Maturity</a:t>
                      </a:r>
                      <a:endParaRPr lang="en-US" sz="1200" b="1" dirty="0">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Days to Maturity</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Bid</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chemeClr val="tx1">
                              <a:lumMod val="50000"/>
                            </a:schemeClr>
                          </a:solidFill>
                          <a:effectLst/>
                          <a:latin typeface="Times New Roman" pitchFamily="18" charset="0"/>
                          <a:cs typeface="Times New Roman" pitchFamily="18" charset="0"/>
                        </a:rPr>
                        <a:t>Asked</a:t>
                      </a:r>
                      <a:endParaRPr lang="en-US" sz="1200" b="1" dirty="0">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Change</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Ask Yield</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12/20/2012</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chemeClr val="tx1">
                              <a:lumMod val="50000"/>
                            </a:schemeClr>
                          </a:solidFill>
                          <a:effectLst/>
                          <a:latin typeface="Times New Roman" pitchFamily="18" charset="0"/>
                          <a:cs typeface="Times New Roman" pitchFamily="18" charset="0"/>
                        </a:rPr>
                        <a:t>6</a:t>
                      </a:r>
                      <a:endParaRPr lang="en-US" sz="1200" b="1" dirty="0">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0.045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0.04</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-0.04</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0.041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12/27/2012</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0.035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-0.035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0.035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12/31/2012</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17</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0.09</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1/3/2013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19</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1/10/2013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26</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1/17/2013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33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0.02</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1/24/2013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40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2/7/2013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53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2/14/2013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60</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0.02</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r h="194945">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2/21/2013</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67</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0.015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solidFill>
                            <a:schemeClr val="tx1">
                              <a:lumMod val="50000"/>
                            </a:schemeClr>
                          </a:solidFill>
                          <a:effectLst/>
                          <a:latin typeface="Times New Roman" pitchFamily="18" charset="0"/>
                          <a:cs typeface="Times New Roman" pitchFamily="18" charset="0"/>
                        </a:rPr>
                        <a:t>-0.005</a:t>
                      </a:r>
                      <a:endParaRPr lang="en-US" sz="1200" b="1">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chemeClr val="tx1">
                              <a:lumMod val="50000"/>
                            </a:schemeClr>
                          </a:solidFill>
                          <a:effectLst/>
                          <a:latin typeface="Times New Roman" pitchFamily="18" charset="0"/>
                          <a:cs typeface="Times New Roman" pitchFamily="18" charset="0"/>
                        </a:rPr>
                        <a:t>0.005</a:t>
                      </a:r>
                      <a:endParaRPr lang="en-US" sz="1200" b="1" dirty="0">
                        <a:solidFill>
                          <a:schemeClr val="tx1">
                            <a:lumMod val="50000"/>
                          </a:schemeClr>
                        </a:solidFill>
                        <a:effectLst/>
                        <a:latin typeface="Times New Roman" pitchFamily="18" charset="0"/>
                        <a:ea typeface="PMingLiU"/>
                        <a:cs typeface="Times New Roman" pitchFamily="18" charset="0"/>
                      </a:endParaRPr>
                    </a:p>
                  </a:txBody>
                  <a:tcPr marL="68580" marR="68580" marT="0" marB="0" anchor="ctr"/>
                </a:tc>
              </a:tr>
            </a:tbl>
          </a:graphicData>
        </a:graphic>
      </p:graphicFrame>
      <p:sp>
        <p:nvSpPr>
          <p:cNvPr id="6" name="Rectangle 5"/>
          <p:cNvSpPr/>
          <p:nvPr/>
        </p:nvSpPr>
        <p:spPr>
          <a:xfrm>
            <a:off x="533400" y="5715000"/>
            <a:ext cx="8229600" cy="338554"/>
          </a:xfrm>
          <a:prstGeom prst="rect">
            <a:avLst/>
          </a:prstGeom>
        </p:spPr>
        <p:txBody>
          <a:bodyPr wrap="square">
            <a:spAutoFit/>
          </a:bodyPr>
          <a:lstStyle/>
          <a:p>
            <a:r>
              <a:rPr lang="en-US" sz="1600" dirty="0">
                <a:solidFill>
                  <a:schemeClr val="tx1">
                    <a:lumMod val="50000"/>
                  </a:schemeClr>
                </a:solidFill>
                <a:latin typeface="Times New Roman" pitchFamily="18" charset="0"/>
                <a:cs typeface="Times New Roman" pitchFamily="18" charset="0"/>
              </a:rPr>
              <a:t>Source: Compiled from data obtained from </a:t>
            </a:r>
            <a:r>
              <a:rPr lang="en-US" sz="1600" i="1" dirty="0">
                <a:solidFill>
                  <a:schemeClr val="tx1">
                    <a:lumMod val="50000"/>
                  </a:schemeClr>
                </a:solidFill>
                <a:latin typeface="Times New Roman" pitchFamily="18" charset="0"/>
                <a:cs typeface="Times New Roman" pitchFamily="18" charset="0"/>
              </a:rPr>
              <a:t>The Wall Street Journal Online, </a:t>
            </a:r>
            <a:r>
              <a:rPr lang="en-US" sz="1600" dirty="0">
                <a:solidFill>
                  <a:schemeClr val="tx1">
                    <a:lumMod val="50000"/>
                  </a:schemeClr>
                </a:solidFill>
                <a:latin typeface="Times New Roman" pitchFamily="18" charset="0"/>
                <a:cs typeface="Times New Roman" pitchFamily="18" charset="0"/>
              </a:rPr>
              <a:t>December 14, 2012</a:t>
            </a:r>
          </a:p>
        </p:txBody>
      </p:sp>
    </p:spTree>
    <p:extLst>
      <p:ext uri="{BB962C8B-B14F-4D97-AF65-F5344CB8AC3E}">
        <p14:creationId xmlns:p14="http://schemas.microsoft.com/office/powerpoint/2010/main" val="272898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3"/>
          </a:xfrm>
        </p:spPr>
        <p:txBody>
          <a:bodyPr/>
          <a:lstStyle/>
          <a:p>
            <a:r>
              <a:rPr lang="en-US" dirty="0">
                <a:latin typeface="Times New Roman" pitchFamily="18" charset="0"/>
                <a:cs typeface="Times New Roman" pitchFamily="18" charset="0"/>
              </a:rPr>
              <a:t>B.1 Treasury Bills</a:t>
            </a:r>
            <a:endParaRPr lang="en-US" dirty="0"/>
          </a:p>
        </p:txBody>
      </p:sp>
      <p:sp>
        <p:nvSpPr>
          <p:cNvPr id="3" name="Content Placeholder 2"/>
          <p:cNvSpPr>
            <a:spLocks noGrp="1"/>
          </p:cNvSpPr>
          <p:nvPr>
            <p:ph idx="1"/>
          </p:nvPr>
        </p:nvSpPr>
        <p:spPr/>
        <p:txBody>
          <a:bodyPr>
            <a:normAutofit/>
          </a:bodyPr>
          <a:lstStyle/>
          <a:p>
            <a:r>
              <a:rPr lang="en-US" dirty="0">
                <a:latin typeface="Times New Roman"/>
                <a:ea typeface="PMingLiU"/>
              </a:rPr>
              <a:t>The first two yields in Figure 1.3 are reported using the </a:t>
            </a:r>
            <a:r>
              <a:rPr lang="en-US" b="1" i="1" dirty="0">
                <a:solidFill>
                  <a:schemeClr val="tx1">
                    <a:lumMod val="50000"/>
                  </a:schemeClr>
                </a:solidFill>
                <a:latin typeface="Times New Roman"/>
                <a:ea typeface="PMingLiU"/>
              </a:rPr>
              <a:t>bank-discount method</a:t>
            </a:r>
            <a:r>
              <a:rPr lang="en-US" i="1" dirty="0" smtClean="0">
                <a:latin typeface="Times New Roman"/>
                <a:ea typeface="PMingLiU"/>
              </a:rPr>
              <a:t>.</a:t>
            </a:r>
          </a:p>
          <a:p>
            <a:r>
              <a:rPr lang="en-US" sz="2000" dirty="0" smtClean="0">
                <a:latin typeface="Times New Roman"/>
                <a:ea typeface="PMingLiU"/>
              </a:rPr>
              <a:t>On </a:t>
            </a:r>
            <a:r>
              <a:rPr lang="en-US" sz="2000" dirty="0">
                <a:latin typeface="Times New Roman"/>
                <a:ea typeface="PMingLiU"/>
              </a:rPr>
              <a:t>December 20 </a:t>
            </a:r>
            <a:r>
              <a:rPr lang="en-US" sz="2000" dirty="0" smtClean="0">
                <a:latin typeface="Times New Roman"/>
                <a:ea typeface="PMingLiU"/>
              </a:rPr>
              <a:t>2012,</a:t>
            </a:r>
            <a:r>
              <a:rPr lang="en-US" sz="2000" dirty="0">
                <a:latin typeface="Times New Roman"/>
                <a:ea typeface="PMingLiU"/>
              </a:rPr>
              <a:t> days to maturity are 6 and the yield under the column labeled “Bid” is given as 0.045%. </a:t>
            </a:r>
            <a:endParaRPr lang="en-US" sz="2000" dirty="0" smtClean="0">
              <a:latin typeface="Times New Roman"/>
              <a:ea typeface="PMingLiU"/>
            </a:endParaRPr>
          </a:p>
          <a:p>
            <a:r>
              <a:rPr lang="en-US" sz="2000" dirty="0" smtClean="0">
                <a:latin typeface="Times New Roman"/>
                <a:ea typeface="PMingLiU"/>
              </a:rPr>
              <a:t>This </a:t>
            </a:r>
            <a:r>
              <a:rPr lang="en-US" sz="2000" dirty="0">
                <a:latin typeface="Times New Roman"/>
                <a:ea typeface="PMingLiU"/>
              </a:rPr>
              <a:t>means that a dealer was willing to sell the bill at a discount from par value of 0.045% × (6/360) = .00075%. </a:t>
            </a:r>
            <a:endParaRPr lang="en-US" sz="2000" dirty="0" smtClean="0">
              <a:latin typeface="Times New Roman"/>
              <a:ea typeface="PMingLiU"/>
            </a:endParaRPr>
          </a:p>
          <a:p>
            <a:r>
              <a:rPr lang="en-US" sz="2000" dirty="0" smtClean="0">
                <a:latin typeface="Times New Roman"/>
                <a:ea typeface="PMingLiU"/>
              </a:rPr>
              <a:t>So </a:t>
            </a:r>
            <a:r>
              <a:rPr lang="en-US" sz="2000" dirty="0">
                <a:latin typeface="Times New Roman"/>
                <a:ea typeface="PMingLiU"/>
              </a:rPr>
              <a:t>a bill with $10,000 par value could be purchased for $10,000 × (1 - .0000075) = $9,999.925. </a:t>
            </a:r>
            <a:endParaRPr lang="en-US" sz="2000" dirty="0" smtClean="0">
              <a:latin typeface="Times New Roman"/>
              <a:ea typeface="PMingLiU"/>
            </a:endParaRPr>
          </a:p>
          <a:p>
            <a:r>
              <a:rPr lang="en-US" sz="2000" dirty="0" smtClean="0">
                <a:latin typeface="Times New Roman"/>
                <a:ea typeface="PMingLiU"/>
              </a:rPr>
              <a:t>Similarly</a:t>
            </a:r>
            <a:r>
              <a:rPr lang="en-US" sz="2000" dirty="0">
                <a:latin typeface="Times New Roman"/>
                <a:ea typeface="PMingLiU"/>
              </a:rPr>
              <a:t>, on the basis of the asked yield of 0.04%, a dealer would be willing to </a:t>
            </a:r>
            <a:r>
              <a:rPr lang="en-US" sz="2000" i="1" dirty="0">
                <a:latin typeface="Times New Roman"/>
                <a:ea typeface="PMingLiU"/>
              </a:rPr>
              <a:t>purchase </a:t>
            </a:r>
            <a:r>
              <a:rPr lang="en-US" sz="2000" dirty="0">
                <a:latin typeface="Times New Roman"/>
                <a:ea typeface="PMingLiU"/>
              </a:rPr>
              <a:t>the bill for $10,000 × [1 - .0004 × (6/360)] = $9,999.933</a:t>
            </a:r>
            <a:r>
              <a:rPr lang="en-US" sz="2000" i="1" dirty="0" smtClean="0">
                <a:latin typeface="Times New Roman"/>
                <a:ea typeface="PMingLiU"/>
              </a:rPr>
              <a:t> </a:t>
            </a:r>
            <a:endParaRPr lang="en-US" sz="2000"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15</a:t>
            </a:fld>
            <a:endParaRPr lang="en-US"/>
          </a:p>
        </p:txBody>
      </p:sp>
    </p:spTree>
    <p:extLst>
      <p:ext uri="{BB962C8B-B14F-4D97-AF65-F5344CB8AC3E}">
        <p14:creationId xmlns:p14="http://schemas.microsoft.com/office/powerpoint/2010/main" val="395940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B.1 Treasury Bills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ea typeface="PMingLiU"/>
                    <a:cs typeface="Times New Roman" pitchFamily="18" charset="0"/>
                  </a:rPr>
                  <a:t>The yield on a discount basis denoted by </a:t>
                </a:r>
                <a14:m>
                  <m:oMath xmlns:m="http://schemas.openxmlformats.org/officeDocument/2006/math">
                    <m:sSub>
                      <m:sSubPr>
                        <m:ctrlPr>
                          <a:rPr lang="en-US" i="1">
                            <a:effectLst/>
                            <a:latin typeface="Cambria Math"/>
                            <a:cs typeface="Times New Roman"/>
                          </a:rPr>
                        </m:ctrlPr>
                      </m:sSubPr>
                      <m:e>
                        <m:r>
                          <m:rPr>
                            <m:sty m:val="p"/>
                          </m:rPr>
                          <a:rPr lang="en-US">
                            <a:effectLst/>
                            <a:latin typeface="Cambria Math"/>
                            <a:ea typeface="PMingLiU"/>
                            <a:cs typeface="Times New Roman"/>
                          </a:rPr>
                          <m:t>Y</m:t>
                        </m:r>
                      </m:e>
                      <m:sub>
                        <m:r>
                          <m:rPr>
                            <m:sty m:val="p"/>
                          </m:rPr>
                          <a:rPr lang="en-US">
                            <a:effectLst/>
                            <a:latin typeface="Cambria Math"/>
                            <a:ea typeface="PMingLiU"/>
                            <a:cs typeface="Times New Roman"/>
                          </a:rPr>
                          <m:t>d</m:t>
                        </m:r>
                      </m:sub>
                    </m:sSub>
                  </m:oMath>
                </a14:m>
                <a:r>
                  <a:rPr lang="en-US" dirty="0">
                    <a:effectLst/>
                    <a:latin typeface="Times New Roman" pitchFamily="18" charset="0"/>
                    <a:ea typeface="PMingLiU"/>
                    <a:cs typeface="Times New Roman" pitchFamily="18" charset="0"/>
                  </a:rPr>
                  <a:t> is computed </a:t>
                </a:r>
                <a:r>
                  <a:rPr lang="en-US" dirty="0" smtClean="0">
                    <a:effectLst/>
                    <a:latin typeface="Times New Roman" pitchFamily="18" charset="0"/>
                    <a:ea typeface="PMingLiU"/>
                    <a:cs typeface="Times New Roman" pitchFamily="18" charset="0"/>
                  </a:rPr>
                  <a:t>as</a:t>
                </a:r>
              </a:p>
              <a:p>
                <a:pPr algn="r"/>
                <a14:m>
                  <m:oMath xmlns:m="http://schemas.openxmlformats.org/officeDocument/2006/math">
                    <m:sSub>
                      <m:sSubPr>
                        <m:ctrlPr>
                          <a:rPr lang="en-US" i="1">
                            <a:latin typeface="Cambria Math"/>
                          </a:rPr>
                        </m:ctrlPr>
                      </m:sSubPr>
                      <m:e>
                        <m:r>
                          <a:rPr lang="en-US" i="1">
                            <a:latin typeface="Cambria Math"/>
                          </a:rPr>
                          <m:t>𝑌</m:t>
                        </m:r>
                      </m:e>
                      <m:sub>
                        <m:r>
                          <m:rPr>
                            <m:sty m:val="p"/>
                          </m:rPr>
                          <a:rPr lang="en-US">
                            <a:latin typeface="Cambria Math"/>
                          </a:rPr>
                          <m:t>d</m:t>
                        </m:r>
                      </m:sub>
                    </m:sSub>
                    <m:r>
                      <a:rPr lang="en-US">
                        <a:latin typeface="Cambria Math"/>
                      </a:rPr>
                      <m:t>=</m:t>
                    </m:r>
                    <m:f>
                      <m:fPr>
                        <m:ctrlPr>
                          <a:rPr lang="en-US" i="1">
                            <a:latin typeface="Cambria Math"/>
                          </a:rPr>
                        </m:ctrlPr>
                      </m:fPr>
                      <m:num>
                        <m:r>
                          <m:rPr>
                            <m:sty m:val="p"/>
                          </m:rPr>
                          <a:rPr lang="en-US">
                            <a:latin typeface="Cambria Math"/>
                          </a:rPr>
                          <m:t>F</m:t>
                        </m:r>
                        <m:r>
                          <a:rPr lang="en-US" i="1">
                            <a:latin typeface="Cambria Math"/>
                          </a:rPr>
                          <m:t>−</m:t>
                        </m:r>
                        <m:r>
                          <m:rPr>
                            <m:sty m:val="p"/>
                          </m:rPr>
                          <a:rPr lang="en-US">
                            <a:latin typeface="Cambria Math"/>
                          </a:rPr>
                          <m:t>P</m:t>
                        </m:r>
                      </m:num>
                      <m:den>
                        <m:r>
                          <m:rPr>
                            <m:sty m:val="p"/>
                          </m:rPr>
                          <a:rPr lang="en-US">
                            <a:latin typeface="Cambria Math"/>
                          </a:rPr>
                          <m:t>F</m:t>
                        </m:r>
                      </m:den>
                    </m:f>
                    <m:r>
                      <a:rPr lang="en-US">
                        <a:latin typeface="Cambria Math"/>
                      </a:rPr>
                      <m:t> </m:t>
                    </m:r>
                    <m:r>
                      <m:rPr>
                        <m:sty m:val="p"/>
                      </m:rPr>
                      <a:rPr lang="en-US">
                        <a:latin typeface="Cambria Math"/>
                      </a:rPr>
                      <m:t>X</m:t>
                    </m:r>
                    <m:r>
                      <a:rPr lang="en-US">
                        <a:latin typeface="Cambria Math"/>
                      </a:rPr>
                      <m:t> </m:t>
                    </m:r>
                    <m:f>
                      <m:fPr>
                        <m:ctrlPr>
                          <a:rPr lang="en-US" i="1">
                            <a:latin typeface="Cambria Math"/>
                          </a:rPr>
                        </m:ctrlPr>
                      </m:fPr>
                      <m:num>
                        <m:r>
                          <m:rPr>
                            <m:sty m:val="p"/>
                          </m:rPr>
                          <a:rPr lang="en-US">
                            <a:latin typeface="Cambria Math"/>
                          </a:rPr>
                          <m:t>B</m:t>
                        </m:r>
                      </m:num>
                      <m:den>
                        <m:r>
                          <m:rPr>
                            <m:sty m:val="p"/>
                          </m:rPr>
                          <a:rPr lang="en-US">
                            <a:latin typeface="Cambria Math"/>
                          </a:rPr>
                          <m:t>n</m:t>
                        </m:r>
                      </m:den>
                    </m:f>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(1.1)</a:t>
                </a:r>
              </a:p>
              <a:p>
                <a:endParaRPr lang="en-US" dirty="0">
                  <a:latin typeface="Times New Roman" pitchFamily="18" charset="0"/>
                  <a:ea typeface="PMingLiU"/>
                  <a:cs typeface="Times New Roman" pitchFamily="18" charset="0"/>
                </a:endParaRPr>
              </a:p>
              <a:p>
                <a:pPr lvl="1"/>
                <a:r>
                  <a:rPr lang="en-US" dirty="0">
                    <a:latin typeface="Times New Roman" pitchFamily="18" charset="0"/>
                    <a:ea typeface="PMingLiU"/>
                    <a:cs typeface="Times New Roman" pitchFamily="18" charset="0"/>
                  </a:rPr>
                  <a:t>where F is the face value (redemption value), P the price, B the year-basis (360 or 365) and n the number of calendar days remaining to maturity</a:t>
                </a:r>
                <a:r>
                  <a:rPr lang="en-US" dirty="0" smtClean="0">
                    <a:latin typeface="Times New Roman" pitchFamily="18" charset="0"/>
                    <a:ea typeface="PMingLiU"/>
                    <a:cs typeface="Times New Roman" pitchFamily="18" charset="0"/>
                  </a:rPr>
                  <a:t>.</a:t>
                </a:r>
              </a:p>
              <a:p>
                <a:pPr marL="0" marR="0">
                  <a:lnSpc>
                    <a:spcPct val="115000"/>
                  </a:lnSpc>
                  <a:spcBef>
                    <a:spcPts val="0"/>
                  </a:spcBef>
                  <a:spcAft>
                    <a:spcPts val="1000"/>
                  </a:spcAft>
                </a:pPr>
                <a:r>
                  <a:rPr lang="en-US" dirty="0">
                    <a:latin typeface="Times New Roman" pitchFamily="18" charset="0"/>
                    <a:ea typeface="PMingLiU"/>
                    <a:cs typeface="Times New Roman" pitchFamily="18" charset="0"/>
                  </a:rPr>
                  <a:t>When you know the yield on a discount basis, you can retrieve the T-bill price using</a:t>
                </a:r>
                <a:endParaRPr lang="en-US" sz="2800" dirty="0">
                  <a:latin typeface="Times New Roman" pitchFamily="18" charset="0"/>
                  <a:ea typeface="PMingLiU"/>
                  <a:cs typeface="Times New Roman" pitchFamily="18" charset="0"/>
                </a:endParaRPr>
              </a:p>
              <a:p>
                <a:pPr algn="r"/>
                <a14:m>
                  <m:oMath xmlns:m="http://schemas.openxmlformats.org/officeDocument/2006/math">
                    <m:r>
                      <m:rPr>
                        <m:sty m:val="p"/>
                      </m:rPr>
                      <a:rPr lang="en-US">
                        <a:latin typeface="Cambria Math"/>
                      </a:rPr>
                      <m:t>P</m:t>
                    </m:r>
                    <m:r>
                      <a:rPr lang="en-US">
                        <a:latin typeface="Cambria Math"/>
                      </a:rPr>
                      <m:t>=</m:t>
                    </m:r>
                    <m:r>
                      <m:rPr>
                        <m:sty m:val="p"/>
                      </m:rPr>
                      <a:rPr lang="en-US">
                        <a:latin typeface="Cambria Math"/>
                      </a:rPr>
                      <m:t>F</m:t>
                    </m:r>
                    <m:r>
                      <a:rPr lang="en-US">
                        <a:latin typeface="Cambria Math"/>
                      </a:rPr>
                      <m:t> </m:t>
                    </m:r>
                    <m:r>
                      <m:rPr>
                        <m:sty m:val="p"/>
                      </m:rPr>
                      <a:rPr lang="en-US">
                        <a:latin typeface="Cambria Math"/>
                      </a:rPr>
                      <m:t>x</m:t>
                    </m:r>
                    <m:r>
                      <a:rPr lang="en-US">
                        <a:latin typeface="Cambria Math"/>
                      </a:rPr>
                      <m:t> </m:t>
                    </m:r>
                    <m:r>
                      <a:rPr lang="en-US" i="1">
                        <a:latin typeface="Cambria Math"/>
                      </a:rPr>
                      <m:t>(1− </m:t>
                    </m:r>
                    <m:f>
                      <m:fPr>
                        <m:ctrlPr>
                          <a:rPr lang="en-US" i="1">
                            <a:latin typeface="Cambria Math"/>
                          </a:rPr>
                        </m:ctrlPr>
                      </m:fPr>
                      <m:num>
                        <m:r>
                          <a:rPr lang="en-US" i="1">
                            <a:latin typeface="Cambria Math"/>
                          </a:rPr>
                          <m:t>𝑛</m:t>
                        </m:r>
                        <m:r>
                          <a:rPr lang="en-US" i="1">
                            <a:latin typeface="Cambria Math"/>
                          </a:rPr>
                          <m:t> </m:t>
                        </m:r>
                        <m:r>
                          <m:rPr>
                            <m:sty m:val="p"/>
                          </m:rPr>
                          <a:rPr lang="en-US">
                            <a:latin typeface="Cambria Math"/>
                          </a:rPr>
                          <m:t>x</m:t>
                        </m:r>
                        <m:r>
                          <a:rPr lang="en-US" i="1">
                            <a:latin typeface="Cambria Math"/>
                          </a:rPr>
                          <m:t> </m:t>
                        </m:r>
                        <m:sSub>
                          <m:sSubPr>
                            <m:ctrlPr>
                              <a:rPr lang="en-US" i="1">
                                <a:latin typeface="Cambria Math"/>
                              </a:rPr>
                            </m:ctrlPr>
                          </m:sSubPr>
                          <m:e>
                            <m:r>
                              <a:rPr lang="en-US" i="1">
                                <a:latin typeface="Cambria Math"/>
                              </a:rPr>
                              <m:t>𝑌</m:t>
                            </m:r>
                          </m:e>
                          <m:sub>
                            <m:r>
                              <a:rPr lang="en-US" i="1">
                                <a:latin typeface="Cambria Math"/>
                              </a:rPr>
                              <m:t>𝑑</m:t>
                            </m:r>
                          </m:sub>
                        </m:sSub>
                      </m:num>
                      <m:den>
                        <m:r>
                          <a:rPr lang="en-US" i="1">
                            <a:latin typeface="Cambria Math"/>
                          </a:rPr>
                          <m:t>𝐵</m:t>
                        </m:r>
                      </m:den>
                    </m:f>
                    <m:r>
                      <a:rPr lang="en-US" i="1">
                        <a:latin typeface="Cambria Math"/>
                      </a:rPr>
                      <m:t>)</m:t>
                    </m:r>
                    <m:r>
                      <a:rPr lang="en-US">
                        <a:latin typeface="Cambria Math"/>
                      </a:rPr>
                      <m:t> </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3373" r="-2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16</a:t>
            </a:fld>
            <a:endParaRPr lang="en-US"/>
          </a:p>
        </p:txBody>
      </p:sp>
    </p:spTree>
    <p:extLst>
      <p:ext uri="{BB962C8B-B14F-4D97-AF65-F5344CB8AC3E}">
        <p14:creationId xmlns:p14="http://schemas.microsoft.com/office/powerpoint/2010/main" val="112920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B.1 Treasury Bills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latin typeface="Times New Roman"/>
                    <a:ea typeface="PMingLiU"/>
                  </a:rPr>
                  <a:t>The yield on a money-market basis denoted by </a:t>
                </a:r>
                <a14:m>
                  <m:oMath xmlns:m="http://schemas.openxmlformats.org/officeDocument/2006/math">
                    <m:sSub>
                      <m:sSubPr>
                        <m:ctrlPr>
                          <a:rPr lang="en-US" i="1">
                            <a:effectLst/>
                            <a:latin typeface="Cambria Math"/>
                            <a:cs typeface="Times New Roman"/>
                          </a:rPr>
                        </m:ctrlPr>
                      </m:sSubPr>
                      <m:e>
                        <m:r>
                          <m:rPr>
                            <m:sty m:val="p"/>
                          </m:rPr>
                          <a:rPr lang="en-US">
                            <a:effectLst/>
                            <a:latin typeface="Cambria Math"/>
                            <a:ea typeface="PMingLiU"/>
                            <a:cs typeface="Times New Roman"/>
                          </a:rPr>
                          <m:t>Y</m:t>
                        </m:r>
                      </m:e>
                      <m:sub>
                        <m:r>
                          <m:rPr>
                            <m:sty m:val="p"/>
                          </m:rPr>
                          <a:rPr lang="en-US">
                            <a:effectLst/>
                            <a:latin typeface="Cambria Math"/>
                            <a:ea typeface="PMingLiU"/>
                            <a:cs typeface="Times New Roman"/>
                          </a:rPr>
                          <m:t>m</m:t>
                        </m:r>
                      </m:sub>
                    </m:sSub>
                  </m:oMath>
                </a14:m>
                <a:r>
                  <a:rPr lang="en-US" dirty="0">
                    <a:effectLst/>
                    <a:latin typeface="Times New Roman"/>
                    <a:ea typeface="PMingLiU"/>
                  </a:rPr>
                  <a:t> is computed </a:t>
                </a:r>
                <a:r>
                  <a:rPr lang="en-US" dirty="0" smtClean="0">
                    <a:effectLst/>
                    <a:latin typeface="Times New Roman"/>
                    <a:ea typeface="PMingLiU"/>
                  </a:rPr>
                  <a:t>as</a:t>
                </a:r>
              </a:p>
              <a:p>
                <a:pPr marL="0" marR="0" algn="r">
                  <a:lnSpc>
                    <a:spcPct val="115000"/>
                  </a:lnSpc>
                  <a:spcBef>
                    <a:spcPts val="0"/>
                  </a:spcBef>
                  <a:spcAft>
                    <a:spcPts val="1000"/>
                  </a:spcAft>
                </a:pPr>
                <a14:m>
                  <m:oMath xmlns:m="http://schemas.openxmlformats.org/officeDocument/2006/math">
                    <m:sSub>
                      <m:sSubPr>
                        <m:ctrlPr>
                          <a:rPr lang="en-US" i="1">
                            <a:latin typeface="Cambria Math"/>
                            <a:ea typeface="PMingLiU"/>
                            <a:cs typeface="Times New Roman"/>
                          </a:rPr>
                        </m:ctrlPr>
                      </m:sSubPr>
                      <m:e>
                        <m:r>
                          <m:rPr>
                            <m:sty m:val="p"/>
                          </m:rPr>
                          <a:rPr lang="en-US">
                            <a:effectLst/>
                            <a:latin typeface="Cambria Math"/>
                            <a:ea typeface="PMingLiU"/>
                            <a:cs typeface="Times New Roman"/>
                          </a:rPr>
                          <m:t>Y</m:t>
                        </m:r>
                      </m:e>
                      <m:sub>
                        <m:r>
                          <m:rPr>
                            <m:sty m:val="p"/>
                          </m:rPr>
                          <a:rPr lang="en-US">
                            <a:effectLst/>
                            <a:latin typeface="Cambria Math"/>
                            <a:ea typeface="PMingLiU"/>
                            <a:cs typeface="Times New Roman"/>
                          </a:rPr>
                          <m:t>m</m:t>
                        </m:r>
                      </m:sub>
                    </m:sSub>
                    <m:r>
                      <a:rPr lang="en-US">
                        <a:effectLst/>
                        <a:latin typeface="Cambria Math"/>
                        <a:ea typeface="PMingLiU"/>
                        <a:cs typeface="Times New Roman"/>
                      </a:rPr>
                      <m:t>= </m:t>
                    </m:r>
                    <m:f>
                      <m:fPr>
                        <m:ctrlPr>
                          <a:rPr lang="en-US" i="1">
                            <a:effectLst/>
                            <a:latin typeface="Cambria Math"/>
                            <a:ea typeface="PMingLiU"/>
                            <a:cs typeface="Times New Roman"/>
                          </a:rPr>
                        </m:ctrlPr>
                      </m:fPr>
                      <m:num>
                        <m:r>
                          <m:rPr>
                            <m:sty m:val="p"/>
                          </m:rPr>
                          <a:rPr lang="en-US">
                            <a:effectLst/>
                            <a:latin typeface="Cambria Math"/>
                            <a:ea typeface="PMingLiU"/>
                            <a:cs typeface="Times New Roman"/>
                          </a:rPr>
                          <m:t>B</m:t>
                        </m:r>
                        <m:r>
                          <a:rPr lang="en-US">
                            <a:effectLst/>
                            <a:latin typeface="Cambria Math"/>
                            <a:ea typeface="PMingLiU"/>
                            <a:cs typeface="Times New Roman"/>
                          </a:rPr>
                          <m:t> </m:t>
                        </m:r>
                        <m:r>
                          <m:rPr>
                            <m:sty m:val="p"/>
                          </m:rPr>
                          <a:rPr lang="en-US">
                            <a:effectLst/>
                            <a:latin typeface="Cambria Math"/>
                            <a:ea typeface="PMingLiU"/>
                            <a:cs typeface="Times New Roman"/>
                          </a:rPr>
                          <m:t>x</m:t>
                        </m:r>
                        <m:r>
                          <a:rPr lang="en-US">
                            <a:effectLst/>
                            <a:latin typeface="Cambria Math"/>
                            <a:ea typeface="PMingLiU"/>
                            <a:cs typeface="Times New Roman"/>
                          </a:rPr>
                          <m:t> </m:t>
                        </m:r>
                        <m:sSub>
                          <m:sSubPr>
                            <m:ctrlPr>
                              <a:rPr lang="en-US" i="1">
                                <a:effectLst/>
                                <a:latin typeface="Cambria Math"/>
                                <a:ea typeface="PMingLiU"/>
                                <a:cs typeface="Times New Roman"/>
                              </a:rPr>
                            </m:ctrlPr>
                          </m:sSubPr>
                          <m:e>
                            <m:r>
                              <m:rPr>
                                <m:sty m:val="p"/>
                              </m:rPr>
                              <a:rPr lang="en-US">
                                <a:effectLst/>
                                <a:latin typeface="Cambria Math"/>
                                <a:ea typeface="PMingLiU"/>
                                <a:cs typeface="Times New Roman"/>
                              </a:rPr>
                              <m:t>Y</m:t>
                            </m:r>
                          </m:e>
                          <m:sub>
                            <m:r>
                              <m:rPr>
                                <m:sty m:val="p"/>
                              </m:rPr>
                              <a:rPr lang="en-US">
                                <a:effectLst/>
                                <a:latin typeface="Cambria Math"/>
                                <a:ea typeface="PMingLiU"/>
                                <a:cs typeface="Times New Roman"/>
                              </a:rPr>
                              <m:t>d</m:t>
                            </m:r>
                          </m:sub>
                        </m:sSub>
                      </m:num>
                      <m:den>
                        <m:r>
                          <m:rPr>
                            <m:sty m:val="p"/>
                          </m:rPr>
                          <a:rPr lang="en-US">
                            <a:effectLst/>
                            <a:latin typeface="Cambria Math"/>
                            <a:ea typeface="PMingLiU"/>
                            <a:cs typeface="Times New Roman"/>
                          </a:rPr>
                          <m:t>B</m:t>
                        </m:r>
                        <m:r>
                          <a:rPr lang="en-US" i="1">
                            <a:effectLst/>
                            <a:latin typeface="Cambria Math"/>
                            <a:ea typeface="PMingLiU"/>
                            <a:cs typeface="Times New Roman"/>
                          </a:rPr>
                          <m:t>−</m:t>
                        </m:r>
                        <m:r>
                          <m:rPr>
                            <m:sty m:val="p"/>
                          </m:rPr>
                          <a:rPr lang="en-US">
                            <a:effectLst/>
                            <a:latin typeface="Cambria Math"/>
                            <a:ea typeface="PMingLiU"/>
                            <a:cs typeface="Times New Roman"/>
                          </a:rPr>
                          <m:t>n</m:t>
                        </m:r>
                        <m:r>
                          <a:rPr lang="en-US">
                            <a:effectLst/>
                            <a:latin typeface="Cambria Math"/>
                            <a:ea typeface="PMingLiU"/>
                            <a:cs typeface="Times New Roman"/>
                          </a:rPr>
                          <m:t> </m:t>
                        </m:r>
                        <m:r>
                          <m:rPr>
                            <m:sty m:val="p"/>
                          </m:rPr>
                          <a:rPr lang="en-US">
                            <a:effectLst/>
                            <a:latin typeface="Cambria Math"/>
                            <a:ea typeface="PMingLiU"/>
                            <a:cs typeface="Times New Roman"/>
                          </a:rPr>
                          <m:t>x</m:t>
                        </m:r>
                        <m:r>
                          <a:rPr lang="en-US">
                            <a:effectLst/>
                            <a:latin typeface="Cambria Math"/>
                            <a:ea typeface="PMingLiU"/>
                            <a:cs typeface="Times New Roman"/>
                          </a:rPr>
                          <m:t> </m:t>
                        </m:r>
                        <m:sSub>
                          <m:sSubPr>
                            <m:ctrlPr>
                              <a:rPr lang="en-US" i="1">
                                <a:effectLst/>
                                <a:latin typeface="Cambria Math"/>
                                <a:ea typeface="PMingLiU"/>
                                <a:cs typeface="Times New Roman"/>
                              </a:rPr>
                            </m:ctrlPr>
                          </m:sSubPr>
                          <m:e>
                            <m:r>
                              <m:rPr>
                                <m:sty m:val="p"/>
                              </m:rPr>
                              <a:rPr lang="en-US">
                                <a:effectLst/>
                                <a:latin typeface="Cambria Math"/>
                                <a:ea typeface="PMingLiU"/>
                                <a:cs typeface="Times New Roman"/>
                              </a:rPr>
                              <m:t>Y</m:t>
                            </m:r>
                          </m:e>
                          <m:sub>
                            <m:r>
                              <m:rPr>
                                <m:sty m:val="p"/>
                              </m:rPr>
                              <a:rPr lang="en-US">
                                <a:effectLst/>
                                <a:latin typeface="Cambria Math"/>
                                <a:ea typeface="PMingLiU"/>
                                <a:cs typeface="Times New Roman"/>
                              </a:rPr>
                              <m:t>d</m:t>
                            </m:r>
                          </m:sub>
                        </m:sSub>
                      </m:den>
                    </m:f>
                  </m:oMath>
                </a14:m>
                <a:r>
                  <a:rPr lang="en-US" dirty="0">
                    <a:effectLst/>
                    <a:latin typeface="Times New Roman"/>
                    <a:ea typeface="PMingLiU"/>
                    <a:cs typeface="Times New Roman"/>
                  </a:rPr>
                  <a:t>           </a:t>
                </a:r>
                <a:r>
                  <a:rPr lang="en-US" dirty="0" smtClean="0">
                    <a:effectLst/>
                    <a:latin typeface="Times New Roman"/>
                    <a:ea typeface="PMingLiU"/>
                    <a:cs typeface="Times New Roman"/>
                  </a:rPr>
                  <a:t>              </a:t>
                </a:r>
                <a:r>
                  <a:rPr lang="en-US" dirty="0">
                    <a:effectLst/>
                    <a:latin typeface="Times New Roman"/>
                    <a:ea typeface="PMingLiU"/>
                    <a:cs typeface="Times New Roman"/>
                  </a:rPr>
                  <a:t>(1.3</a:t>
                </a:r>
                <a:r>
                  <a:rPr lang="en-US" dirty="0" smtClean="0">
                    <a:effectLst/>
                    <a:latin typeface="Times New Roman"/>
                    <a:ea typeface="PMingLiU"/>
                    <a:cs typeface="Times New Roman"/>
                  </a:rPr>
                  <a:t>)</a:t>
                </a:r>
              </a:p>
              <a:p>
                <a:pPr marL="0" marR="0">
                  <a:lnSpc>
                    <a:spcPct val="115000"/>
                  </a:lnSpc>
                  <a:spcBef>
                    <a:spcPts val="0"/>
                  </a:spcBef>
                  <a:spcAft>
                    <a:spcPts val="1000"/>
                  </a:spcAft>
                </a:pPr>
                <a:r>
                  <a:rPr lang="en-US" sz="2800" dirty="0">
                    <a:latin typeface="Times New Roman"/>
                    <a:ea typeface="PMingLiU"/>
                  </a:rPr>
                  <a:t>When you know the yield on a money-market basis, you can retrieve the T-bill price </a:t>
                </a:r>
                <a:r>
                  <a:rPr lang="en-US" sz="2800" dirty="0" smtClean="0">
                    <a:latin typeface="Times New Roman"/>
                    <a:ea typeface="PMingLiU"/>
                  </a:rPr>
                  <a:t>using</a:t>
                </a:r>
              </a:p>
              <a:p>
                <a:pPr marL="0" marR="0" algn="r">
                  <a:lnSpc>
                    <a:spcPct val="115000"/>
                  </a:lnSpc>
                  <a:spcBef>
                    <a:spcPts val="0"/>
                  </a:spcBef>
                  <a:spcAft>
                    <a:spcPts val="1000"/>
                  </a:spcAft>
                </a:pPr>
                <a14:m>
                  <m:oMath xmlns:m="http://schemas.openxmlformats.org/officeDocument/2006/math">
                    <m:r>
                      <a:rPr lang="en-US" sz="2800" i="1">
                        <a:latin typeface="Cambria Math"/>
                        <a:ea typeface="PMingLiU"/>
                        <a:cs typeface="Times New Roman"/>
                      </a:rPr>
                      <m:t>𝑃</m:t>
                    </m:r>
                    <m:r>
                      <a:rPr lang="en-US" sz="2800">
                        <a:effectLst/>
                        <a:latin typeface="Cambria Math"/>
                        <a:ea typeface="PMingLiU"/>
                        <a:cs typeface="Times New Roman"/>
                      </a:rPr>
                      <m:t>=</m:t>
                    </m:r>
                    <m:f>
                      <m:fPr>
                        <m:ctrlPr>
                          <a:rPr lang="en-US" sz="2800" i="1">
                            <a:effectLst/>
                            <a:latin typeface="Cambria Math"/>
                            <a:ea typeface="PMingLiU"/>
                            <a:cs typeface="Times New Roman"/>
                          </a:rPr>
                        </m:ctrlPr>
                      </m:fPr>
                      <m:num>
                        <m:r>
                          <a:rPr lang="en-US" sz="2800" i="1">
                            <a:effectLst/>
                            <a:latin typeface="Cambria Math"/>
                            <a:ea typeface="PMingLiU"/>
                            <a:cs typeface="Times New Roman"/>
                          </a:rPr>
                          <m:t>𝐹</m:t>
                        </m:r>
                      </m:num>
                      <m:den>
                        <m:r>
                          <a:rPr lang="en-US" sz="2800" i="1">
                            <a:effectLst/>
                            <a:latin typeface="Cambria Math"/>
                            <a:ea typeface="PMingLiU"/>
                            <a:cs typeface="Times New Roman"/>
                          </a:rPr>
                          <m:t>(1+ </m:t>
                        </m:r>
                        <m:f>
                          <m:fPr>
                            <m:ctrlPr>
                              <a:rPr lang="en-US" sz="2800" i="1">
                                <a:effectLst/>
                                <a:latin typeface="Cambria Math"/>
                                <a:ea typeface="PMingLiU"/>
                                <a:cs typeface="Times New Roman"/>
                              </a:rPr>
                            </m:ctrlPr>
                          </m:fPr>
                          <m:num>
                            <m:r>
                              <a:rPr lang="en-US" sz="2800" i="1">
                                <a:effectLst/>
                                <a:latin typeface="Cambria Math"/>
                                <a:ea typeface="PMingLiU"/>
                                <a:cs typeface="Times New Roman"/>
                              </a:rPr>
                              <m:t>𝑛</m:t>
                            </m:r>
                            <m:r>
                              <a:rPr lang="en-US" sz="2800" i="1">
                                <a:effectLst/>
                                <a:latin typeface="Cambria Math"/>
                                <a:ea typeface="PMingLiU"/>
                                <a:cs typeface="Times New Roman"/>
                              </a:rPr>
                              <m:t> </m:t>
                            </m:r>
                            <m:r>
                              <m:rPr>
                                <m:sty m:val="p"/>
                              </m:rPr>
                              <a:rPr lang="en-US" sz="2800">
                                <a:effectLst/>
                                <a:latin typeface="Cambria Math"/>
                                <a:ea typeface="PMingLiU"/>
                                <a:cs typeface="Times New Roman"/>
                              </a:rPr>
                              <m:t>x</m:t>
                            </m:r>
                            <m:r>
                              <a:rPr lang="en-US" sz="2800" i="1">
                                <a:effectLst/>
                                <a:latin typeface="Cambria Math"/>
                                <a:ea typeface="PMingLiU"/>
                                <a:cs typeface="Times New Roman"/>
                              </a:rPr>
                              <m:t> </m:t>
                            </m:r>
                            <m:sSub>
                              <m:sSubPr>
                                <m:ctrlPr>
                                  <a:rPr lang="en-US" sz="2800" i="1">
                                    <a:effectLst/>
                                    <a:latin typeface="Cambria Math"/>
                                    <a:ea typeface="PMingLiU"/>
                                    <a:cs typeface="Times New Roman"/>
                                  </a:rPr>
                                </m:ctrlPr>
                              </m:sSubPr>
                              <m:e>
                                <m:r>
                                  <a:rPr lang="en-US" sz="2800" i="1">
                                    <a:effectLst/>
                                    <a:latin typeface="Cambria Math"/>
                                    <a:ea typeface="PMingLiU"/>
                                    <a:cs typeface="Times New Roman"/>
                                  </a:rPr>
                                  <m:t>𝑦</m:t>
                                </m:r>
                              </m:e>
                              <m:sub>
                                <m:r>
                                  <a:rPr lang="en-US" sz="2800" i="1">
                                    <a:effectLst/>
                                    <a:latin typeface="Cambria Math"/>
                                    <a:ea typeface="PMingLiU"/>
                                    <a:cs typeface="Times New Roman"/>
                                  </a:rPr>
                                  <m:t>𝑚</m:t>
                                </m:r>
                              </m:sub>
                            </m:sSub>
                          </m:num>
                          <m:den>
                            <m:r>
                              <a:rPr lang="en-US" sz="2800" i="1">
                                <a:effectLst/>
                                <a:latin typeface="Cambria Math"/>
                                <a:ea typeface="PMingLiU"/>
                                <a:cs typeface="Times New Roman"/>
                              </a:rPr>
                              <m:t>𝐵</m:t>
                            </m:r>
                          </m:den>
                        </m:f>
                        <m:r>
                          <a:rPr lang="en-US" sz="2800" i="1">
                            <a:effectLst/>
                            <a:latin typeface="Cambria Math"/>
                            <a:ea typeface="PMingLiU"/>
                            <a:cs typeface="Times New Roman"/>
                          </a:rPr>
                          <m:t>)</m:t>
                        </m:r>
                      </m:den>
                    </m:f>
                  </m:oMath>
                </a14:m>
                <a:r>
                  <a:rPr lang="en-US" sz="2800" dirty="0">
                    <a:effectLst/>
                    <a:latin typeface="Times New Roman"/>
                    <a:ea typeface="PMingLiU"/>
                    <a:cs typeface="Times New Roman"/>
                  </a:rPr>
                  <a:t> </a:t>
                </a:r>
                <a:r>
                  <a:rPr lang="en-US" sz="2800" dirty="0" smtClean="0">
                    <a:effectLst/>
                    <a:latin typeface="Times New Roman"/>
                    <a:ea typeface="PMingLiU"/>
                    <a:cs typeface="Times New Roman"/>
                  </a:rPr>
                  <a:t>                            (</a:t>
                </a:r>
                <a:r>
                  <a:rPr lang="en-US" sz="2800" dirty="0">
                    <a:effectLst/>
                    <a:latin typeface="Times New Roman"/>
                    <a:ea typeface="PMingLiU"/>
                    <a:cs typeface="Times New Roman"/>
                  </a:rPr>
                  <a:t>1.4)</a:t>
                </a:r>
                <a:endParaRPr lang="en-US" sz="2400" dirty="0">
                  <a:effectLst/>
                  <a:latin typeface="Calibri"/>
                  <a:ea typeface="PMingLiU"/>
                  <a:cs typeface="Times New Roman"/>
                </a:endParaRPr>
              </a:p>
              <a:p>
                <a:pPr marL="0" marR="0">
                  <a:lnSpc>
                    <a:spcPct val="115000"/>
                  </a:lnSpc>
                  <a:spcBef>
                    <a:spcPts val="0"/>
                  </a:spcBef>
                  <a:spcAft>
                    <a:spcPts val="1000"/>
                  </a:spcAft>
                </a:pPr>
                <a:endParaRPr lang="en-US" sz="2800" dirty="0" smtClean="0">
                  <a:effectLst/>
                  <a:latin typeface="Calibri"/>
                  <a:ea typeface="PMingLiU"/>
                  <a:cs typeface="Times New Roman"/>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87" r="-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17</a:t>
            </a:fld>
            <a:endParaRPr lang="en-US"/>
          </a:p>
        </p:txBody>
      </p:sp>
    </p:spTree>
    <p:extLst>
      <p:ext uri="{BB962C8B-B14F-4D97-AF65-F5344CB8AC3E}">
        <p14:creationId xmlns:p14="http://schemas.microsoft.com/office/powerpoint/2010/main" val="183360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B.1 Treasury </a:t>
            </a:r>
            <a:r>
              <a:rPr lang="en-US" dirty="0" smtClean="0">
                <a:latin typeface="Times New Roman" pitchFamily="18" charset="0"/>
                <a:cs typeface="Times New Roman" pitchFamily="18" charset="0"/>
              </a:rPr>
              <a:t>Bills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333999"/>
              </a:xfrm>
            </p:spPr>
            <p:txBody>
              <a:bodyPr>
                <a:normAutofit fontScale="55000" lnSpcReduction="20000"/>
              </a:bodyPr>
              <a:lstStyle/>
              <a:p>
                <a:pPr marL="457200" marR="0">
                  <a:lnSpc>
                    <a:spcPct val="115000"/>
                  </a:lnSpc>
                  <a:spcBef>
                    <a:spcPts val="0"/>
                  </a:spcBef>
                  <a:spcAft>
                    <a:spcPts val="1000"/>
                  </a:spcAft>
                </a:pPr>
                <a:r>
                  <a:rPr lang="en-US" b="1" dirty="0">
                    <a:latin typeface="Times New Roman"/>
                    <a:ea typeface="PMingLiU"/>
                    <a:cs typeface="Times New Roman"/>
                  </a:rPr>
                  <a:t>Example 1.1</a:t>
                </a:r>
                <a:r>
                  <a:rPr lang="en-US" dirty="0">
                    <a:latin typeface="Times New Roman"/>
                    <a:ea typeface="PMingLiU"/>
                    <a:cs typeface="Times New Roman"/>
                  </a:rPr>
                  <a:t> Compute on a discount basis the yield on a 90-day US T-bill with price </a:t>
                </a:r>
                <a:r>
                  <a:rPr lang="en-US" i="1" dirty="0">
                    <a:latin typeface="Times New Roman"/>
                    <a:ea typeface="PMingLiU"/>
                    <a:cs typeface="Times New Roman"/>
                  </a:rPr>
                  <a:t>P</a:t>
                </a:r>
                <a:r>
                  <a:rPr lang="en-US" dirty="0">
                    <a:latin typeface="Times New Roman"/>
                    <a:ea typeface="PMingLiU"/>
                    <a:cs typeface="Times New Roman"/>
                  </a:rPr>
                  <a:t>= $9, 800, and face value $10,000.</a:t>
                </a:r>
                <a:endParaRPr lang="en-US" sz="2800" dirty="0">
                  <a:latin typeface="Calibri"/>
                  <a:ea typeface="PMingLiU"/>
                  <a:cs typeface="Times New Roman"/>
                </a:endParaRPr>
              </a:p>
              <a:p>
                <a:r>
                  <a:rPr lang="en-US" dirty="0" smtClean="0"/>
                  <a:t>                                </a:t>
                </a:r>
                <a14:m>
                  <m:oMath xmlns:m="http://schemas.openxmlformats.org/officeDocument/2006/math">
                    <m:sSub>
                      <m:sSubPr>
                        <m:ctrlPr>
                          <a:rPr lang="en-US" i="1">
                            <a:latin typeface="Cambria Math"/>
                          </a:rPr>
                        </m:ctrlPr>
                      </m:sSubPr>
                      <m:e>
                        <m:r>
                          <a:rPr lang="en-US" i="1">
                            <a:latin typeface="Cambria Math"/>
                          </a:rPr>
                          <m:t>𝑌</m:t>
                        </m:r>
                      </m:e>
                      <m:sub>
                        <m:r>
                          <m:rPr>
                            <m:sty m:val="p"/>
                          </m:rPr>
                          <a:rPr lang="en-US">
                            <a:latin typeface="Cambria Math"/>
                          </a:rPr>
                          <m:t>d</m:t>
                        </m:r>
                      </m:sub>
                    </m:sSub>
                    <m:r>
                      <a:rPr lang="en-US">
                        <a:latin typeface="Cambria Math"/>
                      </a:rPr>
                      <m:t>=</m:t>
                    </m:r>
                    <m:f>
                      <m:fPr>
                        <m:ctrlPr>
                          <a:rPr lang="en-US" i="1">
                            <a:latin typeface="Cambria Math"/>
                          </a:rPr>
                        </m:ctrlPr>
                      </m:fPr>
                      <m:num>
                        <m:r>
                          <a:rPr lang="en-US">
                            <a:latin typeface="Cambria Math"/>
                          </a:rPr>
                          <m:t>10,000</m:t>
                        </m:r>
                        <m:r>
                          <a:rPr lang="en-US" i="1">
                            <a:latin typeface="Cambria Math"/>
                          </a:rPr>
                          <m:t>−</m:t>
                        </m:r>
                        <m:r>
                          <a:rPr lang="en-US">
                            <a:latin typeface="Cambria Math"/>
                          </a:rPr>
                          <m:t>9,800</m:t>
                        </m:r>
                      </m:num>
                      <m:den>
                        <m:r>
                          <a:rPr lang="en-US">
                            <a:latin typeface="Cambria Math"/>
                          </a:rPr>
                          <m:t>10,000</m:t>
                        </m:r>
                      </m:den>
                    </m:f>
                    <m:r>
                      <a:rPr lang="en-US">
                        <a:latin typeface="Cambria Math"/>
                      </a:rPr>
                      <m:t> </m:t>
                    </m:r>
                    <m:r>
                      <m:rPr>
                        <m:sty m:val="p"/>
                      </m:rPr>
                      <a:rPr lang="en-US">
                        <a:latin typeface="Cambria Math"/>
                      </a:rPr>
                      <m:t>X</m:t>
                    </m:r>
                    <m:r>
                      <a:rPr lang="en-US">
                        <a:latin typeface="Cambria Math"/>
                      </a:rPr>
                      <m:t> </m:t>
                    </m:r>
                    <m:f>
                      <m:fPr>
                        <m:ctrlPr>
                          <a:rPr lang="en-US" i="1">
                            <a:latin typeface="Cambria Math"/>
                          </a:rPr>
                        </m:ctrlPr>
                      </m:fPr>
                      <m:num>
                        <m:r>
                          <a:rPr lang="en-US">
                            <a:latin typeface="Cambria Math"/>
                          </a:rPr>
                          <m:t>360</m:t>
                        </m:r>
                      </m:num>
                      <m:den>
                        <m:r>
                          <a:rPr lang="en-US">
                            <a:latin typeface="Cambria Math"/>
                          </a:rPr>
                          <m:t>90 </m:t>
                        </m:r>
                      </m:den>
                    </m:f>
                    <m:r>
                      <a:rPr lang="en-US">
                        <a:latin typeface="Cambria Math"/>
                      </a:rPr>
                      <m:t>=8%</m:t>
                    </m:r>
                  </m:oMath>
                </a14:m>
                <a:endParaRPr lang="en-US" dirty="0"/>
              </a:p>
              <a:p>
                <a:r>
                  <a:rPr lang="en-US" b="1" dirty="0">
                    <a:latin typeface="Times New Roman"/>
                    <a:ea typeface="PMingLiU"/>
                  </a:rPr>
                  <a:t>Example 1.2 </a:t>
                </a:r>
                <a:r>
                  <a:rPr lang="en-US" dirty="0">
                    <a:latin typeface="Times New Roman"/>
                    <a:ea typeface="PMingLiU"/>
                  </a:rPr>
                  <a:t>The US T-bill with maturity 03/27/2013 and a discount yield of 1.5% as of 12/16/2012 has a price </a:t>
                </a:r>
                <a:r>
                  <a:rPr lang="en-US" i="1" dirty="0">
                    <a:latin typeface="Times New Roman"/>
                    <a:ea typeface="PMingLiU"/>
                  </a:rPr>
                  <a:t>P</a:t>
                </a:r>
                <a:r>
                  <a:rPr lang="en-US" dirty="0">
                    <a:latin typeface="Times New Roman"/>
                    <a:ea typeface="PMingLiU"/>
                  </a:rPr>
                  <a:t> equal </a:t>
                </a:r>
                <a:r>
                  <a:rPr lang="en-US" dirty="0" smtClean="0">
                    <a:latin typeface="Times New Roman"/>
                    <a:ea typeface="PMingLiU"/>
                  </a:rPr>
                  <a:t>to</a:t>
                </a:r>
              </a:p>
              <a:p>
                <a:pPr marL="0" marR="0" algn="ctr">
                  <a:lnSpc>
                    <a:spcPct val="115000"/>
                  </a:lnSpc>
                  <a:spcBef>
                    <a:spcPts val="0"/>
                  </a:spcBef>
                  <a:spcAft>
                    <a:spcPts val="1000"/>
                  </a:spcAft>
                </a:pPr>
                <a:r>
                  <a:rPr lang="en-US" i="1" dirty="0">
                    <a:latin typeface="Times New Roman"/>
                    <a:ea typeface="PMingLiU"/>
                    <a:cs typeface="Times New Roman"/>
                  </a:rPr>
                  <a:t>P</a:t>
                </a:r>
                <a:r>
                  <a:rPr lang="en-US" dirty="0">
                    <a:effectLst/>
                    <a:latin typeface="Times New Roman"/>
                    <a:ea typeface="PMingLiU"/>
                    <a:cs typeface="Times New Roman"/>
                  </a:rPr>
                  <a:t> = 100 x (1-1.5% x </a:t>
                </a:r>
                <a14:m>
                  <m:oMath xmlns:m="http://schemas.openxmlformats.org/officeDocument/2006/math">
                    <m:f>
                      <m:fPr>
                        <m:ctrlPr>
                          <a:rPr lang="en-US" i="1">
                            <a:effectLst/>
                            <a:latin typeface="Cambria Math"/>
                            <a:ea typeface="PMingLiU"/>
                            <a:cs typeface="Times New Roman"/>
                          </a:rPr>
                        </m:ctrlPr>
                      </m:fPr>
                      <m:num>
                        <m:r>
                          <a:rPr lang="en-US">
                            <a:effectLst/>
                            <a:latin typeface="Cambria Math"/>
                            <a:ea typeface="PMingLiU"/>
                            <a:cs typeface="Times New Roman"/>
                          </a:rPr>
                          <m:t>101</m:t>
                        </m:r>
                      </m:num>
                      <m:den>
                        <m:r>
                          <a:rPr lang="en-US">
                            <a:effectLst/>
                            <a:latin typeface="Cambria Math"/>
                            <a:ea typeface="PMingLiU"/>
                            <a:cs typeface="Times New Roman"/>
                          </a:rPr>
                          <m:t>360</m:t>
                        </m:r>
                      </m:den>
                    </m:f>
                  </m:oMath>
                </a14:m>
                <a:r>
                  <a:rPr lang="en-US" dirty="0">
                    <a:effectLst/>
                    <a:latin typeface="Times New Roman"/>
                    <a:ea typeface="PMingLiU"/>
                    <a:cs typeface="Times New Roman"/>
                  </a:rPr>
                  <a:t>) = 99.5792</a:t>
                </a:r>
                <a:endParaRPr lang="en-US" sz="2800" dirty="0">
                  <a:effectLst/>
                  <a:latin typeface="Calibri"/>
                  <a:ea typeface="PMingLiU"/>
                  <a:cs typeface="Times New Roman"/>
                </a:endParaRPr>
              </a:p>
              <a:p>
                <a:r>
                  <a:rPr lang="en-US" b="1" dirty="0">
                    <a:latin typeface="Times New Roman"/>
                    <a:ea typeface="PMingLiU"/>
                  </a:rPr>
                  <a:t>Example 1.3</a:t>
                </a:r>
                <a:r>
                  <a:rPr lang="en-US" dirty="0">
                    <a:latin typeface="Times New Roman"/>
                    <a:ea typeface="PMingLiU"/>
                  </a:rPr>
                  <a:t> compute the yield on a money-market basis on a 62-day Japan T-bill with price </a:t>
                </a:r>
                <a:r>
                  <a:rPr lang="en-US" i="1" dirty="0">
                    <a:latin typeface="Times New Roman"/>
                    <a:ea typeface="PMingLiU"/>
                  </a:rPr>
                  <a:t>P = 98 </a:t>
                </a:r>
                <a:r>
                  <a:rPr lang="en-US" dirty="0">
                    <a:latin typeface="Times New Roman"/>
                    <a:ea typeface="PMingLiU"/>
                  </a:rPr>
                  <a:t>yens and face value 100 yens. The yield on a discount basis </a:t>
                </a:r>
                <a:r>
                  <a:rPr lang="en-US" dirty="0" smtClean="0">
                    <a:latin typeface="Times New Roman"/>
                    <a:ea typeface="PMingLiU"/>
                  </a:rPr>
                  <a:t>is</a:t>
                </a:r>
              </a:p>
              <a:p>
                <a:pPr marL="0" marR="0" algn="ctr">
                  <a:lnSpc>
                    <a:spcPct val="115000"/>
                  </a:lnSpc>
                  <a:spcBef>
                    <a:spcPts val="0"/>
                  </a:spcBef>
                  <a:spcAft>
                    <a:spcPts val="1000"/>
                  </a:spcAft>
                </a:pPr>
                <a14:m>
                  <m:oMath xmlns:m="http://schemas.openxmlformats.org/officeDocument/2006/math">
                    <m:sSub>
                      <m:sSubPr>
                        <m:ctrlPr>
                          <a:rPr lang="en-US" i="1">
                            <a:latin typeface="Cambria Math"/>
                            <a:ea typeface="PMingLiU"/>
                            <a:cs typeface="Times New Roman"/>
                          </a:rPr>
                        </m:ctrlPr>
                      </m:sSubPr>
                      <m:e>
                        <m:r>
                          <a:rPr lang="en-US" i="1">
                            <a:effectLst/>
                            <a:latin typeface="Cambria Math"/>
                            <a:ea typeface="PMingLiU"/>
                            <a:cs typeface="Times New Roman"/>
                          </a:rPr>
                          <m:t>𝑌</m:t>
                        </m:r>
                      </m:e>
                      <m:sub>
                        <m:r>
                          <m:rPr>
                            <m:sty m:val="p"/>
                          </m:rPr>
                          <a:rPr lang="en-US">
                            <a:effectLst/>
                            <a:latin typeface="Cambria Math"/>
                            <a:ea typeface="PMingLiU"/>
                            <a:cs typeface="Times New Roman"/>
                          </a:rPr>
                          <m:t>d</m:t>
                        </m:r>
                      </m:sub>
                    </m:sSub>
                    <m:r>
                      <a:rPr lang="en-US">
                        <a:effectLst/>
                        <a:latin typeface="Cambria Math"/>
                        <a:ea typeface="PMingLiU"/>
                        <a:cs typeface="Times New Roman"/>
                      </a:rPr>
                      <m:t>= </m:t>
                    </m:r>
                    <m:f>
                      <m:fPr>
                        <m:ctrlPr>
                          <a:rPr lang="en-US" i="1">
                            <a:effectLst/>
                            <a:latin typeface="Cambria Math"/>
                            <a:ea typeface="PMingLiU"/>
                            <a:cs typeface="Times New Roman"/>
                          </a:rPr>
                        </m:ctrlPr>
                      </m:fPr>
                      <m:num>
                        <m:r>
                          <a:rPr lang="en-US">
                            <a:effectLst/>
                            <a:latin typeface="Cambria Math"/>
                            <a:ea typeface="PMingLiU"/>
                            <a:cs typeface="Times New Roman"/>
                          </a:rPr>
                          <m:t>100</m:t>
                        </m:r>
                        <m:r>
                          <a:rPr lang="en-US" i="1">
                            <a:effectLst/>
                            <a:latin typeface="Cambria Math"/>
                            <a:ea typeface="PMingLiU"/>
                            <a:cs typeface="Times New Roman"/>
                          </a:rPr>
                          <m:t>−</m:t>
                        </m:r>
                        <m:r>
                          <a:rPr lang="en-US">
                            <a:effectLst/>
                            <a:latin typeface="Cambria Math"/>
                            <a:ea typeface="PMingLiU"/>
                            <a:cs typeface="Times New Roman"/>
                          </a:rPr>
                          <m:t>98</m:t>
                        </m:r>
                      </m:num>
                      <m:den>
                        <m:r>
                          <a:rPr lang="en-US">
                            <a:effectLst/>
                            <a:latin typeface="Cambria Math"/>
                            <a:ea typeface="PMingLiU"/>
                            <a:cs typeface="Times New Roman"/>
                          </a:rPr>
                          <m:t>100</m:t>
                        </m:r>
                      </m:den>
                    </m:f>
                  </m:oMath>
                </a14:m>
                <a:r>
                  <a:rPr lang="en-US" dirty="0">
                    <a:effectLst/>
                    <a:latin typeface="Times New Roman"/>
                    <a:ea typeface="PMingLiU"/>
                    <a:cs typeface="Times New Roman"/>
                  </a:rPr>
                  <a:t> x </a:t>
                </a:r>
                <a14:m>
                  <m:oMath xmlns:m="http://schemas.openxmlformats.org/officeDocument/2006/math">
                    <m:f>
                      <m:fPr>
                        <m:ctrlPr>
                          <a:rPr lang="en-US" i="1">
                            <a:effectLst/>
                            <a:latin typeface="Cambria Math"/>
                            <a:ea typeface="PMingLiU"/>
                            <a:cs typeface="Times New Roman"/>
                          </a:rPr>
                        </m:ctrlPr>
                      </m:fPr>
                      <m:num>
                        <m:r>
                          <a:rPr lang="en-US">
                            <a:effectLst/>
                            <a:latin typeface="Cambria Math"/>
                            <a:ea typeface="PMingLiU"/>
                            <a:cs typeface="Times New Roman"/>
                          </a:rPr>
                          <m:t>365</m:t>
                        </m:r>
                      </m:num>
                      <m:den>
                        <m:r>
                          <a:rPr lang="en-US">
                            <a:effectLst/>
                            <a:latin typeface="Cambria Math"/>
                            <a:ea typeface="PMingLiU"/>
                            <a:cs typeface="Times New Roman"/>
                          </a:rPr>
                          <m:t>62</m:t>
                        </m:r>
                      </m:den>
                    </m:f>
                  </m:oMath>
                </a14:m>
                <a:r>
                  <a:rPr lang="en-US" dirty="0">
                    <a:effectLst/>
                    <a:latin typeface="Times New Roman"/>
                    <a:ea typeface="PMingLiU"/>
                    <a:cs typeface="Times New Roman"/>
                  </a:rPr>
                  <a:t> = 11.774</a:t>
                </a:r>
                <a:r>
                  <a:rPr lang="en-US" dirty="0" smtClean="0">
                    <a:effectLst/>
                    <a:latin typeface="Times New Roman"/>
                    <a:ea typeface="PMingLiU"/>
                    <a:cs typeface="Times New Roman"/>
                  </a:rPr>
                  <a:t>%</a:t>
                </a:r>
              </a:p>
              <a:p>
                <a:pPr marL="0" marR="0">
                  <a:lnSpc>
                    <a:spcPct val="115000"/>
                  </a:lnSpc>
                  <a:spcBef>
                    <a:spcPts val="0"/>
                  </a:spcBef>
                  <a:spcAft>
                    <a:spcPts val="1000"/>
                  </a:spcAft>
                </a:pPr>
                <a:r>
                  <a:rPr lang="en-US" sz="3300" dirty="0">
                    <a:latin typeface="Times New Roman"/>
                    <a:ea typeface="PMingLiU"/>
                  </a:rPr>
                  <a:t>The yield on a money-market basis is</a:t>
                </a:r>
              </a:p>
              <a:p>
                <a:pPr marL="0" algn="ctr">
                  <a:lnSpc>
                    <a:spcPct val="115000"/>
                  </a:lnSpc>
                  <a:spcBef>
                    <a:spcPts val="0"/>
                  </a:spcBef>
                  <a:spcAft>
                    <a:spcPts val="1000"/>
                  </a:spcAft>
                </a:pPr>
                <a14:m>
                  <m:oMath xmlns:m="http://schemas.openxmlformats.org/officeDocument/2006/math">
                    <m:sSub>
                      <m:sSubPr>
                        <m:ctrlPr>
                          <a:rPr lang="en-US" sz="3300" i="1">
                            <a:latin typeface="Cambria Math"/>
                            <a:ea typeface="PMingLiU"/>
                            <a:cs typeface="Times New Roman"/>
                          </a:rPr>
                        </m:ctrlPr>
                      </m:sSubPr>
                      <m:e>
                        <m:r>
                          <m:rPr>
                            <m:sty m:val="p"/>
                          </m:rPr>
                          <a:rPr lang="en-US" sz="3300" i="1">
                            <a:latin typeface="Cambria Math"/>
                            <a:ea typeface="PMingLiU"/>
                            <a:cs typeface="Times New Roman"/>
                          </a:rPr>
                          <m:t>Y</m:t>
                        </m:r>
                      </m:e>
                      <m:sub>
                        <m:r>
                          <m:rPr>
                            <m:sty m:val="p"/>
                          </m:rPr>
                          <a:rPr lang="en-US" sz="3300" i="1">
                            <a:latin typeface="Cambria Math"/>
                            <a:ea typeface="PMingLiU"/>
                            <a:cs typeface="Times New Roman"/>
                          </a:rPr>
                          <m:t>m</m:t>
                        </m:r>
                      </m:sub>
                    </m:sSub>
                    <m:r>
                      <a:rPr lang="en-US" sz="3300" i="1">
                        <a:latin typeface="Cambria Math"/>
                        <a:ea typeface="PMingLiU"/>
                        <a:cs typeface="Times New Roman"/>
                      </a:rPr>
                      <m:t>= </m:t>
                    </m:r>
                    <m:f>
                      <m:fPr>
                        <m:ctrlPr>
                          <a:rPr lang="en-US" sz="3300" i="1">
                            <a:latin typeface="Cambria Math"/>
                            <a:ea typeface="PMingLiU"/>
                            <a:cs typeface="Times New Roman"/>
                          </a:rPr>
                        </m:ctrlPr>
                      </m:fPr>
                      <m:num>
                        <m:r>
                          <a:rPr lang="en-US" sz="3300" i="1">
                            <a:latin typeface="Cambria Math"/>
                            <a:ea typeface="PMingLiU"/>
                            <a:cs typeface="Times New Roman"/>
                          </a:rPr>
                          <m:t>365 </m:t>
                        </m:r>
                        <m:r>
                          <m:rPr>
                            <m:sty m:val="p"/>
                          </m:rPr>
                          <a:rPr lang="en-US" sz="3300" i="1">
                            <a:latin typeface="Cambria Math"/>
                            <a:ea typeface="PMingLiU"/>
                            <a:cs typeface="Times New Roman"/>
                          </a:rPr>
                          <m:t>x</m:t>
                        </m:r>
                        <m:r>
                          <a:rPr lang="en-US" sz="3300" i="1">
                            <a:latin typeface="Cambria Math"/>
                            <a:ea typeface="PMingLiU"/>
                            <a:cs typeface="Times New Roman"/>
                          </a:rPr>
                          <m:t> 11.774%</m:t>
                        </m:r>
                      </m:num>
                      <m:den>
                        <m:r>
                          <a:rPr lang="en-US" sz="3300" i="1">
                            <a:latin typeface="Cambria Math"/>
                            <a:ea typeface="PMingLiU"/>
                            <a:cs typeface="Times New Roman"/>
                          </a:rPr>
                          <m:t>365−62 </m:t>
                        </m:r>
                        <m:r>
                          <m:rPr>
                            <m:sty m:val="p"/>
                          </m:rPr>
                          <a:rPr lang="en-US" sz="3300" i="1">
                            <a:latin typeface="Cambria Math"/>
                            <a:ea typeface="PMingLiU"/>
                            <a:cs typeface="Times New Roman"/>
                          </a:rPr>
                          <m:t>x</m:t>
                        </m:r>
                        <m:r>
                          <a:rPr lang="en-US" sz="3300" i="1">
                            <a:latin typeface="Cambria Math"/>
                            <a:ea typeface="PMingLiU"/>
                            <a:cs typeface="Times New Roman"/>
                          </a:rPr>
                          <m:t> 11.774%</m:t>
                        </m:r>
                      </m:den>
                    </m:f>
                    <m:r>
                      <a:rPr lang="en-US" sz="3300" i="1">
                        <a:latin typeface="Cambria Math"/>
                        <a:ea typeface="PMingLiU"/>
                        <a:cs typeface="Times New Roman"/>
                      </a:rPr>
                      <m:t> =12.014%</m:t>
                    </m:r>
                  </m:oMath>
                </a14:m>
                <a:endParaRPr lang="en-US" sz="3300" i="1" dirty="0">
                  <a:latin typeface="Cambria Math"/>
                  <a:ea typeface="PMingLiU"/>
                  <a:cs typeface="Times New Roman"/>
                </a:endParaRPr>
              </a:p>
              <a:p>
                <a:pPr marL="0" marR="0" indent="457200">
                  <a:lnSpc>
                    <a:spcPct val="115000"/>
                  </a:lnSpc>
                  <a:spcBef>
                    <a:spcPts val="0"/>
                  </a:spcBef>
                  <a:spcAft>
                    <a:spcPts val="1000"/>
                  </a:spcAft>
                </a:pPr>
                <a:r>
                  <a:rPr lang="en-US" b="1" dirty="0" smtClean="0">
                    <a:latin typeface="Times New Roman"/>
                    <a:ea typeface="PMingLiU"/>
                    <a:cs typeface="Times New Roman"/>
                  </a:rPr>
                  <a:t>Example </a:t>
                </a:r>
                <a:r>
                  <a:rPr lang="en-US" b="1" dirty="0">
                    <a:latin typeface="Times New Roman"/>
                    <a:ea typeface="PMingLiU"/>
                    <a:cs typeface="Times New Roman"/>
                  </a:rPr>
                  <a:t>1.4 </a:t>
                </a:r>
                <a:r>
                  <a:rPr lang="en-US" dirty="0">
                    <a:latin typeface="Times New Roman"/>
                    <a:ea typeface="PMingLiU"/>
                    <a:cs typeface="Times New Roman"/>
                  </a:rPr>
                  <a:t>The French T-bill (BTB) with maturity 03/06/2013 and a money-market yield of 3.18% as of 12/16/2012 has a price </a:t>
                </a:r>
                <a:r>
                  <a:rPr lang="en-US" i="1" dirty="0">
                    <a:latin typeface="Times New Roman"/>
                    <a:ea typeface="PMingLiU"/>
                    <a:cs typeface="Times New Roman"/>
                  </a:rPr>
                  <a:t>P</a:t>
                </a:r>
                <a:r>
                  <a:rPr lang="en-US" dirty="0">
                    <a:latin typeface="Times New Roman"/>
                    <a:ea typeface="PMingLiU"/>
                    <a:cs typeface="Times New Roman"/>
                  </a:rPr>
                  <a:t> equal to</a:t>
                </a:r>
                <a:endParaRPr lang="en-US" sz="2800" dirty="0">
                  <a:latin typeface="Calibri"/>
                  <a:ea typeface="PMingLiU"/>
                  <a:cs typeface="Times New Roman"/>
                </a:endParaRPr>
              </a:p>
              <a:p>
                <a:pPr marL="0" marR="0" algn="ctr">
                  <a:lnSpc>
                    <a:spcPct val="115000"/>
                  </a:lnSpc>
                  <a:spcBef>
                    <a:spcPts val="0"/>
                  </a:spcBef>
                  <a:spcAft>
                    <a:spcPts val="1000"/>
                  </a:spcAft>
                </a:pPr>
                <a:r>
                  <a:rPr lang="en-US" i="1" dirty="0">
                    <a:latin typeface="Times New Roman"/>
                    <a:ea typeface="PMingLiU"/>
                    <a:cs typeface="Times New Roman"/>
                  </a:rPr>
                  <a:t>P = </a:t>
                </a:r>
                <a14:m>
                  <m:oMath xmlns:m="http://schemas.openxmlformats.org/officeDocument/2006/math">
                    <m:f>
                      <m:fPr>
                        <m:ctrlPr>
                          <a:rPr lang="en-US" i="1">
                            <a:effectLst/>
                            <a:latin typeface="Cambria Math"/>
                            <a:ea typeface="PMingLiU"/>
                            <a:cs typeface="Times New Roman"/>
                          </a:rPr>
                        </m:ctrlPr>
                      </m:fPr>
                      <m:num>
                        <m:r>
                          <a:rPr lang="en-US">
                            <a:effectLst/>
                            <a:latin typeface="Cambria Math"/>
                            <a:ea typeface="PMingLiU"/>
                            <a:cs typeface="Times New Roman"/>
                          </a:rPr>
                          <m:t>100</m:t>
                        </m:r>
                      </m:num>
                      <m:den>
                        <m:r>
                          <a:rPr lang="en-US">
                            <a:effectLst/>
                            <a:latin typeface="Cambria Math"/>
                            <a:ea typeface="PMingLiU"/>
                            <a:cs typeface="Times New Roman"/>
                          </a:rPr>
                          <m:t>(1+3.18% </m:t>
                        </m:r>
                        <m:r>
                          <m:rPr>
                            <m:sty m:val="p"/>
                          </m:rPr>
                          <a:rPr lang="en-US">
                            <a:effectLst/>
                            <a:latin typeface="Cambria Math"/>
                            <a:ea typeface="PMingLiU"/>
                            <a:cs typeface="Times New Roman"/>
                          </a:rPr>
                          <m:t>x</m:t>
                        </m:r>
                        <m:r>
                          <a:rPr lang="en-US">
                            <a:effectLst/>
                            <a:latin typeface="Cambria Math"/>
                            <a:ea typeface="PMingLiU"/>
                            <a:cs typeface="Times New Roman"/>
                          </a:rPr>
                          <m:t> </m:t>
                        </m:r>
                        <m:f>
                          <m:fPr>
                            <m:ctrlPr>
                              <a:rPr lang="en-US" i="1">
                                <a:effectLst/>
                                <a:latin typeface="Cambria Math"/>
                                <a:ea typeface="PMingLiU"/>
                                <a:cs typeface="Times New Roman"/>
                              </a:rPr>
                            </m:ctrlPr>
                          </m:fPr>
                          <m:num>
                            <m:r>
                              <a:rPr lang="en-US">
                                <a:effectLst/>
                                <a:latin typeface="Cambria Math"/>
                                <a:ea typeface="PMingLiU"/>
                                <a:cs typeface="Times New Roman"/>
                              </a:rPr>
                              <m:t>80</m:t>
                            </m:r>
                          </m:num>
                          <m:den>
                            <m:r>
                              <a:rPr lang="en-US">
                                <a:effectLst/>
                                <a:latin typeface="Cambria Math"/>
                                <a:ea typeface="PMingLiU"/>
                                <a:cs typeface="Times New Roman"/>
                              </a:rPr>
                              <m:t>360</m:t>
                            </m:r>
                          </m:den>
                        </m:f>
                        <m:r>
                          <a:rPr lang="en-US" i="1">
                            <a:effectLst/>
                            <a:latin typeface="Cambria Math"/>
                            <a:ea typeface="PMingLiU"/>
                            <a:cs typeface="Times New Roman"/>
                          </a:rPr>
                          <m:t>)</m:t>
                        </m:r>
                      </m:den>
                    </m:f>
                  </m:oMath>
                </a14:m>
                <a:r>
                  <a:rPr lang="en-US" dirty="0">
                    <a:effectLst/>
                    <a:latin typeface="Times New Roman"/>
                    <a:ea typeface="PMingLiU"/>
                    <a:cs typeface="Times New Roman"/>
                  </a:rPr>
                  <a:t> = </a:t>
                </a:r>
                <a:r>
                  <a:rPr lang="en-US" dirty="0" smtClean="0">
                    <a:effectLst/>
                    <a:latin typeface="Times New Roman"/>
                    <a:ea typeface="PMingLiU"/>
                    <a:cs typeface="Times New Roman"/>
                  </a:rPr>
                  <a:t>99.30</a:t>
                </a:r>
                <a:endParaRPr lang="en-US" sz="2800" dirty="0">
                  <a:effectLst/>
                  <a:latin typeface="Calibri"/>
                  <a:ea typeface="PMingLiU"/>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333999"/>
              </a:xfrm>
              <a:blipFill rotWithShape="1">
                <a:blip r:embed="rId2"/>
                <a:stretch>
                  <a:fillRect l="-593" t="-800" r="-8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18</a:t>
            </a:fld>
            <a:endParaRPr lang="en-US"/>
          </a:p>
        </p:txBody>
      </p:sp>
    </p:spTree>
    <p:extLst>
      <p:ext uri="{BB962C8B-B14F-4D97-AF65-F5344CB8AC3E}">
        <p14:creationId xmlns:p14="http://schemas.microsoft.com/office/powerpoint/2010/main" val="230824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B.2 Certificates of Deposit</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ClrTx/>
                </a:pPr>
                <a:r>
                  <a:rPr lang="en-US" sz="2400" dirty="0">
                    <a:latin typeface="Times New Roman" pitchFamily="18" charset="0"/>
                    <a:cs typeface="Times New Roman" pitchFamily="18" charset="0"/>
                  </a:rPr>
                  <a:t>Certificates of </a:t>
                </a:r>
                <a:r>
                  <a:rPr lang="en-US" sz="2400" dirty="0" smtClean="0">
                    <a:latin typeface="Times New Roman" pitchFamily="18" charset="0"/>
                    <a:cs typeface="Times New Roman" pitchFamily="18" charset="0"/>
                  </a:rPr>
                  <a:t>Deposit: debt </a:t>
                </a:r>
                <a:r>
                  <a:rPr lang="en-US" sz="2400" dirty="0">
                    <a:latin typeface="Times New Roman" pitchFamily="18" charset="0"/>
                    <a:cs typeface="Times New Roman" pitchFamily="18" charset="0"/>
                  </a:rPr>
                  <a:t>instruments issued by banks in order to finance their lending activity. </a:t>
                </a:r>
                <a:endParaRPr lang="en-US" sz="2400" dirty="0" smtClean="0">
                  <a:latin typeface="Times New Roman" pitchFamily="18" charset="0"/>
                  <a:cs typeface="Times New Roman" pitchFamily="18" charset="0"/>
                </a:endParaRPr>
              </a:p>
              <a:p>
                <a:pPr>
                  <a:buClrTx/>
                </a:pPr>
                <a:r>
                  <a:rPr lang="en-US" sz="2400" dirty="0">
                    <a:latin typeface="Times New Roman" pitchFamily="18" charset="0"/>
                    <a:cs typeface="Times New Roman" pitchFamily="18" charset="0"/>
                  </a:rPr>
                  <a:t>The price is computed using the following equation</a:t>
                </a:r>
              </a:p>
              <a:p>
                <a:pPr marL="0" marR="0" algn="r">
                  <a:lnSpc>
                    <a:spcPct val="115000"/>
                  </a:lnSpc>
                  <a:spcBef>
                    <a:spcPts val="0"/>
                  </a:spcBef>
                  <a:spcAft>
                    <a:spcPts val="1000"/>
                  </a:spcAft>
                </a:pPr>
                <a:r>
                  <a:rPr lang="en-US" sz="2400" i="1" dirty="0">
                    <a:latin typeface="Times New Roman"/>
                    <a:ea typeface="PMingLiU"/>
                    <a:cs typeface="Times New Roman"/>
                  </a:rPr>
                  <a:t>P</a:t>
                </a:r>
                <a:r>
                  <a:rPr lang="en-US" sz="2400" dirty="0">
                    <a:effectLst/>
                    <a:latin typeface="Times New Roman"/>
                    <a:ea typeface="PMingLiU"/>
                    <a:cs typeface="Times New Roman"/>
                  </a:rPr>
                  <a:t> = </a:t>
                </a:r>
                <a:r>
                  <a:rPr lang="en-US" sz="2400" i="1" dirty="0">
                    <a:effectLst/>
                    <a:latin typeface="Times New Roman"/>
                    <a:ea typeface="PMingLiU"/>
                    <a:cs typeface="Times New Roman"/>
                  </a:rPr>
                  <a:t>F</a:t>
                </a:r>
                <a:r>
                  <a:rPr lang="en-US" sz="2400" dirty="0">
                    <a:effectLst/>
                    <a:latin typeface="Times New Roman"/>
                    <a:ea typeface="PMingLiU"/>
                    <a:cs typeface="Times New Roman"/>
                  </a:rPr>
                  <a:t> x </a:t>
                </a:r>
                <a14:m>
                  <m:oMath xmlns:m="http://schemas.openxmlformats.org/officeDocument/2006/math">
                    <m:f>
                      <m:fPr>
                        <m:ctrlPr>
                          <a:rPr lang="en-US" sz="2400" i="1">
                            <a:effectLst/>
                            <a:latin typeface="Cambria Math"/>
                            <a:ea typeface="PMingLiU"/>
                            <a:cs typeface="Times New Roman"/>
                          </a:rPr>
                        </m:ctrlPr>
                      </m:fPr>
                      <m:num>
                        <m:r>
                          <a:rPr lang="en-US" sz="2400">
                            <a:effectLst/>
                            <a:latin typeface="Cambria Math"/>
                            <a:ea typeface="PMingLiU"/>
                            <a:cs typeface="Times New Roman"/>
                          </a:rPr>
                          <m:t>1+</m:t>
                        </m:r>
                        <m:r>
                          <m:rPr>
                            <m:sty m:val="p"/>
                          </m:rPr>
                          <a:rPr lang="en-US" sz="2400">
                            <a:effectLst/>
                            <a:latin typeface="Cambria Math"/>
                            <a:ea typeface="PMingLiU"/>
                            <a:cs typeface="Times New Roman"/>
                          </a:rPr>
                          <m:t>c</m:t>
                        </m:r>
                        <m:r>
                          <a:rPr lang="en-US" sz="2400">
                            <a:effectLst/>
                            <a:latin typeface="Cambria Math"/>
                            <a:ea typeface="PMingLiU"/>
                            <a:cs typeface="Times New Roman"/>
                          </a:rPr>
                          <m:t> </m:t>
                        </m:r>
                        <m:r>
                          <m:rPr>
                            <m:sty m:val="p"/>
                          </m:rPr>
                          <a:rPr lang="en-US" sz="2400">
                            <a:effectLst/>
                            <a:latin typeface="Cambria Math"/>
                            <a:ea typeface="PMingLiU"/>
                            <a:cs typeface="Times New Roman"/>
                          </a:rPr>
                          <m:t>x</m:t>
                        </m:r>
                        <m:r>
                          <a:rPr lang="en-US" sz="2400">
                            <a:effectLst/>
                            <a:latin typeface="Cambria Math"/>
                            <a:ea typeface="PMingLiU"/>
                            <a:cs typeface="Times New Roman"/>
                          </a:rPr>
                          <m:t> </m:t>
                        </m:r>
                        <m:f>
                          <m:fPr>
                            <m:ctrlPr>
                              <a:rPr lang="en-US" sz="2400" i="1">
                                <a:effectLst/>
                                <a:latin typeface="Cambria Math"/>
                                <a:ea typeface="PMingLiU"/>
                                <a:cs typeface="Times New Roman"/>
                              </a:rPr>
                            </m:ctrlPr>
                          </m:fPr>
                          <m:num>
                            <m:sSub>
                              <m:sSubPr>
                                <m:ctrlPr>
                                  <a:rPr lang="en-US" sz="2400" i="1">
                                    <a:effectLst/>
                                    <a:latin typeface="Cambria Math"/>
                                    <a:ea typeface="PMingLiU"/>
                                    <a:cs typeface="Times New Roman"/>
                                  </a:rPr>
                                </m:ctrlPr>
                              </m:sSubPr>
                              <m:e>
                                <m:r>
                                  <a:rPr lang="en-US" sz="2400" i="1">
                                    <a:effectLst/>
                                    <a:latin typeface="Cambria Math"/>
                                    <a:ea typeface="PMingLiU"/>
                                    <a:cs typeface="Times New Roman"/>
                                  </a:rPr>
                                  <m:t>𝑛</m:t>
                                </m:r>
                              </m:e>
                              <m:sub>
                                <m:r>
                                  <a:rPr lang="en-US" sz="2400" i="1">
                                    <a:effectLst/>
                                    <a:latin typeface="Cambria Math"/>
                                    <a:ea typeface="PMingLiU"/>
                                    <a:cs typeface="Times New Roman"/>
                                  </a:rPr>
                                  <m:t>𝑐</m:t>
                                </m:r>
                              </m:sub>
                            </m:sSub>
                          </m:num>
                          <m:den>
                            <m:r>
                              <a:rPr lang="en-US" sz="2400" i="1">
                                <a:effectLst/>
                                <a:latin typeface="Cambria Math"/>
                                <a:ea typeface="PMingLiU"/>
                                <a:cs typeface="Times New Roman"/>
                              </a:rPr>
                              <m:t>𝐵</m:t>
                            </m:r>
                          </m:den>
                        </m:f>
                      </m:num>
                      <m:den>
                        <m:r>
                          <a:rPr lang="en-US" sz="2400">
                            <a:effectLst/>
                            <a:latin typeface="Cambria Math"/>
                            <a:ea typeface="PMingLiU"/>
                            <a:cs typeface="Times New Roman"/>
                          </a:rPr>
                          <m:t>1+ </m:t>
                        </m:r>
                        <m:sSub>
                          <m:sSubPr>
                            <m:ctrlPr>
                              <a:rPr lang="en-US" sz="2400" i="1">
                                <a:effectLst/>
                                <a:latin typeface="Cambria Math"/>
                                <a:ea typeface="PMingLiU"/>
                                <a:cs typeface="Times New Roman"/>
                              </a:rPr>
                            </m:ctrlPr>
                          </m:sSubPr>
                          <m:e>
                            <m:r>
                              <m:rPr>
                                <m:sty m:val="p"/>
                              </m:rPr>
                              <a:rPr lang="en-US" sz="2400">
                                <a:effectLst/>
                                <a:latin typeface="Cambria Math"/>
                                <a:ea typeface="PMingLiU"/>
                                <a:cs typeface="Times New Roman"/>
                              </a:rPr>
                              <m:t>Y</m:t>
                            </m:r>
                          </m:e>
                          <m:sub>
                            <m:r>
                              <m:rPr>
                                <m:sty m:val="p"/>
                              </m:rPr>
                              <a:rPr lang="en-US" sz="2400">
                                <a:effectLst/>
                                <a:latin typeface="Cambria Math"/>
                                <a:ea typeface="PMingLiU"/>
                                <a:cs typeface="Times New Roman"/>
                              </a:rPr>
                              <m:t>m</m:t>
                            </m:r>
                            <m:r>
                              <a:rPr lang="en-US" sz="2400">
                                <a:effectLst/>
                                <a:latin typeface="Cambria Math"/>
                                <a:ea typeface="PMingLiU"/>
                                <a:cs typeface="Times New Roman"/>
                              </a:rPr>
                              <m:t> </m:t>
                            </m:r>
                          </m:sub>
                        </m:sSub>
                        <m:r>
                          <a:rPr lang="en-US" sz="2400" i="1">
                            <a:effectLst/>
                            <a:latin typeface="Cambria Math"/>
                            <a:ea typeface="PMingLiU"/>
                            <a:cs typeface="Times New Roman"/>
                          </a:rPr>
                          <m:t>×</m:t>
                        </m:r>
                        <m:f>
                          <m:fPr>
                            <m:ctrlPr>
                              <a:rPr lang="en-US" sz="2400" i="1">
                                <a:effectLst/>
                                <a:latin typeface="Cambria Math"/>
                                <a:ea typeface="PMingLiU"/>
                                <a:cs typeface="Times New Roman"/>
                              </a:rPr>
                            </m:ctrlPr>
                          </m:fPr>
                          <m:num>
                            <m:sSub>
                              <m:sSubPr>
                                <m:ctrlPr>
                                  <a:rPr lang="en-US" sz="2400" i="1">
                                    <a:effectLst/>
                                    <a:latin typeface="Cambria Math"/>
                                    <a:ea typeface="PMingLiU"/>
                                    <a:cs typeface="Times New Roman"/>
                                  </a:rPr>
                                </m:ctrlPr>
                              </m:sSubPr>
                              <m:e>
                                <m:r>
                                  <a:rPr lang="en-US" sz="2400" i="1">
                                    <a:effectLst/>
                                    <a:latin typeface="Cambria Math"/>
                                    <a:ea typeface="PMingLiU"/>
                                    <a:cs typeface="Times New Roman"/>
                                  </a:rPr>
                                  <m:t>𝑛</m:t>
                                </m:r>
                              </m:e>
                              <m:sub>
                                <m:r>
                                  <a:rPr lang="en-US" sz="2400" i="1">
                                    <a:effectLst/>
                                    <a:latin typeface="Cambria Math"/>
                                    <a:ea typeface="PMingLiU"/>
                                    <a:cs typeface="Times New Roman"/>
                                  </a:rPr>
                                  <m:t>𝑚</m:t>
                                </m:r>
                              </m:sub>
                            </m:sSub>
                          </m:num>
                          <m:den>
                            <m:r>
                              <a:rPr lang="en-US" sz="2400" i="1">
                                <a:effectLst/>
                                <a:latin typeface="Cambria Math"/>
                                <a:ea typeface="PMingLiU"/>
                                <a:cs typeface="Times New Roman"/>
                              </a:rPr>
                              <m:t>𝐵</m:t>
                            </m:r>
                          </m:den>
                        </m:f>
                      </m:den>
                    </m:f>
                  </m:oMath>
                </a14:m>
                <a:r>
                  <a:rPr lang="en-US" sz="2400" dirty="0">
                    <a:effectLst/>
                    <a:latin typeface="Times New Roman"/>
                    <a:ea typeface="PMingLiU"/>
                    <a:cs typeface="Times New Roman"/>
                  </a:rPr>
                  <a:t> </a:t>
                </a:r>
                <a:r>
                  <a:rPr lang="en-US" sz="2400" dirty="0" smtClean="0">
                    <a:effectLst/>
                    <a:latin typeface="Times New Roman"/>
                    <a:ea typeface="PMingLiU"/>
                    <a:cs typeface="Times New Roman"/>
                  </a:rPr>
                  <a:t>                              (</a:t>
                </a:r>
                <a:r>
                  <a:rPr lang="en-US" sz="2400" dirty="0">
                    <a:effectLst/>
                    <a:latin typeface="Times New Roman"/>
                    <a:ea typeface="PMingLiU"/>
                    <a:cs typeface="Times New Roman"/>
                  </a:rPr>
                  <a:t>1.5)</a:t>
                </a:r>
                <a:endParaRPr lang="en-US" sz="2000" dirty="0">
                  <a:effectLst/>
                  <a:latin typeface="Calibri"/>
                  <a:ea typeface="PMingLiU"/>
                  <a:cs typeface="Times New Roman"/>
                </a:endParaRPr>
              </a:p>
              <a:p>
                <a:pPr marL="0" indent="0">
                  <a:buClrTx/>
                  <a:buNone/>
                </a:pPr>
                <a:r>
                  <a:rPr lang="en-US" sz="2400" dirty="0">
                    <a:latin typeface="Times New Roman" pitchFamily="18" charset="0"/>
                    <a:cs typeface="Times New Roman" pitchFamily="18" charset="0"/>
                  </a:rPr>
                  <a:t>Where </a:t>
                </a:r>
                <a:r>
                  <a:rPr lang="en-US" sz="2400" i="1" dirty="0">
                    <a:latin typeface="Times New Roman" pitchFamily="18" charset="0"/>
                    <a:cs typeface="Times New Roman" pitchFamily="18" charset="0"/>
                  </a:rPr>
                  <a:t>F</a:t>
                </a:r>
                <a:r>
                  <a:rPr lang="en-US" sz="2400" dirty="0">
                    <a:latin typeface="Times New Roman" pitchFamily="18" charset="0"/>
                    <a:cs typeface="Times New Roman" pitchFamily="18" charset="0"/>
                  </a:rPr>
                  <a:t> is the face value, </a:t>
                </a:r>
                <a:r>
                  <a:rPr lang="en-US" sz="2400" i="1" dirty="0">
                    <a:latin typeface="Times New Roman" pitchFamily="18" charset="0"/>
                    <a:cs typeface="Times New Roman" pitchFamily="18" charset="0"/>
                  </a:rPr>
                  <a:t>c </a:t>
                </a:r>
                <a:r>
                  <a:rPr lang="en-US" sz="2400" dirty="0">
                    <a:latin typeface="Times New Roman" pitchFamily="18" charset="0"/>
                    <a:cs typeface="Times New Roman" pitchFamily="18" charset="0"/>
                  </a:rPr>
                  <a:t>the interest rate at issuance, </a:t>
                </a:r>
                <a14:m>
                  <m:oMath xmlns:m="http://schemas.openxmlformats.org/officeDocument/2006/math">
                    <m:sSub>
                      <m:sSubPr>
                        <m:ctrlPr>
                          <a:rPr lang="en-US" sz="2400" i="1">
                            <a:latin typeface="Cambria Math"/>
                          </a:rPr>
                        </m:ctrlPr>
                      </m:sSubPr>
                      <m:e>
                        <m:r>
                          <a:rPr lang="en-US" sz="2400" i="1">
                            <a:latin typeface="Cambria Math"/>
                          </a:rPr>
                          <m:t>𝑛</m:t>
                        </m:r>
                      </m:e>
                      <m:sub>
                        <m:r>
                          <m:rPr>
                            <m:sty m:val="p"/>
                          </m:rPr>
                          <a:rPr lang="en-US" sz="2400">
                            <a:latin typeface="Cambria Math"/>
                          </a:rPr>
                          <m:t>c</m:t>
                        </m:r>
                      </m:sub>
                    </m:sSub>
                  </m:oMath>
                </a14:m>
                <a:r>
                  <a:rPr lang="en-US" sz="2400" dirty="0">
                    <a:latin typeface="Times New Roman" pitchFamily="18" charset="0"/>
                    <a:cs typeface="Times New Roman" pitchFamily="18" charset="0"/>
                  </a:rPr>
                  <a:t>is the number of days between issue date and maturity date, </a:t>
                </a:r>
                <a:r>
                  <a:rPr lang="en-US" sz="2400" i="1" dirty="0">
                    <a:latin typeface="Times New Roman" pitchFamily="18" charset="0"/>
                    <a:cs typeface="Times New Roman" pitchFamily="18" charset="0"/>
                  </a:rPr>
                  <a:t>B</a:t>
                </a:r>
                <a:r>
                  <a:rPr lang="en-US" sz="2400" dirty="0">
                    <a:latin typeface="Times New Roman" pitchFamily="18" charset="0"/>
                    <a:cs typeface="Times New Roman" pitchFamily="18" charset="0"/>
                  </a:rPr>
                  <a:t> is the year-basis (360 or 365), </a:t>
                </a:r>
                <a14:m>
                  <m:oMath xmlns:m="http://schemas.openxmlformats.org/officeDocument/2006/math">
                    <m:sSub>
                      <m:sSubPr>
                        <m:ctrlPr>
                          <a:rPr lang="en-US" sz="2400" i="1">
                            <a:latin typeface="Cambria Math"/>
                          </a:rPr>
                        </m:ctrlPr>
                      </m:sSubPr>
                      <m:e>
                        <m:r>
                          <m:rPr>
                            <m:sty m:val="p"/>
                          </m:rPr>
                          <a:rPr lang="en-US" sz="2400">
                            <a:latin typeface="Cambria Math"/>
                          </a:rPr>
                          <m:t>y</m:t>
                        </m:r>
                      </m:e>
                      <m:sub>
                        <m:r>
                          <m:rPr>
                            <m:sty m:val="p"/>
                          </m:rPr>
                          <a:rPr lang="en-US" sz="2400">
                            <a:latin typeface="Cambria Math"/>
                          </a:rPr>
                          <m:t>m</m:t>
                        </m:r>
                      </m:sub>
                    </m:sSub>
                  </m:oMath>
                </a14:m>
                <a:r>
                  <a:rPr lang="en-US" sz="2400" dirty="0">
                    <a:latin typeface="Times New Roman" pitchFamily="18" charset="0"/>
                    <a:cs typeface="Times New Roman" pitchFamily="18" charset="0"/>
                  </a:rPr>
                  <a:t>is the yield on a money-market basis, </a:t>
                </a:r>
                <a14:m>
                  <m:oMath xmlns:m="http://schemas.openxmlformats.org/officeDocument/2006/math">
                    <m:sSub>
                      <m:sSubPr>
                        <m:ctrlPr>
                          <a:rPr lang="en-US" sz="2400" i="1">
                            <a:latin typeface="Cambria Math"/>
                          </a:rPr>
                        </m:ctrlPr>
                      </m:sSubPr>
                      <m:e>
                        <m:r>
                          <a:rPr lang="en-US" sz="2400" i="1">
                            <a:latin typeface="Cambria Math"/>
                          </a:rPr>
                          <m:t>𝑛</m:t>
                        </m:r>
                      </m:e>
                      <m:sub>
                        <m:r>
                          <m:rPr>
                            <m:sty m:val="p"/>
                          </m:rPr>
                          <a:rPr lang="en-US" sz="2400">
                            <a:latin typeface="Cambria Math"/>
                          </a:rPr>
                          <m:t>m</m:t>
                        </m:r>
                      </m:sub>
                    </m:sSub>
                  </m:oMath>
                </a14:m>
                <a:r>
                  <a:rPr lang="en-US" sz="2400" dirty="0">
                    <a:latin typeface="Times New Roman" pitchFamily="18" charset="0"/>
                    <a:cs typeface="Times New Roman" pitchFamily="18" charset="0"/>
                  </a:rPr>
                  <a:t>is the number of days between settlement and maturity.</a:t>
                </a:r>
              </a:p>
              <a:p>
                <a:pPr marL="0" indent="0">
                  <a:buClrTx/>
                  <a:buNone/>
                </a:pPr>
                <a:endParaRPr lang="en-US" sz="24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964"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19</a:t>
            </a:fld>
            <a:endParaRPr lang="en-US"/>
          </a:p>
        </p:txBody>
      </p:sp>
    </p:spTree>
    <p:extLst>
      <p:ext uri="{BB962C8B-B14F-4D97-AF65-F5344CB8AC3E}">
        <p14:creationId xmlns:p14="http://schemas.microsoft.com/office/powerpoint/2010/main" val="12794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ClrTx/>
              <a:buFont typeface="+mj-lt"/>
              <a:buAutoNum type="alphaUcPeriod"/>
            </a:pPr>
            <a:r>
              <a:rPr lang="en-US" dirty="0" smtClean="0">
                <a:latin typeface="Times New Roman" pitchFamily="18" charset="0"/>
                <a:cs typeface="Times New Roman" pitchFamily="18" charset="0"/>
              </a:rPr>
              <a:t>Financial Markets</a:t>
            </a:r>
          </a:p>
          <a:p>
            <a:pPr marL="514350" lvl="0" indent="-514350">
              <a:buClrTx/>
              <a:buFont typeface="+mj-lt"/>
              <a:buAutoNum type="alphaUcPeriod"/>
            </a:pPr>
            <a:r>
              <a:rPr lang="en-US" dirty="0">
                <a:latin typeface="Times New Roman" pitchFamily="18" charset="0"/>
                <a:cs typeface="Times New Roman" pitchFamily="18" charset="0"/>
              </a:rPr>
              <a:t>The Money Market</a:t>
            </a:r>
          </a:p>
          <a:p>
            <a:pPr marL="514350" lvl="0" indent="-514350">
              <a:buClrTx/>
              <a:buFont typeface="+mj-lt"/>
              <a:buAutoNum type="alphaUcPeriod"/>
            </a:pPr>
            <a:r>
              <a:rPr lang="en-US" dirty="0">
                <a:latin typeface="Times New Roman" pitchFamily="18" charset="0"/>
                <a:cs typeface="Times New Roman" pitchFamily="18" charset="0"/>
              </a:rPr>
              <a:t>The Bond Market</a:t>
            </a:r>
          </a:p>
          <a:p>
            <a:pPr marL="514350" lvl="0" indent="-514350">
              <a:buClrTx/>
              <a:buFont typeface="+mj-lt"/>
              <a:buAutoNum type="alphaUcPeriod"/>
            </a:pPr>
            <a:r>
              <a:rPr lang="en-US" dirty="0">
                <a:latin typeface="Times New Roman" pitchFamily="18" charset="0"/>
                <a:cs typeface="Times New Roman" pitchFamily="18" charset="0"/>
              </a:rPr>
              <a:t>Equity </a:t>
            </a:r>
            <a:r>
              <a:rPr lang="en-US" dirty="0" smtClean="0">
                <a:latin typeface="Times New Roman" pitchFamily="18" charset="0"/>
                <a:cs typeface="Times New Roman" pitchFamily="18" charset="0"/>
              </a:rPr>
              <a:t>Securities</a:t>
            </a:r>
          </a:p>
          <a:p>
            <a:pPr marL="514350" lvl="0" indent="-514350">
              <a:buClrTx/>
              <a:buFont typeface="+mj-lt"/>
              <a:buAutoNum type="alphaUcPeriod"/>
            </a:pPr>
            <a:r>
              <a:rPr lang="en-US" dirty="0">
                <a:latin typeface="Times New Roman" pitchFamily="18" charset="0"/>
                <a:cs typeface="Times New Roman" pitchFamily="18" charset="0"/>
              </a:rPr>
              <a:t>Derivative Markets</a:t>
            </a:r>
          </a:p>
          <a:p>
            <a:pPr marL="514350" lvl="0" indent="-514350">
              <a:buClrTx/>
              <a:buFont typeface="+mj-lt"/>
              <a:buAutoNum type="alphaUcPeriod"/>
            </a:pPr>
            <a:r>
              <a:rPr lang="en-US" dirty="0">
                <a:latin typeface="Times New Roman" pitchFamily="18" charset="0"/>
                <a:cs typeface="Times New Roman" pitchFamily="18" charset="0"/>
              </a:rPr>
              <a:t>The Mutual Fund Markets</a:t>
            </a:r>
          </a:p>
          <a:p>
            <a:pPr marL="514350" lvl="0" indent="-514350">
              <a:buClrTx/>
              <a:buFont typeface="+mj-lt"/>
              <a:buAutoNum type="alphaUcPeriod"/>
            </a:pPr>
            <a:r>
              <a:rPr lang="en-US" dirty="0">
                <a:latin typeface="Times New Roman" pitchFamily="18" charset="0"/>
                <a:cs typeface="Times New Roman" pitchFamily="18" charset="0"/>
              </a:rPr>
              <a:t>The Hedge Fund Markets</a:t>
            </a:r>
          </a:p>
          <a:p>
            <a:pPr marL="514350" indent="-514350">
              <a:buClrTx/>
              <a:buFont typeface="+mj-lt"/>
              <a:buAutoNum type="alphaUcPeriod"/>
            </a:pPr>
            <a:r>
              <a:rPr lang="en-US" dirty="0">
                <a:latin typeface="Times New Roman" pitchFamily="18" charset="0"/>
                <a:cs typeface="Times New Roman" pitchFamily="18" charset="0"/>
              </a:rPr>
              <a:t>Summary</a:t>
            </a:r>
          </a:p>
        </p:txBody>
      </p:sp>
      <p:sp>
        <p:nvSpPr>
          <p:cNvPr id="4" name="Slide Number Placeholder 3"/>
          <p:cNvSpPr>
            <a:spLocks noGrp="1"/>
          </p:cNvSpPr>
          <p:nvPr>
            <p:ph type="sldNum" sz="quarter" idx="12"/>
          </p:nvPr>
        </p:nvSpPr>
        <p:spPr>
          <a:noFill/>
        </p:spPr>
        <p:txBody>
          <a:bodyPr/>
          <a:lstStyle/>
          <a:p>
            <a:fld id="{2361D884-7B35-49FB-9233-7A8213574B9D}" type="slidenum">
              <a:rPr lang="en-US" smtClean="0">
                <a:solidFill>
                  <a:schemeClr val="accent6">
                    <a:lumMod val="20000"/>
                    <a:lumOff val="80000"/>
                  </a:schemeClr>
                </a:solidFill>
              </a:rPr>
              <a:p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Example 1.5</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333999"/>
              </a:xfrm>
            </p:spPr>
            <p:txBody>
              <a:bodyPr>
                <a:normAutofit/>
              </a:bodyPr>
              <a:lstStyle/>
              <a:p>
                <a:pPr marL="0" indent="0">
                  <a:buClrTx/>
                  <a:buNone/>
                </a:pPr>
                <a:r>
                  <a:rPr lang="en-US" sz="2400" dirty="0">
                    <a:latin typeface="Times New Roman" pitchFamily="18" charset="0"/>
                    <a:cs typeface="Times New Roman" pitchFamily="18" charset="0"/>
                  </a:rPr>
                  <a:t>The Certificate of Deposit issued by the French bank Credit Lyonnais on 07/26/2012, with maturity 05/02/2013, face value Eur90 million, an interest rate at issuance of 4.27% falling at maturity and a yield of 4.19% as of 08/13/2012, has a price </a:t>
                </a: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 equal </a:t>
                </a:r>
                <a:r>
                  <a:rPr lang="en-US" sz="2400" dirty="0" smtClean="0">
                    <a:latin typeface="Times New Roman" pitchFamily="18" charset="0"/>
                    <a:cs typeface="Times New Roman" pitchFamily="18" charset="0"/>
                  </a:rPr>
                  <a:t>to</a:t>
                </a:r>
              </a:p>
              <a:p>
                <a:pPr marL="0" indent="0" algn="ctr">
                  <a:buClrTx/>
                  <a:buNone/>
                </a:pPr>
                <a:r>
                  <a:rPr lang="en-US" sz="2400" i="1" dirty="0">
                    <a:latin typeface="Times New Roman" pitchFamily="18" charset="0"/>
                    <a:cs typeface="Times New Roman" pitchFamily="18" charset="0"/>
                  </a:rPr>
                  <a:t>P </a:t>
                </a:r>
                <a:r>
                  <a:rPr lang="en-US" sz="2400" dirty="0">
                    <a:latin typeface="Times New Roman" pitchFamily="18" charset="0"/>
                    <a:cs typeface="Times New Roman" pitchFamily="18" charset="0"/>
                  </a:rPr>
                  <a:t>= 100 x </a:t>
                </a:r>
                <a14:m>
                  <m:oMath xmlns:m="http://schemas.openxmlformats.org/officeDocument/2006/math">
                    <m:f>
                      <m:fPr>
                        <m:ctrlPr>
                          <a:rPr lang="en-US" sz="2400" i="1">
                            <a:latin typeface="Cambria Math"/>
                          </a:rPr>
                        </m:ctrlPr>
                      </m:fPr>
                      <m:num>
                        <m:r>
                          <a:rPr lang="en-US" sz="2400">
                            <a:latin typeface="Cambria Math"/>
                          </a:rPr>
                          <m:t>(1+4.27% </m:t>
                        </m:r>
                        <m:r>
                          <m:rPr>
                            <m:sty m:val="p"/>
                          </m:rPr>
                          <a:rPr lang="en-US" sz="2400">
                            <a:latin typeface="Cambria Math"/>
                          </a:rPr>
                          <m:t>x</m:t>
                        </m:r>
                        <m:r>
                          <a:rPr lang="en-US" sz="2400">
                            <a:latin typeface="Cambria Math"/>
                          </a:rPr>
                          <m:t> </m:t>
                        </m:r>
                        <m:f>
                          <m:fPr>
                            <m:ctrlPr>
                              <a:rPr lang="en-US" sz="2400" i="1">
                                <a:latin typeface="Cambria Math"/>
                              </a:rPr>
                            </m:ctrlPr>
                          </m:fPr>
                          <m:num>
                            <m:r>
                              <a:rPr lang="en-US" sz="2400">
                                <a:latin typeface="Cambria Math"/>
                              </a:rPr>
                              <m:t>276</m:t>
                            </m:r>
                          </m:num>
                          <m:den>
                            <m:r>
                              <a:rPr lang="en-US" sz="2400">
                                <a:latin typeface="Cambria Math"/>
                              </a:rPr>
                              <m:t>360</m:t>
                            </m:r>
                          </m:den>
                        </m:f>
                        <m:r>
                          <a:rPr lang="en-US" sz="2400">
                            <a:latin typeface="Cambria Math"/>
                          </a:rPr>
                          <m:t>)</m:t>
                        </m:r>
                      </m:num>
                      <m:den>
                        <m:r>
                          <a:rPr lang="en-US" sz="2400">
                            <a:latin typeface="Cambria Math"/>
                          </a:rPr>
                          <m:t>(1+4.19% </m:t>
                        </m:r>
                        <m:r>
                          <m:rPr>
                            <m:sty m:val="p"/>
                          </m:rPr>
                          <a:rPr lang="en-US" sz="2400">
                            <a:latin typeface="Cambria Math"/>
                          </a:rPr>
                          <m:t>x</m:t>
                        </m:r>
                        <m:r>
                          <a:rPr lang="en-US" sz="2400">
                            <a:latin typeface="Cambria Math"/>
                          </a:rPr>
                          <m:t> </m:t>
                        </m:r>
                        <m:f>
                          <m:fPr>
                            <m:ctrlPr>
                              <a:rPr lang="en-US" sz="2400" i="1">
                                <a:latin typeface="Cambria Math"/>
                              </a:rPr>
                            </m:ctrlPr>
                          </m:fPr>
                          <m:num>
                            <m:r>
                              <a:rPr lang="en-US" sz="2400">
                                <a:latin typeface="Cambria Math"/>
                              </a:rPr>
                              <m:t>259</m:t>
                            </m:r>
                          </m:num>
                          <m:den>
                            <m:r>
                              <a:rPr lang="en-US" sz="2400">
                                <a:latin typeface="Cambria Math"/>
                              </a:rPr>
                              <m:t>360</m:t>
                            </m:r>
                          </m:den>
                        </m:f>
                        <m:r>
                          <a:rPr lang="en-US" sz="2400">
                            <a:latin typeface="Cambria Math"/>
                          </a:rPr>
                          <m:t>)</m:t>
                        </m:r>
                      </m:den>
                    </m:f>
                    <m:r>
                      <a:rPr lang="en-US" sz="2400">
                        <a:latin typeface="Cambria Math"/>
                      </a:rPr>
                      <m:t>=100.25</m:t>
                    </m:r>
                  </m:oMath>
                </a14:m>
                <a:endParaRPr lang="en-US" sz="2400" dirty="0" smtClean="0">
                  <a:latin typeface="Times New Roman" pitchFamily="18" charset="0"/>
                  <a:cs typeface="Times New Roman" pitchFamily="18" charset="0"/>
                </a:endParaRPr>
              </a:p>
              <a:p>
                <a:pPr marL="0" indent="0">
                  <a:buClrTx/>
                  <a:buNone/>
                </a:pPr>
                <a:r>
                  <a:rPr lang="en-US" sz="2400" dirty="0">
                    <a:latin typeface="Times New Roman" pitchFamily="18" charset="0"/>
                    <a:cs typeface="Times New Roman" pitchFamily="18" charset="0"/>
                  </a:rPr>
                  <a:t>which corresponds to a market value of Eur90.225million (90 million x 100.25%) on 08/13/2012</a:t>
                </a:r>
                <a:r>
                  <a:rPr lang="en-US" sz="2400" dirty="0" smtClean="0">
                    <a:latin typeface="Times New Roman" pitchFamily="18" charset="0"/>
                    <a:cs typeface="Times New Roman" pitchFamily="18" charset="0"/>
                  </a:rPr>
                  <a:t>.</a:t>
                </a:r>
              </a:p>
              <a:p>
                <a:pPr marL="0" indent="0">
                  <a:buClrTx/>
                  <a:buNone/>
                </a:pPr>
                <a:endParaRPr lang="en-US" sz="2400" dirty="0" smtClean="0">
                  <a:latin typeface="Times New Roman" pitchFamily="18" charset="0"/>
                  <a:cs typeface="Times New Roman" pitchFamily="18" charset="0"/>
                </a:endParaRPr>
              </a:p>
              <a:p>
                <a:pPr marL="0" indent="0">
                  <a:buClrTx/>
                  <a:buNone/>
                </a:pPr>
                <a:r>
                  <a:rPr lang="en-US" sz="2400" dirty="0" smtClean="0">
                    <a:latin typeface="Times New Roman" pitchFamily="18" charset="0"/>
                    <a:cs typeface="Times New Roman" pitchFamily="18" charset="0"/>
                  </a:rPr>
                  <a:t>Indeed</a:t>
                </a:r>
                <a:r>
                  <a:rPr lang="en-US" sz="2400" dirty="0">
                    <a:latin typeface="Times New Roman" pitchFamily="18" charset="0"/>
                    <a:cs typeface="Times New Roman" pitchFamily="18" charset="0"/>
                  </a:rPr>
                  <a:t>, there are 276 calendar days between 07/26/2012 and 05/02/2013, and 259 calendar days between 08/13/2012 and 05/02/2013.</a:t>
                </a:r>
              </a:p>
              <a:p>
                <a:pPr marL="0" indent="0">
                  <a:buClrTx/>
                  <a:buNone/>
                </a:pPr>
                <a:endParaRPr lang="en-US" sz="2400" dirty="0">
                  <a:latin typeface="Times New Roman" pitchFamily="18" charset="0"/>
                  <a:cs typeface="Times New Roman" pitchFamily="18" charset="0"/>
                </a:endParaRPr>
              </a:p>
              <a:p>
                <a:pPr marL="0" indent="0">
                  <a:buClrTx/>
                  <a:buNone/>
                </a:pPr>
                <a:endParaRPr lang="en-US" sz="2400" dirty="0">
                  <a:latin typeface="Times New Roman" pitchFamily="18" charset="0"/>
                  <a:cs typeface="Times New Roman" pitchFamily="18" charset="0"/>
                </a:endParaRPr>
              </a:p>
              <a:p>
                <a:pPr marL="0" indent="0">
                  <a:buClrTx/>
                  <a:buNone/>
                </a:pPr>
                <a:endParaRPr lang="en-US" sz="24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333999"/>
              </a:xfrm>
              <a:blipFill rotWithShape="1">
                <a:blip r:embed="rId2" cstate="print"/>
                <a:stretch>
                  <a:fillRect l="-1111" t="-16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20</a:t>
            </a:fld>
            <a:endParaRPr lang="en-US"/>
          </a:p>
        </p:txBody>
      </p:sp>
    </p:spTree>
    <p:extLst>
      <p:ext uri="{BB962C8B-B14F-4D97-AF65-F5344CB8AC3E}">
        <p14:creationId xmlns:p14="http://schemas.microsoft.com/office/powerpoint/2010/main" val="233598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B.3 Commercial Paper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ClrTx/>
            </a:pPr>
            <a:r>
              <a:rPr lang="en-US" sz="2400" dirty="0">
                <a:latin typeface="Times New Roman" pitchFamily="18" charset="0"/>
                <a:cs typeface="Times New Roman" pitchFamily="18" charset="0"/>
              </a:rPr>
              <a:t>Commercial </a:t>
            </a:r>
            <a:r>
              <a:rPr lang="en-US" sz="2400" dirty="0" smtClean="0">
                <a:latin typeface="Times New Roman" pitchFamily="18" charset="0"/>
                <a:cs typeface="Times New Roman" pitchFamily="18" charset="0"/>
              </a:rPr>
              <a:t>papers</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unsecured </a:t>
            </a:r>
            <a:r>
              <a:rPr lang="en-US" sz="2400" dirty="0">
                <a:latin typeface="Times New Roman" pitchFamily="18" charset="0"/>
                <a:cs typeface="Times New Roman" pitchFamily="18" charset="0"/>
              </a:rPr>
              <a:t>short-term debt securities issued by corporations including industrial and financial companies. </a:t>
            </a:r>
            <a:endParaRPr lang="en-US" sz="2400" dirty="0" smtClean="0">
              <a:latin typeface="Times New Roman" pitchFamily="18" charset="0"/>
              <a:cs typeface="Times New Roman" pitchFamily="18" charset="0"/>
            </a:endParaRPr>
          </a:p>
          <a:p>
            <a:pPr>
              <a:buClrTx/>
            </a:pPr>
            <a:r>
              <a:rPr lang="en-US" sz="2400" dirty="0" smtClean="0">
                <a:latin typeface="Times New Roman" pitchFamily="18" charset="0"/>
                <a:cs typeface="Times New Roman" pitchFamily="18" charset="0"/>
              </a:rPr>
              <a:t>Maturities </a:t>
            </a:r>
            <a:r>
              <a:rPr lang="en-US" sz="2400" dirty="0">
                <a:latin typeface="Times New Roman" pitchFamily="18" charset="0"/>
                <a:cs typeface="Times New Roman" pitchFamily="18" charset="0"/>
              </a:rPr>
              <a:t>range </a:t>
            </a:r>
            <a:r>
              <a:rPr lang="en-US" sz="2400" dirty="0" smtClean="0">
                <a:latin typeface="Times New Roman" pitchFamily="18" charset="0"/>
                <a:cs typeface="Times New Roman" pitchFamily="18" charset="0"/>
              </a:rPr>
              <a:t>from 2 to 270 days</a:t>
            </a:r>
          </a:p>
          <a:p>
            <a:pPr>
              <a:buClrTx/>
            </a:pPr>
            <a:r>
              <a:rPr lang="en-US" sz="2400" dirty="0" smtClean="0">
                <a:latin typeface="Times New Roman" pitchFamily="18" charset="0"/>
                <a:cs typeface="Times New Roman" pitchFamily="18" charset="0"/>
              </a:rPr>
              <a:t>Usually </a:t>
            </a:r>
            <a:r>
              <a:rPr lang="en-US" sz="2400" dirty="0">
                <a:latin typeface="Times New Roman" pitchFamily="18" charset="0"/>
                <a:cs typeface="Times New Roman" pitchFamily="18" charset="0"/>
              </a:rPr>
              <a:t>issued in multiples of $</a:t>
            </a:r>
            <a:r>
              <a:rPr lang="en-US" sz="2400" dirty="0" smtClean="0">
                <a:latin typeface="Times New Roman" pitchFamily="18" charset="0"/>
                <a:cs typeface="Times New Roman" pitchFamily="18" charset="0"/>
              </a:rPr>
              <a:t>100,000</a:t>
            </a:r>
            <a:endParaRPr lang="en-US" sz="2400" dirty="0">
              <a:latin typeface="Times New Roman" pitchFamily="18" charset="0"/>
              <a:cs typeface="Times New Roman" pitchFamily="18" charset="0"/>
            </a:endParaRPr>
          </a:p>
          <a:p>
            <a:pPr>
              <a:buClrTx/>
            </a:pPr>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ear </a:t>
            </a:r>
            <a:r>
              <a:rPr lang="en-US" sz="2400" dirty="0">
                <a:latin typeface="Times New Roman" pitchFamily="18" charset="0"/>
                <a:cs typeface="Times New Roman" pitchFamily="18" charset="0"/>
              </a:rPr>
              <a:t>no interest rate </a:t>
            </a:r>
            <a:endParaRPr lang="en-US" sz="2400" dirty="0" smtClean="0">
              <a:latin typeface="Times New Roman" pitchFamily="18" charset="0"/>
              <a:cs typeface="Times New Roman" pitchFamily="18" charset="0"/>
            </a:endParaRPr>
          </a:p>
          <a:p>
            <a:pPr>
              <a:buClrTx/>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raded </a:t>
            </a:r>
            <a:r>
              <a:rPr lang="en-US" sz="2400" dirty="0">
                <a:latin typeface="Times New Roman" pitchFamily="18" charset="0"/>
                <a:cs typeface="Times New Roman" pitchFamily="18" charset="0"/>
              </a:rPr>
              <a:t>on a discount basis in the United States and on a money-market basis in the Euro </a:t>
            </a:r>
            <a:r>
              <a:rPr lang="en-US" sz="2400" dirty="0" smtClean="0">
                <a:latin typeface="Times New Roman" pitchFamily="18" charset="0"/>
                <a:cs typeface="Times New Roman" pitchFamily="18" charset="0"/>
              </a:rPr>
              <a:t>area</a:t>
            </a:r>
          </a:p>
          <a:p>
            <a:pPr>
              <a:buClrTx/>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ntail </a:t>
            </a:r>
            <a:r>
              <a:rPr lang="en-US" sz="2400" dirty="0">
                <a:latin typeface="Times New Roman" pitchFamily="18" charset="0"/>
                <a:cs typeface="Times New Roman" pitchFamily="18" charset="0"/>
              </a:rPr>
              <a:t>the credit risk of the issuing </a:t>
            </a:r>
            <a:r>
              <a:rPr lang="en-US" sz="2400" dirty="0" smtClean="0">
                <a:latin typeface="Times New Roman" pitchFamily="18" charset="0"/>
                <a:cs typeface="Times New Roman" pitchFamily="18" charset="0"/>
              </a:rPr>
              <a:t>entity</a:t>
            </a:r>
          </a:p>
          <a:p>
            <a:pPr>
              <a:buClrTx/>
            </a:pPr>
            <a:r>
              <a:rPr lang="en-US" sz="2400" dirty="0" smtClean="0">
                <a:latin typeface="Times New Roman" pitchFamily="18" charset="0"/>
                <a:cs typeface="Times New Roman" pitchFamily="18" charset="0"/>
              </a:rPr>
              <a:t>Corporations </a:t>
            </a:r>
            <a:r>
              <a:rPr lang="en-US" sz="2400" dirty="0">
                <a:latin typeface="Times New Roman" pitchFamily="18" charset="0"/>
                <a:cs typeface="Times New Roman" pitchFamily="18" charset="0"/>
              </a:rPr>
              <a:t>typically use them either as a way of raising short-term funds or as interim loans to finance long-term projects while awaiting more attractive long-term capital market conditions, </a:t>
            </a:r>
            <a:r>
              <a:rPr lang="en-US" sz="2400" dirty="0" smtClean="0">
                <a:latin typeface="Times New Roman" pitchFamily="18" charset="0"/>
                <a:cs typeface="Times New Roman" pitchFamily="18" charset="0"/>
              </a:rPr>
              <a:t>called </a:t>
            </a:r>
            <a:r>
              <a:rPr lang="en-US" sz="2400" i="1" dirty="0">
                <a:latin typeface="Times New Roman" pitchFamily="18" charset="0"/>
                <a:cs typeface="Times New Roman" pitchFamily="18" charset="0"/>
              </a:rPr>
              <a:t>bridge </a:t>
            </a:r>
            <a:r>
              <a:rPr lang="en-US" sz="2400" i="1" dirty="0" smtClean="0">
                <a:latin typeface="Times New Roman" pitchFamily="18" charset="0"/>
                <a:cs typeface="Times New Roman" pitchFamily="18" charset="0"/>
              </a:rPr>
              <a:t>financing</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21</a:t>
            </a:fld>
            <a:endParaRPr lang="en-US"/>
          </a:p>
        </p:txBody>
      </p:sp>
    </p:spTree>
    <p:extLst>
      <p:ext uri="{BB962C8B-B14F-4D97-AF65-F5344CB8AC3E}">
        <p14:creationId xmlns:p14="http://schemas.microsoft.com/office/powerpoint/2010/main" val="357521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Example 1.6</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ClrTx/>
                  <a:buNone/>
                </a:pPr>
                <a:r>
                  <a:rPr lang="en-US" sz="2400" dirty="0">
                    <a:latin typeface="Times New Roman" pitchFamily="18" charset="0"/>
                    <a:cs typeface="Times New Roman" pitchFamily="18" charset="0"/>
                  </a:rPr>
                  <a:t>Consider the commercial paper by L’Oreal on 10/09/2012 and maturing on 01/15/2013. At issuance, its money-market yield amounts to 3.62%, its nominal value to Euro80 million. Its market value MV is equal </a:t>
                </a:r>
                <a:r>
                  <a:rPr lang="en-US" sz="2400" dirty="0" smtClean="0">
                    <a:latin typeface="Times New Roman" pitchFamily="18" charset="0"/>
                    <a:cs typeface="Times New Roman" pitchFamily="18" charset="0"/>
                  </a:rPr>
                  <a:t>to</a:t>
                </a:r>
              </a:p>
              <a:p>
                <a:pPr marL="0" indent="0" algn="ctr">
                  <a:buClrTx/>
                  <a:buNone/>
                </a:pPr>
                <a:r>
                  <a:rPr lang="en-US" sz="2400" i="1" dirty="0">
                    <a:latin typeface="Times New Roman" pitchFamily="18" charset="0"/>
                    <a:cs typeface="Times New Roman" pitchFamily="18" charset="0"/>
                  </a:rPr>
                  <a:t>MV</a:t>
                </a:r>
                <a:r>
                  <a:rPr lang="en-US" sz="2400" dirty="0">
                    <a:latin typeface="Times New Roman" pitchFamily="18" charset="0"/>
                    <a:cs typeface="Times New Roman" pitchFamily="18" charset="0"/>
                  </a:rPr>
                  <a:t> = </a:t>
                </a:r>
                <a14:m>
                  <m:oMath xmlns:m="http://schemas.openxmlformats.org/officeDocument/2006/math">
                    <m:f>
                      <m:fPr>
                        <m:ctrlPr>
                          <a:rPr lang="en-US" sz="2400" i="1">
                            <a:latin typeface="Cambria Math"/>
                          </a:rPr>
                        </m:ctrlPr>
                      </m:fPr>
                      <m:num>
                        <m:r>
                          <a:rPr lang="en-US" sz="2400">
                            <a:latin typeface="Cambria Math"/>
                          </a:rPr>
                          <m:t>80,000,000</m:t>
                        </m:r>
                      </m:num>
                      <m:den>
                        <m:r>
                          <a:rPr lang="en-US" sz="2400">
                            <a:latin typeface="Cambria Math"/>
                          </a:rPr>
                          <m:t>(1+3.62% </m:t>
                        </m:r>
                        <m:r>
                          <m:rPr>
                            <m:sty m:val="p"/>
                          </m:rPr>
                          <a:rPr lang="en-US" sz="2400">
                            <a:latin typeface="Cambria Math"/>
                          </a:rPr>
                          <m:t>x</m:t>
                        </m:r>
                        <m:r>
                          <a:rPr lang="en-US" sz="2400">
                            <a:latin typeface="Cambria Math"/>
                          </a:rPr>
                          <m:t> </m:t>
                        </m:r>
                        <m:f>
                          <m:fPr>
                            <m:ctrlPr>
                              <a:rPr lang="en-US" sz="2400" i="1">
                                <a:latin typeface="Cambria Math"/>
                              </a:rPr>
                            </m:ctrlPr>
                          </m:fPr>
                          <m:num>
                            <m:r>
                              <a:rPr lang="en-US" sz="2400">
                                <a:latin typeface="Cambria Math"/>
                              </a:rPr>
                              <m:t>96</m:t>
                            </m:r>
                          </m:num>
                          <m:den>
                            <m:r>
                              <a:rPr lang="en-US" sz="2400">
                                <a:latin typeface="Cambria Math"/>
                              </a:rPr>
                              <m:t>360</m:t>
                            </m:r>
                          </m:den>
                        </m:f>
                        <m:r>
                          <a:rPr lang="en-US" sz="2400">
                            <a:latin typeface="Cambria Math"/>
                          </a:rPr>
                          <m:t>)</m:t>
                        </m:r>
                      </m:den>
                    </m:f>
                  </m:oMath>
                </a14:m>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Eur79,235,117</a:t>
                </a:r>
              </a:p>
              <a:p>
                <a:pPr marL="0" indent="0">
                  <a:buClrTx/>
                  <a:buNone/>
                </a:pPr>
                <a:r>
                  <a:rPr lang="en-US" sz="2400" dirty="0">
                    <a:latin typeface="Times New Roman" pitchFamily="18" charset="0"/>
                    <a:cs typeface="Times New Roman" pitchFamily="18" charset="0"/>
                  </a:rPr>
                  <a:t>Indeed, there are 96 calendar days between 10/09/2012 and 01/15/2013.</a:t>
                </a:r>
              </a:p>
              <a:p>
                <a:pPr marL="0" indent="0">
                  <a:buClrTx/>
                  <a:buNone/>
                </a:pPr>
                <a:endParaRPr lang="en-US" sz="2400" dirty="0">
                  <a:latin typeface="Times New Roman" pitchFamily="18" charset="0"/>
                  <a:cs typeface="Times New Roman" pitchFamily="18" charset="0"/>
                </a:endParaRPr>
              </a:p>
              <a:p>
                <a:pPr marL="0" indent="0">
                  <a:buClrTx/>
                  <a:buNone/>
                </a:pPr>
                <a:endParaRPr lang="en-US" sz="24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111" t="-9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22</a:t>
            </a:fld>
            <a:endParaRPr lang="en-US"/>
          </a:p>
        </p:txBody>
      </p:sp>
    </p:spTree>
    <p:extLst>
      <p:ext uri="{BB962C8B-B14F-4D97-AF65-F5344CB8AC3E}">
        <p14:creationId xmlns:p14="http://schemas.microsoft.com/office/powerpoint/2010/main" val="251718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Example 1.7</a:t>
            </a: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ClrTx/>
                  <a:buNone/>
                </a:pPr>
                <a:r>
                  <a:rPr lang="en-US" sz="2400" dirty="0">
                    <a:latin typeface="Times New Roman" pitchFamily="18" charset="0"/>
                    <a:cs typeface="Times New Roman" pitchFamily="18" charset="0"/>
                  </a:rPr>
                  <a:t>An investor buying a banker’s acceptance with maturity 04/11/2013 and a discount yield of 1.90% as of 12/14/2012 for a face value of $50 million will pay a price </a:t>
                </a: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 equal to</a:t>
                </a:r>
              </a:p>
              <a:p>
                <a:pPr marL="0" indent="0" algn="ctr">
                  <a:buClrTx/>
                  <a:buNone/>
                </a:pPr>
                <a:r>
                  <a:rPr lang="en-US" sz="2400" i="1" dirty="0">
                    <a:latin typeface="Times New Roman" pitchFamily="18" charset="0"/>
                    <a:cs typeface="Times New Roman" pitchFamily="18" charset="0"/>
                  </a:rPr>
                  <a:t>P </a:t>
                </a:r>
                <a:r>
                  <a:rPr lang="en-US" sz="2400" dirty="0">
                    <a:latin typeface="Times New Roman" pitchFamily="18" charset="0"/>
                    <a:cs typeface="Times New Roman" pitchFamily="18" charset="0"/>
                  </a:rPr>
                  <a:t>= 100 x (1-1.90% x </a:t>
                </a:r>
                <a14:m>
                  <m:oMath xmlns:m="http://schemas.openxmlformats.org/officeDocument/2006/math">
                    <m:f>
                      <m:fPr>
                        <m:ctrlPr>
                          <a:rPr lang="en-US" sz="2400" i="1">
                            <a:latin typeface="Cambria Math"/>
                          </a:rPr>
                        </m:ctrlPr>
                      </m:fPr>
                      <m:num>
                        <m:r>
                          <a:rPr lang="en-US" sz="2400">
                            <a:latin typeface="Cambria Math"/>
                          </a:rPr>
                          <m:t>117</m:t>
                        </m:r>
                      </m:num>
                      <m:den>
                        <m:r>
                          <a:rPr lang="en-US" sz="2400">
                            <a:latin typeface="Cambria Math"/>
                          </a:rPr>
                          <m:t>360</m:t>
                        </m:r>
                      </m:den>
                    </m:f>
                  </m:oMath>
                </a14:m>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99.3825</a:t>
                </a:r>
              </a:p>
              <a:p>
                <a:pPr marL="0" indent="0">
                  <a:buClrTx/>
                  <a:buNone/>
                </a:pPr>
                <a:r>
                  <a:rPr lang="en-US" sz="2400" dirty="0">
                    <a:latin typeface="Times New Roman" pitchFamily="18" charset="0"/>
                    <a:cs typeface="Times New Roman" pitchFamily="18" charset="0"/>
                  </a:rPr>
                  <a:t>that is, a market value of $49.691 million (50 million x 99.3825%). Indeed, there are 117 calendar days between 12/14/2012 and 04/11/2013.</a:t>
                </a:r>
              </a:p>
              <a:p>
                <a:pPr marL="0" indent="0">
                  <a:buClrTx/>
                  <a:buNone/>
                </a:pPr>
                <a:endParaRPr lang="en-US" sz="2400" dirty="0">
                  <a:latin typeface="Times New Roman" pitchFamily="18" charset="0"/>
                  <a:cs typeface="Times New Roman" pitchFamily="18" charset="0"/>
                </a:endParaRPr>
              </a:p>
              <a:p>
                <a:pPr marL="0" indent="0">
                  <a:buClrTx/>
                  <a:buNone/>
                </a:pPr>
                <a:endParaRPr lang="en-US" sz="2400" dirty="0">
                  <a:latin typeface="Times New Roman" pitchFamily="18" charset="0"/>
                  <a:cs typeface="Times New Roman" pitchFamily="18" charset="0"/>
                </a:endParaRPr>
              </a:p>
              <a:p>
                <a:pPr marL="0" indent="0">
                  <a:buClrTx/>
                  <a:buNone/>
                </a:pPr>
                <a:endParaRPr lang="en-US" sz="24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111" t="-9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23</a:t>
            </a:fld>
            <a:endParaRPr lang="en-US"/>
          </a:p>
        </p:txBody>
      </p:sp>
    </p:spTree>
    <p:extLst>
      <p:ext uri="{BB962C8B-B14F-4D97-AF65-F5344CB8AC3E}">
        <p14:creationId xmlns:p14="http://schemas.microsoft.com/office/powerpoint/2010/main" val="1051852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B.5 Eurodollars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ClrTx/>
            </a:pPr>
            <a:r>
              <a:rPr lang="en-US" sz="2400" b="1" dirty="0" smtClean="0">
                <a:latin typeface="Times New Roman" pitchFamily="18" charset="0"/>
                <a:cs typeface="Times New Roman" pitchFamily="18" charset="0"/>
              </a:rPr>
              <a:t>Eurodollars: </a:t>
            </a:r>
            <a:r>
              <a:rPr lang="en-US" sz="2400" dirty="0" smtClean="0">
                <a:latin typeface="Times New Roman" pitchFamily="18" charset="0"/>
                <a:cs typeface="Times New Roman" pitchFamily="18" charset="0"/>
              </a:rPr>
              <a:t>dollar-denominated </a:t>
            </a:r>
            <a:r>
              <a:rPr lang="en-US" sz="2400" dirty="0">
                <a:latin typeface="Times New Roman" pitchFamily="18" charset="0"/>
                <a:cs typeface="Times New Roman" pitchFamily="18" charset="0"/>
              </a:rPr>
              <a:t>deposits at foreign banks or foreign branches of American banks. </a:t>
            </a:r>
            <a:endParaRPr lang="en-US" sz="2400" dirty="0" smtClean="0">
              <a:latin typeface="Times New Roman" pitchFamily="18" charset="0"/>
              <a:cs typeface="Times New Roman" pitchFamily="18" charset="0"/>
            </a:endParaRPr>
          </a:p>
          <a:p>
            <a:pPr>
              <a:buClrTx/>
            </a:pPr>
            <a:r>
              <a:rPr lang="en-US" sz="2400" dirty="0">
                <a:latin typeface="Times New Roman" pitchFamily="18" charset="0"/>
                <a:cs typeface="Times New Roman" pitchFamily="18" charset="0"/>
              </a:rPr>
              <a:t>N</a:t>
            </a:r>
            <a:r>
              <a:rPr lang="en-US" sz="2400" dirty="0" smtClean="0">
                <a:latin typeface="Times New Roman" pitchFamily="18" charset="0"/>
                <a:cs typeface="Times New Roman" pitchFamily="18" charset="0"/>
              </a:rPr>
              <a:t>eed </a:t>
            </a:r>
            <a:r>
              <a:rPr lang="en-US" sz="2400" dirty="0">
                <a:latin typeface="Times New Roman" pitchFamily="18" charset="0"/>
                <a:cs typeface="Times New Roman" pitchFamily="18" charset="0"/>
              </a:rPr>
              <a:t>not be in European banks, although that is where the practice of accepting dollar-denominated deposits outside the United States began.</a:t>
            </a:r>
          </a:p>
          <a:p>
            <a:pPr>
              <a:buClrTx/>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24</a:t>
            </a:fld>
            <a:endParaRPr lang="en-US"/>
          </a:p>
        </p:txBody>
      </p:sp>
    </p:spTree>
    <p:extLst>
      <p:ext uri="{BB962C8B-B14F-4D97-AF65-F5344CB8AC3E}">
        <p14:creationId xmlns:p14="http://schemas.microsoft.com/office/powerpoint/2010/main" val="209357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a:latin typeface="Times New Roman" pitchFamily="18" charset="0"/>
                <a:cs typeface="Times New Roman" pitchFamily="18" charset="0"/>
              </a:rPr>
              <a:t>B.6 Repo and Reverse Repo Market Instruments </a:t>
            </a:r>
          </a:p>
        </p:txBody>
      </p:sp>
      <p:sp>
        <p:nvSpPr>
          <p:cNvPr id="3" name="Content Placeholder 2"/>
          <p:cNvSpPr>
            <a:spLocks noGrp="1"/>
          </p:cNvSpPr>
          <p:nvPr>
            <p:ph idx="1"/>
          </p:nvPr>
        </p:nvSpPr>
        <p:spPr/>
        <p:txBody>
          <a:bodyPr>
            <a:normAutofit/>
          </a:bodyPr>
          <a:lstStyle/>
          <a:p>
            <a:pPr>
              <a:buClrTx/>
            </a:pPr>
            <a:r>
              <a:rPr lang="en-US" sz="2400" b="1" dirty="0">
                <a:latin typeface="Times New Roman" pitchFamily="18" charset="0"/>
                <a:cs typeface="Times New Roman" pitchFamily="18" charset="0"/>
              </a:rPr>
              <a:t>Repurchase (repo) and reverse repurchase (reverse repo) agreement transactions </a:t>
            </a:r>
            <a:r>
              <a:rPr lang="en-US" sz="2400" dirty="0">
                <a:latin typeface="Times New Roman" pitchFamily="18" charset="0"/>
                <a:cs typeface="Times New Roman" pitchFamily="18" charset="0"/>
              </a:rPr>
              <a:t>are commonly used by traders and portfolio managers to finance either long or short positions (usually in government securities).</a:t>
            </a:r>
          </a:p>
          <a:p>
            <a:pPr>
              <a:buClrTx/>
            </a:pPr>
            <a:r>
              <a:rPr lang="en-US" sz="2400" dirty="0">
                <a:latin typeface="Times New Roman" pitchFamily="18" charset="0"/>
                <a:cs typeface="Times New Roman" pitchFamily="18" charset="0"/>
              </a:rPr>
              <a:t>A repo is for an investor a means to lend bonds in exchange for a loan of money, while a reverse repo is a means for an investor to lend money in exchange for a loan of </a:t>
            </a:r>
            <a:r>
              <a:rPr lang="en-US" sz="2400" dirty="0" smtClean="0">
                <a:latin typeface="Times New Roman" pitchFamily="18" charset="0"/>
                <a:cs typeface="Times New Roman" pitchFamily="18" charset="0"/>
              </a:rPr>
              <a:t>securities</a:t>
            </a:r>
          </a:p>
          <a:p>
            <a:pPr>
              <a:buClrTx/>
            </a:pPr>
            <a:r>
              <a:rPr lang="en-US" sz="2400" dirty="0" smtClean="0">
                <a:latin typeface="Times New Roman" pitchFamily="18" charset="0"/>
                <a:cs typeface="Times New Roman" pitchFamily="18" charset="0"/>
              </a:rPr>
              <a:t>Overnight repo: </a:t>
            </a:r>
            <a:r>
              <a:rPr lang="en-US" sz="2400" dirty="0">
                <a:latin typeface="Times New Roman" pitchFamily="18" charset="0"/>
                <a:cs typeface="Times New Roman" pitchFamily="18" charset="0"/>
              </a:rPr>
              <a:t>When the maturity of the loan is 1 </a:t>
            </a:r>
            <a:r>
              <a:rPr lang="en-US" sz="2400" dirty="0" smtClean="0">
                <a:latin typeface="Times New Roman" pitchFamily="18" charset="0"/>
                <a:cs typeface="Times New Roman" pitchFamily="18" charset="0"/>
              </a:rPr>
              <a:t>day</a:t>
            </a:r>
          </a:p>
          <a:p>
            <a:pPr marL="0" indent="0">
              <a:buClrTx/>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Term repo: </a:t>
            </a:r>
            <a:r>
              <a:rPr lang="en-US" sz="2400" dirty="0">
                <a:latin typeface="Times New Roman" pitchFamily="18" charset="0"/>
                <a:cs typeface="Times New Roman" pitchFamily="18" charset="0"/>
              </a:rPr>
              <a:t>When the maturity exceeds 1 </a:t>
            </a:r>
            <a:r>
              <a:rPr lang="en-US" sz="2400" dirty="0" smtClean="0">
                <a:latin typeface="Times New Roman" pitchFamily="18" charset="0"/>
                <a:cs typeface="Times New Roman" pitchFamily="18" charset="0"/>
              </a:rPr>
              <a:t>day</a:t>
            </a:r>
          </a:p>
          <a:p>
            <a:pPr>
              <a:buClrTx/>
            </a:pPr>
            <a:r>
              <a:rPr lang="en-US" sz="2400" dirty="0">
                <a:latin typeface="Times New Roman" pitchFamily="18" charset="0"/>
                <a:cs typeface="Times New Roman" pitchFamily="18" charset="0"/>
              </a:rPr>
              <a:t>Repos are considered very safe in terms of credit risk because the loans are backed by the government securities</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25</a:t>
            </a:fld>
            <a:endParaRPr lang="en-US"/>
          </a:p>
        </p:txBody>
      </p:sp>
    </p:spTree>
    <p:extLst>
      <p:ext uri="{BB962C8B-B14F-4D97-AF65-F5344CB8AC3E}">
        <p14:creationId xmlns:p14="http://schemas.microsoft.com/office/powerpoint/2010/main" val="299106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Example 1.8 – Example of a repo transaction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000" dirty="0">
                <a:latin typeface="Times New Roman" pitchFamily="18" charset="0"/>
                <a:cs typeface="Times New Roman" pitchFamily="18" charset="0"/>
              </a:rPr>
              <a:t>An investor lends Eur1 million of the 10-year Bund benchmark bond (i.e., the Bund 6% 07/05/2023 with a quoted price of 105.23, on 03/29/2013) over 1 month at a repo rate of 5%. There is 117 days accrued interest as of the starting date of the transaction</a:t>
            </a:r>
            <a:r>
              <a:rPr lang="en-US" sz="2000" dirty="0" smtClean="0">
                <a:latin typeface="Times New Roman" pitchFamily="18" charset="0"/>
                <a:cs typeface="Times New Roman" pitchFamily="18" charset="0"/>
              </a:rPr>
              <a:t>.</a:t>
            </a:r>
          </a:p>
          <a:p>
            <a:pPr marL="0" indent="0">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At the beginning of the transaction, the investor will receive an amount of cash equal to the gross price of the bond times the nominal of the loan, that is</a:t>
            </a:r>
            <a:r>
              <a:rPr lang="en-US" sz="2000" dirty="0" smtClean="0">
                <a:latin typeface="Times New Roman" pitchFamily="18" charset="0"/>
                <a:cs typeface="Times New Roman" pitchFamily="18" charset="0"/>
              </a:rPr>
              <a:t>,</a:t>
            </a:r>
          </a:p>
          <a:p>
            <a:pPr marL="0" indent="0" algn="ctr">
              <a:buNone/>
            </a:pPr>
            <a:r>
              <a:rPr lang="en-US" sz="2000" dirty="0">
                <a:latin typeface="Times New Roman" pitchFamily="18" charset="0"/>
                <a:cs typeface="Times New Roman" pitchFamily="18" charset="0"/>
              </a:rPr>
              <a:t>(105.23% + 6% x 117/360) x 1,000,000 = </a:t>
            </a:r>
            <a:r>
              <a:rPr lang="en-US" sz="2000" dirty="0" smtClean="0">
                <a:latin typeface="Times New Roman" pitchFamily="18" charset="0"/>
                <a:cs typeface="Times New Roman" pitchFamily="18" charset="0"/>
              </a:rPr>
              <a:t>Eur1,071,800</a:t>
            </a:r>
          </a:p>
          <a:p>
            <a:pPr marL="0" indent="0" algn="ctr">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At the end of the transaction, in order to repurchase the securities he will pay the amount of cash borrowed plus the repo interest due over the period, that is,</a:t>
            </a:r>
          </a:p>
          <a:p>
            <a:pPr algn="ctr"/>
            <a:r>
              <a:rPr lang="en-US" sz="2000" dirty="0">
                <a:latin typeface="Times New Roman" pitchFamily="18" charset="0"/>
                <a:cs typeface="Times New Roman" pitchFamily="18" charset="0"/>
              </a:rPr>
              <a:t>1,071,800 x (1+ 5% x 30/360) = Eur1,076,265.8</a:t>
            </a:r>
          </a:p>
          <a:p>
            <a:pPr marL="0" indent="0" algn="ctr">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26</a:t>
            </a:fld>
            <a:endParaRPr lang="en-US"/>
          </a:p>
        </p:txBody>
      </p:sp>
    </p:spTree>
    <p:extLst>
      <p:ext uri="{BB962C8B-B14F-4D97-AF65-F5344CB8AC3E}">
        <p14:creationId xmlns:p14="http://schemas.microsoft.com/office/powerpoint/2010/main" val="45120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0837"/>
            <a:ext cx="8305800" cy="639763"/>
          </a:xfrm>
        </p:spPr>
        <p:txBody>
          <a:bodyPr/>
          <a:lstStyle/>
          <a:p>
            <a:r>
              <a:rPr lang="en-US" sz="3200" dirty="0" smtClean="0">
                <a:latin typeface="Times New Roman" pitchFamily="18" charset="0"/>
                <a:cs typeface="Times New Roman" pitchFamily="18" charset="0"/>
              </a:rPr>
              <a:t>Example </a:t>
            </a:r>
            <a:r>
              <a:rPr lang="en-US" sz="3200" dirty="0">
                <a:latin typeface="Times New Roman" pitchFamily="18" charset="0"/>
                <a:cs typeface="Times New Roman" pitchFamily="18" charset="0"/>
              </a:rPr>
              <a:t>1.9 Financing a Long </a:t>
            </a:r>
            <a:r>
              <a:rPr lang="en-US" sz="3200" dirty="0" smtClean="0">
                <a:latin typeface="Times New Roman" pitchFamily="18" charset="0"/>
                <a:cs typeface="Times New Roman" pitchFamily="18" charset="0"/>
              </a:rPr>
              <a:t>Position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059364"/>
          </a:xfrm>
        </p:spPr>
        <p:txBody>
          <a:bodyPr>
            <a:normAutofit/>
          </a:bodyPr>
          <a:lstStyle/>
          <a:p>
            <a:pPr marL="0" indent="0">
              <a:buNone/>
            </a:pPr>
            <a:r>
              <a:rPr lang="en-US" sz="2200" dirty="0">
                <a:latin typeface="Times New Roman" pitchFamily="18" charset="0"/>
                <a:cs typeface="Times New Roman" pitchFamily="18" charset="0"/>
              </a:rPr>
              <a:t>An investor wants to finance a long position of Eur1 million Bund with coupon 6% and maturity date 07/05/2023.</a:t>
            </a:r>
          </a:p>
          <a:p>
            <a:pPr marL="0" indent="0">
              <a:buNone/>
            </a:pPr>
            <a:endParaRPr lang="en-US" sz="2200" dirty="0" smtClean="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He can purchase these securities and then lend them through a repo transaction, like the one that has just been described. He will use the resulting borrowed cash to pay for them. On the one hand, the investor will gain the coupon income times the nominal amount of the securities he owns, that is, he will gain 6% x 1,000,000/360 = Eur166.67 a day. On the other hand, he will lose the repo rate times the borrowed amount of cash, which is equal to the full price of the bond securities times the nominal amount, that is, he will lose 1,071,800 x 5%/360 = </a:t>
            </a:r>
            <a:r>
              <a:rPr lang="en-US" sz="2200" dirty="0" err="1">
                <a:latin typeface="Times New Roman" pitchFamily="18" charset="0"/>
                <a:cs typeface="Times New Roman" pitchFamily="18" charset="0"/>
              </a:rPr>
              <a:t>Eur</a:t>
            </a:r>
            <a:r>
              <a:rPr lang="en-US" sz="2200" dirty="0">
                <a:latin typeface="Times New Roman" pitchFamily="18" charset="0"/>
                <a:cs typeface="Times New Roman" pitchFamily="18" charset="0"/>
              </a:rPr>
              <a:t> 148.86 a day. His net gain per day equals 166.67 – 148.86 = </a:t>
            </a:r>
            <a:r>
              <a:rPr lang="en-US" sz="2200" dirty="0" err="1">
                <a:latin typeface="Times New Roman" pitchFamily="18" charset="0"/>
                <a:cs typeface="Times New Roman" pitchFamily="18" charset="0"/>
              </a:rPr>
              <a:t>Eur</a:t>
            </a:r>
            <a:r>
              <a:rPr lang="en-US" sz="2200" dirty="0">
                <a:latin typeface="Times New Roman" pitchFamily="18" charset="0"/>
                <a:cs typeface="Times New Roman" pitchFamily="18" charset="0"/>
              </a:rPr>
              <a:t> 17.81</a:t>
            </a: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27</a:t>
            </a:fld>
            <a:endParaRPr lang="en-US"/>
          </a:p>
        </p:txBody>
      </p:sp>
    </p:spTree>
    <p:extLst>
      <p:ext uri="{BB962C8B-B14F-4D97-AF65-F5344CB8AC3E}">
        <p14:creationId xmlns:p14="http://schemas.microsoft.com/office/powerpoint/2010/main" val="265912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0837"/>
            <a:ext cx="8305800" cy="639763"/>
          </a:xfrm>
        </p:spPr>
        <p:txBody>
          <a:bodyPr/>
          <a:lstStyle/>
          <a:p>
            <a:r>
              <a:rPr lang="en-US" sz="3200" dirty="0" smtClean="0">
                <a:latin typeface="Times New Roman" pitchFamily="18" charset="0"/>
                <a:cs typeface="Times New Roman" pitchFamily="18" charset="0"/>
              </a:rPr>
              <a:t>Example </a:t>
            </a:r>
            <a:r>
              <a:rPr lang="en-US" sz="3200" dirty="0">
                <a:latin typeface="Times New Roman" pitchFamily="18" charset="0"/>
                <a:cs typeface="Times New Roman" pitchFamily="18" charset="0"/>
              </a:rPr>
              <a:t>1.10 Financing a Short Position</a:t>
            </a:r>
          </a:p>
        </p:txBody>
      </p:sp>
      <p:sp>
        <p:nvSpPr>
          <p:cNvPr id="3" name="Content Placeholder 2"/>
          <p:cNvSpPr>
            <a:spLocks noGrp="1"/>
          </p:cNvSpPr>
          <p:nvPr>
            <p:ph idx="1"/>
          </p:nvPr>
        </p:nvSpPr>
        <p:spPr>
          <a:xfrm>
            <a:off x="457200" y="1143000"/>
            <a:ext cx="8229600" cy="5059364"/>
          </a:xfrm>
        </p:spPr>
        <p:txBody>
          <a:bodyPr>
            <a:normAutofit/>
          </a:bodyPr>
          <a:lstStyle/>
          <a:p>
            <a:pPr marL="0" indent="0">
              <a:buNone/>
            </a:pPr>
            <a:r>
              <a:rPr lang="en-US" sz="2000" dirty="0">
                <a:latin typeface="Times New Roman" pitchFamily="18" charset="0"/>
                <a:cs typeface="Times New Roman" pitchFamily="18" charset="0"/>
              </a:rPr>
              <a:t>An investor has to make delivery of </a:t>
            </a:r>
            <a:r>
              <a:rPr lang="en-US" sz="2000" dirty="0" err="1">
                <a:latin typeface="Times New Roman" pitchFamily="18" charset="0"/>
                <a:cs typeface="Times New Roman" pitchFamily="18" charset="0"/>
              </a:rPr>
              <a:t>Eur</a:t>
            </a:r>
            <a:r>
              <a:rPr lang="en-US" sz="2000" dirty="0">
                <a:latin typeface="Times New Roman" pitchFamily="18" charset="0"/>
                <a:cs typeface="Times New Roman" pitchFamily="18" charset="0"/>
              </a:rPr>
              <a:t> 1 million Bund on his short sale position. He can borrow the securities through a reverse repo transaction and then lend the money resulting from the short sale to the repo desk as collateral. Suppose the reverse repo is 5%. On the one hand, the investor will gain the reverse repo rate times the lent amount of cash, which is equal to the full price of the bond securities times the nominal amount. On the other hand, he will lose the coupon income times the nominal amount of the securities sold. His net loss per day amounts to </a:t>
            </a:r>
            <a:r>
              <a:rPr lang="en-US" sz="2000" dirty="0" err="1">
                <a:latin typeface="Times New Roman" pitchFamily="18" charset="0"/>
                <a:cs typeface="Times New Roman" pitchFamily="18" charset="0"/>
              </a:rPr>
              <a:t>Eur</a:t>
            </a:r>
            <a:r>
              <a:rPr lang="en-US" sz="2000" dirty="0">
                <a:latin typeface="Times New Roman" pitchFamily="18" charset="0"/>
                <a:cs typeface="Times New Roman" pitchFamily="18" charset="0"/>
              </a:rPr>
              <a:t> 17.81.</a:t>
            </a: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28</a:t>
            </a:fld>
            <a:endParaRPr lang="en-US"/>
          </a:p>
        </p:txBody>
      </p:sp>
    </p:spTree>
    <p:extLst>
      <p:ext uri="{BB962C8B-B14F-4D97-AF65-F5344CB8AC3E}">
        <p14:creationId xmlns:p14="http://schemas.microsoft.com/office/powerpoint/2010/main" val="1845264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a:latin typeface="Times New Roman" pitchFamily="18" charset="0"/>
                <a:cs typeface="Times New Roman" pitchFamily="18" charset="0"/>
              </a:rPr>
              <a:t>B.6 Repo and Reverse Repo Market Instruments </a:t>
            </a:r>
          </a:p>
        </p:txBody>
      </p:sp>
      <p:sp>
        <p:nvSpPr>
          <p:cNvPr id="3" name="Content Placeholder 2"/>
          <p:cNvSpPr>
            <a:spLocks noGrp="1"/>
          </p:cNvSpPr>
          <p:nvPr>
            <p:ph idx="1"/>
          </p:nvPr>
        </p:nvSpPr>
        <p:spPr/>
        <p:txBody>
          <a:bodyPr>
            <a:noAutofit/>
          </a:bodyPr>
          <a:lstStyle/>
          <a:p>
            <a:pPr marL="0" indent="0">
              <a:buClrTx/>
              <a:buNone/>
            </a:pPr>
            <a:r>
              <a:rPr lang="en-US" sz="2000" dirty="0">
                <a:latin typeface="Times New Roman" pitchFamily="18" charset="0"/>
                <a:cs typeface="Times New Roman" pitchFamily="18" charset="0"/>
              </a:rPr>
              <a:t>From an investment point of view, the repo market offers several opportunities:</a:t>
            </a:r>
          </a:p>
          <a:p>
            <a:pPr lvl="0">
              <a:buClrTx/>
            </a:pPr>
            <a:r>
              <a:rPr lang="en-US" sz="2000" dirty="0">
                <a:latin typeface="Times New Roman" pitchFamily="18" charset="0"/>
                <a:cs typeface="Times New Roman" pitchFamily="18" charset="0"/>
              </a:rPr>
              <a:t>The opportunity of contracting less expensive loans than traditional bank loans (because repo loans are secured loans).</a:t>
            </a:r>
          </a:p>
          <a:p>
            <a:pPr lvl="0">
              <a:buClrTx/>
            </a:pPr>
            <a:r>
              <a:rPr lang="en-US" sz="2000" dirty="0">
                <a:latin typeface="Times New Roman" pitchFamily="18" charset="0"/>
                <a:cs typeface="Times New Roman" pitchFamily="18" charset="0"/>
              </a:rPr>
              <a:t>The opportunity of investing in a very liquid short-term market.</a:t>
            </a:r>
          </a:p>
          <a:p>
            <a:pPr lvl="0">
              <a:buClrTx/>
            </a:pPr>
            <a:r>
              <a:rPr lang="en-US" sz="2000" dirty="0">
                <a:latin typeface="Times New Roman" pitchFamily="18" charset="0"/>
                <a:cs typeface="Times New Roman" pitchFamily="18" charset="0"/>
              </a:rPr>
              <a:t>The opportunity of investing cash over tailor-made horizons, by rolling over either several overnight transactions or different repo transactions with various maturity horizons. This is particularly attractive for an investor who has a short-term undefined horizon. It allows him to avoid the price risk he would incur if he had chosen to invest in a money-market security.</a:t>
            </a:r>
          </a:p>
          <a:p>
            <a:pPr lvl="0">
              <a:buClrTx/>
            </a:pPr>
            <a:r>
              <a:rPr lang="en-US" sz="2000" dirty="0">
                <a:latin typeface="Times New Roman" pitchFamily="18" charset="0"/>
                <a:cs typeface="Times New Roman" pitchFamily="18" charset="0"/>
              </a:rPr>
              <a:t>The opportunity for a buy-and-hold investor of putting idle money to work. Indeed, by lending the securities he owns in his portfolio, he receives some cash that he can invest in a money-market instrument. His gain will be the difference between the money-market income and the repo cost.</a:t>
            </a:r>
          </a:p>
          <a:p>
            <a:pPr>
              <a:buClrTx/>
            </a:pPr>
            <a:r>
              <a:rPr lang="en-US" sz="2000" dirty="0">
                <a:latin typeface="Times New Roman" pitchFamily="18" charset="0"/>
                <a:cs typeface="Times New Roman" pitchFamily="18" charset="0"/>
              </a:rPr>
              <a:t>The opportunity to take short positions that enable portfolio managers to construct alternative strategies by combining long and short positions</a:t>
            </a: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29</a:t>
            </a:fld>
            <a:endParaRPr lang="en-US"/>
          </a:p>
        </p:txBody>
      </p:sp>
    </p:spTree>
    <p:extLst>
      <p:ext uri="{BB962C8B-B14F-4D97-AF65-F5344CB8AC3E}">
        <p14:creationId xmlns:p14="http://schemas.microsoft.com/office/powerpoint/2010/main" val="253032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US" sz="2400" b="1" u="sng"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Two important portions of financial markets</a:t>
            </a:r>
            <a:endParaRPr lang="en-US" sz="2400" dirty="0">
              <a:latin typeface="Times New Roman" pitchFamily="18" charset="0"/>
              <a:cs typeface="Times New Roman" pitchFamily="18" charset="0"/>
            </a:endParaRPr>
          </a:p>
          <a:p>
            <a:endParaRPr lang="en-US" sz="2400" b="1" u="sng"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Money market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short-term, marketable, liquid, low-risk debt </a:t>
            </a:r>
            <a:r>
              <a:rPr lang="en-US" sz="2400" dirty="0" smtClean="0">
                <a:latin typeface="Times New Roman" pitchFamily="18" charset="0"/>
                <a:cs typeface="Times New Roman" pitchFamily="18" charset="0"/>
              </a:rPr>
              <a:t>securities. </a:t>
            </a:r>
            <a:r>
              <a:rPr lang="en-US" sz="2400" i="1" dirty="0">
                <a:latin typeface="Times New Roman" pitchFamily="18" charset="0"/>
                <a:cs typeface="Times New Roman" pitchFamily="18" charset="0"/>
              </a:rPr>
              <a:t>C</a:t>
            </a:r>
            <a:r>
              <a:rPr lang="en-US" sz="2400" i="1" dirty="0" smtClean="0">
                <a:latin typeface="Times New Roman" pitchFamily="18" charset="0"/>
                <a:cs typeface="Times New Roman" pitchFamily="18" charset="0"/>
              </a:rPr>
              <a:t>ash equivalents.</a:t>
            </a:r>
          </a:p>
          <a:p>
            <a:r>
              <a:rPr lang="en-US" sz="2400" b="1" u="sng" dirty="0">
                <a:latin typeface="Times New Roman" pitchFamily="18" charset="0"/>
                <a:cs typeface="Times New Roman" pitchFamily="18" charset="0"/>
              </a:rPr>
              <a:t>Capital </a:t>
            </a:r>
            <a:r>
              <a:rPr lang="en-US" sz="2400" b="1" u="sng" dirty="0" smtClean="0">
                <a:latin typeface="Times New Roman" pitchFamily="18" charset="0"/>
                <a:cs typeface="Times New Roman" pitchFamily="18" charset="0"/>
              </a:rPr>
              <a:t>markets</a:t>
            </a:r>
            <a:r>
              <a:rPr lang="en-US" sz="2400" dirty="0" smtClean="0">
                <a:latin typeface="Times New Roman" pitchFamily="18" charset="0"/>
                <a:cs typeface="Times New Roman" pitchFamily="18" charset="0"/>
              </a:rPr>
              <a:t>: longer </a:t>
            </a:r>
            <a:r>
              <a:rPr lang="en-US" sz="2400" dirty="0">
                <a:latin typeface="Times New Roman" pitchFamily="18" charset="0"/>
                <a:cs typeface="Times New Roman" pitchFamily="18" charset="0"/>
              </a:rPr>
              <a:t>term and riskier securities</a:t>
            </a:r>
            <a:r>
              <a:rPr lang="en-US" sz="2400" dirty="0" smtClean="0">
                <a:latin typeface="Times New Roman" pitchFamily="18" charset="0"/>
                <a:cs typeface="Times New Roman" pitchFamily="18" charset="0"/>
              </a:rPr>
              <a:t>. Subdivided into 1. longer </a:t>
            </a:r>
            <a:r>
              <a:rPr lang="en-US" sz="2400" dirty="0">
                <a:latin typeface="Times New Roman" pitchFamily="18" charset="0"/>
                <a:cs typeface="Times New Roman" pitchFamily="18" charset="0"/>
              </a:rPr>
              <a:t>term bond markets, </a:t>
            </a:r>
            <a:r>
              <a:rPr lang="en-US" sz="2400" dirty="0" smtClean="0">
                <a:latin typeface="Times New Roman" pitchFamily="18" charset="0"/>
                <a:cs typeface="Times New Roman" pitchFamily="18" charset="0"/>
              </a:rPr>
              <a:t>2. equity </a:t>
            </a:r>
            <a:r>
              <a:rPr lang="en-US" sz="2400" dirty="0">
                <a:latin typeface="Times New Roman" pitchFamily="18" charset="0"/>
                <a:cs typeface="Times New Roman" pitchFamily="18" charset="0"/>
              </a:rPr>
              <a:t>markets, and </a:t>
            </a:r>
            <a:r>
              <a:rPr lang="en-US" sz="2400" dirty="0" smtClean="0">
                <a:latin typeface="Times New Roman" pitchFamily="18" charset="0"/>
                <a:cs typeface="Times New Roman" pitchFamily="18" charset="0"/>
              </a:rPr>
              <a:t>3. the </a:t>
            </a:r>
            <a:r>
              <a:rPr lang="en-US" sz="2400" dirty="0">
                <a:latin typeface="Times New Roman" pitchFamily="18" charset="0"/>
                <a:cs typeface="Times New Roman" pitchFamily="18" charset="0"/>
              </a:rPr>
              <a:t>derivative markets for options and futures. </a:t>
            </a:r>
          </a:p>
        </p:txBody>
      </p:sp>
      <p:sp>
        <p:nvSpPr>
          <p:cNvPr id="4" name="Slide Number Placeholder 3"/>
          <p:cNvSpPr>
            <a:spLocks noGrp="1"/>
          </p:cNvSpPr>
          <p:nvPr>
            <p:ph type="sldNum" sz="quarter" idx="12"/>
          </p:nvPr>
        </p:nvSpPr>
        <p:spPr/>
        <p:txBody>
          <a:bodyPr/>
          <a:lstStyle/>
          <a:p>
            <a:fld id="{2361D884-7B35-49FB-9233-7A8213574B9D}" type="slidenum">
              <a:rPr lang="en-US" smtClean="0"/>
              <a:pPr/>
              <a:t>3</a:t>
            </a:fld>
            <a:endParaRPr lang="en-US"/>
          </a:p>
        </p:txBody>
      </p:sp>
    </p:spTree>
    <p:extLst>
      <p:ext uri="{BB962C8B-B14F-4D97-AF65-F5344CB8AC3E}">
        <p14:creationId xmlns:p14="http://schemas.microsoft.com/office/powerpoint/2010/main" val="3280167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B.7 Federal Funds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ClrTx/>
            </a:pPr>
            <a:r>
              <a:rPr lang="en-US" sz="2200" dirty="0">
                <a:latin typeface="Times New Roman" pitchFamily="18" charset="0"/>
                <a:cs typeface="Times New Roman" pitchFamily="18" charset="0"/>
              </a:rPr>
              <a:t>B</a:t>
            </a:r>
            <a:r>
              <a:rPr lang="en-US" sz="2200" dirty="0" smtClean="0">
                <a:latin typeface="Times New Roman" pitchFamily="18" charset="0"/>
                <a:cs typeface="Times New Roman" pitchFamily="18" charset="0"/>
              </a:rPr>
              <a:t>anks </a:t>
            </a:r>
            <a:r>
              <a:rPr lang="en-US" sz="2200" dirty="0">
                <a:latin typeface="Times New Roman" pitchFamily="18" charset="0"/>
                <a:cs typeface="Times New Roman" pitchFamily="18" charset="0"/>
              </a:rPr>
              <a:t>maintain deposits of their own at a Federal Reserve </a:t>
            </a:r>
            <a:r>
              <a:rPr lang="en-US" sz="2200" dirty="0" smtClean="0">
                <a:latin typeface="Times New Roman" pitchFamily="18" charset="0"/>
                <a:cs typeface="Times New Roman" pitchFamily="18" charset="0"/>
              </a:rPr>
              <a:t>bank. </a:t>
            </a:r>
            <a:r>
              <a:rPr lang="en-US" sz="2200" dirty="0">
                <a:latin typeface="Times New Roman" pitchFamily="18" charset="0"/>
                <a:cs typeface="Times New Roman" pitchFamily="18" charset="0"/>
              </a:rPr>
              <a:t>called federal funds, or fed </a:t>
            </a:r>
            <a:r>
              <a:rPr lang="en-US" sz="2200" dirty="0" smtClean="0">
                <a:latin typeface="Times New Roman" pitchFamily="18" charset="0"/>
                <a:cs typeface="Times New Roman" pitchFamily="18" charset="0"/>
              </a:rPr>
              <a:t>funds</a:t>
            </a:r>
          </a:p>
          <a:p>
            <a:pPr>
              <a:buClrTx/>
            </a:pPr>
            <a:r>
              <a:rPr lang="en-US" sz="2200" dirty="0">
                <a:latin typeface="Times New Roman" pitchFamily="18" charset="0"/>
                <a:cs typeface="Times New Roman" pitchFamily="18" charset="0"/>
              </a:rPr>
              <a:t>B</a:t>
            </a:r>
            <a:r>
              <a:rPr lang="en-US" sz="2200" dirty="0" smtClean="0">
                <a:latin typeface="Times New Roman" pitchFamily="18" charset="0"/>
                <a:cs typeface="Times New Roman" pitchFamily="18" charset="0"/>
              </a:rPr>
              <a:t>anks </a:t>
            </a:r>
            <a:r>
              <a:rPr lang="en-US" sz="2200" dirty="0">
                <a:latin typeface="Times New Roman" pitchFamily="18" charset="0"/>
                <a:cs typeface="Times New Roman" pitchFamily="18" charset="0"/>
              </a:rPr>
              <a:t>with excess funds lend to those with a </a:t>
            </a:r>
            <a:r>
              <a:rPr lang="en-US" sz="2200" dirty="0" smtClean="0">
                <a:latin typeface="Times New Roman" pitchFamily="18" charset="0"/>
                <a:cs typeface="Times New Roman" pitchFamily="18" charset="0"/>
              </a:rPr>
              <a:t>shortage, at </a:t>
            </a:r>
            <a:r>
              <a:rPr lang="en-US" sz="2200" dirty="0">
                <a:latin typeface="Times New Roman" pitchFamily="18" charset="0"/>
                <a:cs typeface="Times New Roman" pitchFamily="18" charset="0"/>
              </a:rPr>
              <a:t>a rate of interest called the federal funds </a:t>
            </a:r>
            <a:r>
              <a:rPr lang="en-US" sz="2200" dirty="0" smtClean="0">
                <a:latin typeface="Times New Roman" pitchFamily="18" charset="0"/>
                <a:cs typeface="Times New Roman" pitchFamily="18" charset="0"/>
              </a:rPr>
              <a:t>rate</a:t>
            </a:r>
            <a:endParaRPr lang="en-US" sz="2200" dirty="0">
              <a:latin typeface="Times New Roman" pitchFamily="18" charset="0"/>
              <a:cs typeface="Times New Roman" pitchFamily="18" charset="0"/>
            </a:endParaRPr>
          </a:p>
          <a:p>
            <a:pPr>
              <a:buClrTx/>
            </a:pPr>
            <a:endParaRPr 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30</a:t>
            </a:fld>
            <a:endParaRPr lang="en-US"/>
          </a:p>
        </p:txBody>
      </p:sp>
    </p:spTree>
    <p:extLst>
      <p:ext uri="{BB962C8B-B14F-4D97-AF65-F5344CB8AC3E}">
        <p14:creationId xmlns:p14="http://schemas.microsoft.com/office/powerpoint/2010/main" val="293529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B.8 Brokers’ Calls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ClrTx/>
            </a:pPr>
            <a:r>
              <a:rPr lang="en-US" sz="2200" dirty="0">
                <a:latin typeface="Times New Roman" pitchFamily="18" charset="0"/>
                <a:cs typeface="Times New Roman" pitchFamily="18" charset="0"/>
              </a:rPr>
              <a:t>Individuals who buy stocks on margin borrow part of the funds to pay for the stocks from their broker. The broker in turn may borrow the funds from a bank, agreeing to repay the bank immediately (on call) if the bank requests it. The rate paid on such loans is usually about 1% higher than the rate on short-term T-bills.</a:t>
            </a:r>
          </a:p>
          <a:p>
            <a:pPr marL="0" indent="0">
              <a:buClrTx/>
              <a:buNone/>
            </a:pPr>
            <a:endParaRPr 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31</a:t>
            </a:fld>
            <a:endParaRPr lang="en-US"/>
          </a:p>
        </p:txBody>
      </p:sp>
    </p:spTree>
    <p:extLst>
      <p:ext uri="{BB962C8B-B14F-4D97-AF65-F5344CB8AC3E}">
        <p14:creationId xmlns:p14="http://schemas.microsoft.com/office/powerpoint/2010/main" val="140029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1036963"/>
          </a:xfrm>
        </p:spPr>
        <p:txBody>
          <a:bodyPr/>
          <a:lstStyle/>
          <a:p>
            <a:r>
              <a:rPr lang="en-US" sz="3200" dirty="0">
                <a:latin typeface="Times New Roman" pitchFamily="18" charset="0"/>
                <a:cs typeface="Times New Roman" pitchFamily="18" charset="0"/>
              </a:rPr>
              <a:t>B.9 The Interbank Deposits and The LIBOR Market</a:t>
            </a:r>
          </a:p>
        </p:txBody>
      </p:sp>
      <p:sp>
        <p:nvSpPr>
          <p:cNvPr id="3" name="Content Placeholder 2"/>
          <p:cNvSpPr>
            <a:spLocks noGrp="1"/>
          </p:cNvSpPr>
          <p:nvPr>
            <p:ph idx="1"/>
          </p:nvPr>
        </p:nvSpPr>
        <p:spPr>
          <a:xfrm>
            <a:off x="457200" y="1447799"/>
            <a:ext cx="8229600" cy="4678365"/>
          </a:xfrm>
        </p:spPr>
        <p:txBody>
          <a:bodyPr>
            <a:noAutofit/>
          </a:bodyPr>
          <a:lstStyle/>
          <a:p>
            <a:pPr>
              <a:buClrTx/>
            </a:pPr>
            <a:r>
              <a:rPr lang="en-US" sz="2400" b="1" dirty="0">
                <a:latin typeface="Times New Roman" pitchFamily="18" charset="0"/>
                <a:cs typeface="Times New Roman" pitchFamily="18" charset="0"/>
              </a:rPr>
              <a:t>I</a:t>
            </a:r>
            <a:r>
              <a:rPr lang="en-US" sz="2400" b="1" dirty="0" smtClean="0">
                <a:latin typeface="Times New Roman" pitchFamily="18" charset="0"/>
                <a:cs typeface="Times New Roman" pitchFamily="18" charset="0"/>
              </a:rPr>
              <a:t>nterbank deposits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short-term deposits made between banks, which use them to place surplus funds. </a:t>
            </a:r>
            <a:endParaRPr lang="en-US" sz="2400" dirty="0" smtClean="0">
              <a:latin typeface="Times New Roman" pitchFamily="18" charset="0"/>
              <a:cs typeface="Times New Roman" pitchFamily="18" charset="0"/>
            </a:endParaRPr>
          </a:p>
          <a:p>
            <a:pPr>
              <a:buClrTx/>
            </a:pPr>
            <a:r>
              <a:rPr lang="en-US" sz="2400" b="1" dirty="0">
                <a:latin typeface="Times New Roman" pitchFamily="18" charset="0"/>
                <a:cs typeface="Times New Roman" pitchFamily="18" charset="0"/>
              </a:rPr>
              <a:t>London Interbank Offered Rate (</a:t>
            </a:r>
            <a:r>
              <a:rPr lang="en-US" sz="2400" b="1" dirty="0" smtClean="0">
                <a:latin typeface="Times New Roman" pitchFamily="18" charset="0"/>
                <a:cs typeface="Times New Roman" pitchFamily="18" charset="0"/>
              </a:rPr>
              <a:t>LIBOR)</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rate at which large banks in London are willing to lend money among </a:t>
            </a:r>
            <a:r>
              <a:rPr lang="en-US" sz="2400" dirty="0" smtClean="0">
                <a:latin typeface="Times New Roman" pitchFamily="18" charset="0"/>
                <a:cs typeface="Times New Roman" pitchFamily="18" charset="0"/>
              </a:rPr>
              <a:t>themselves, </a:t>
            </a:r>
            <a:r>
              <a:rPr lang="en-US" sz="2400" dirty="0">
                <a:latin typeface="Times New Roman" pitchFamily="18" charset="0"/>
                <a:cs typeface="Times New Roman" pitchFamily="18" charset="0"/>
              </a:rPr>
              <a:t>quoted on dollar- denominated </a:t>
            </a:r>
            <a:r>
              <a:rPr lang="en-US" sz="2400" dirty="0" smtClean="0">
                <a:latin typeface="Times New Roman" pitchFamily="18" charset="0"/>
                <a:cs typeface="Times New Roman" pitchFamily="18" charset="0"/>
              </a:rPr>
              <a:t>loans.</a:t>
            </a:r>
          </a:p>
          <a:p>
            <a:pPr>
              <a:buClrTx/>
            </a:pPr>
            <a:r>
              <a:rPr lang="en-US" sz="2400" b="1" dirty="0" smtClean="0">
                <a:latin typeface="Times New Roman" pitchFamily="18" charset="0"/>
                <a:cs typeface="Times New Roman" pitchFamily="18" charset="0"/>
              </a:rPr>
              <a:t>European </a:t>
            </a:r>
            <a:r>
              <a:rPr lang="en-US" sz="2400" b="1" dirty="0">
                <a:latin typeface="Times New Roman" pitchFamily="18" charset="0"/>
                <a:cs typeface="Times New Roman" pitchFamily="18" charset="0"/>
              </a:rPr>
              <a:t>Interbank Offered </a:t>
            </a:r>
            <a:r>
              <a:rPr lang="en-US" sz="2400" b="1" dirty="0" smtClean="0">
                <a:latin typeface="Times New Roman" pitchFamily="18" charset="0"/>
                <a:cs typeface="Times New Roman" pitchFamily="18" charset="0"/>
              </a:rPr>
              <a:t>Rate (EURIBOR)</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rate at which banks </a:t>
            </a:r>
            <a:r>
              <a:rPr lang="en-US" sz="2400" dirty="0">
                <a:latin typeface="Times New Roman" pitchFamily="18" charset="0"/>
                <a:cs typeface="Times New Roman" pitchFamily="18" charset="0"/>
              </a:rPr>
              <a:t>in the euro zone are willing to lend euros among themselves. </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32</a:t>
            </a:fld>
            <a:endParaRPr lang="en-US"/>
          </a:p>
        </p:txBody>
      </p:sp>
    </p:spTree>
    <p:extLst>
      <p:ext uri="{BB962C8B-B14F-4D97-AF65-F5344CB8AC3E}">
        <p14:creationId xmlns:p14="http://schemas.microsoft.com/office/powerpoint/2010/main" val="68933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0837"/>
            <a:ext cx="8305800" cy="639763"/>
          </a:xfrm>
        </p:spPr>
        <p:txBody>
          <a:bodyPr/>
          <a:lstStyle/>
          <a:p>
            <a:r>
              <a:rPr lang="en-US" sz="3200" dirty="0" smtClean="0">
                <a:latin typeface="Times New Roman" pitchFamily="18" charset="0"/>
                <a:cs typeface="Times New Roman" pitchFamily="18" charset="0"/>
              </a:rPr>
              <a:t>Example 1.11</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059364"/>
          </a:xfrm>
        </p:spPr>
        <p:txBody>
          <a:bodyPr>
            <a:normAutofit/>
          </a:bodyPr>
          <a:lstStyle/>
          <a:p>
            <a:pPr marL="0" indent="0">
              <a:buNone/>
            </a:pPr>
            <a:r>
              <a:rPr lang="en-US" sz="2800" dirty="0">
                <a:latin typeface="Times New Roman" pitchFamily="18" charset="0"/>
                <a:cs typeface="Times New Roman" pitchFamily="18" charset="0"/>
              </a:rPr>
              <a:t>Consider an investor who deposits $100 million on 12/15/2012 at an interest rate of 4.35% until 03/15/2013. At maturity, he receives the amount of its deposit plus, the interest earned over the period, that is</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a:p>
            <a:pPr marL="0" indent="0" algn="ctr">
              <a:buNone/>
            </a:pPr>
            <a:r>
              <a:rPr lang="en-US" sz="2800" dirty="0">
                <a:latin typeface="Times New Roman" pitchFamily="18" charset="0"/>
                <a:cs typeface="Times New Roman" pitchFamily="18" charset="0"/>
              </a:rPr>
              <a:t>$100 million x (1+ 3.35% x </a:t>
            </a:r>
            <a:r>
              <a:rPr lang="en-US" sz="2800" dirty="0" smtClean="0">
                <a:latin typeface="Times New Roman" pitchFamily="18" charset="0"/>
                <a:cs typeface="Times New Roman" pitchFamily="18" charset="0"/>
              </a:rPr>
              <a:t>90/360 </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0" indent="0" algn="ct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$101.0875 million</a:t>
            </a:r>
          </a:p>
          <a:p>
            <a:pPr marL="0" indent="0">
              <a:buNone/>
            </a:pPr>
            <a:endParaRPr lang="en-US" sz="2000" dirty="0"/>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a:latin typeface="Times New Roman" pitchFamily="18" charset="0"/>
              <a:cs typeface="Times New Roman" pitchFamily="18" charset="0"/>
            </a:endParaRPr>
          </a:p>
          <a:p>
            <a:pPr marL="0" indent="0">
              <a:buClrTx/>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33</a:t>
            </a:fld>
            <a:endParaRPr lang="en-US"/>
          </a:p>
        </p:txBody>
      </p:sp>
    </p:spTree>
    <p:extLst>
      <p:ext uri="{BB962C8B-B14F-4D97-AF65-F5344CB8AC3E}">
        <p14:creationId xmlns:p14="http://schemas.microsoft.com/office/powerpoint/2010/main" val="320868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1036963"/>
          </a:xfrm>
        </p:spPr>
        <p:txBody>
          <a:bodyPr/>
          <a:lstStyle/>
          <a:p>
            <a:r>
              <a:rPr lang="en-US" sz="3200" dirty="0">
                <a:latin typeface="Times New Roman" pitchFamily="18" charset="0"/>
                <a:cs typeface="Times New Roman" pitchFamily="18" charset="0"/>
              </a:rPr>
              <a:t>B.10 Yields on Money Market Instruments</a:t>
            </a:r>
          </a:p>
        </p:txBody>
      </p:sp>
      <p:sp>
        <p:nvSpPr>
          <p:cNvPr id="3" name="Content Placeholder 2"/>
          <p:cNvSpPr>
            <a:spLocks noGrp="1"/>
          </p:cNvSpPr>
          <p:nvPr>
            <p:ph idx="1"/>
          </p:nvPr>
        </p:nvSpPr>
        <p:spPr>
          <a:xfrm>
            <a:off x="457200" y="5029200"/>
            <a:ext cx="8229600" cy="1096964"/>
          </a:xfrm>
        </p:spPr>
        <p:txBody>
          <a:bodyPr>
            <a:noAutofit/>
          </a:bodyPr>
          <a:lstStyle/>
          <a:p>
            <a:pPr marL="0" indent="0">
              <a:buClrTx/>
              <a:buNone/>
            </a:pPr>
            <a:r>
              <a:rPr lang="en-US" sz="2200" dirty="0">
                <a:latin typeface="Times New Roman" pitchFamily="18" charset="0"/>
                <a:cs typeface="Times New Roman" pitchFamily="18" charset="0"/>
              </a:rPr>
              <a:t>Figure 1.4 shows that bank CDs, for example, consistently have paid a premium over </a:t>
            </a:r>
            <a:r>
              <a:rPr lang="en-US" sz="2200" dirty="0" smtClean="0">
                <a:latin typeface="Times New Roman" pitchFamily="18" charset="0"/>
                <a:cs typeface="Times New Roman" pitchFamily="18" charset="0"/>
              </a:rPr>
              <a:t>T-bills, and that </a:t>
            </a:r>
            <a:r>
              <a:rPr lang="en-US" sz="2200" dirty="0">
                <a:latin typeface="Times New Roman" pitchFamily="18" charset="0"/>
                <a:cs typeface="Times New Roman" pitchFamily="18" charset="0"/>
              </a:rPr>
              <a:t>premium increased with economic </a:t>
            </a:r>
            <a:r>
              <a:rPr lang="en-US" sz="2200" dirty="0" smtClean="0">
                <a:latin typeface="Times New Roman" pitchFamily="18" charset="0"/>
                <a:cs typeface="Times New Roman" pitchFamily="18" charset="0"/>
              </a:rPr>
              <a:t>crises.</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34</a:t>
            </a:fld>
            <a:endParaRPr lang="en-US"/>
          </a:p>
        </p:txBody>
      </p:sp>
      <p:pic>
        <p:nvPicPr>
          <p:cNvPr id="4098" name="Chart 2"/>
          <p:cNvPicPr>
            <a:picLocks noChangeArrowheads="1"/>
          </p:cNvPicPr>
          <p:nvPr/>
        </p:nvPicPr>
        <p:blipFill>
          <a:blip r:embed="rId2" cstate="print">
            <a:extLst>
              <a:ext uri="{28A0092B-C50C-407E-A947-70E740481C1C}">
                <a14:useLocalDpi xmlns:a14="http://schemas.microsoft.com/office/drawing/2010/main" val="0"/>
              </a:ext>
            </a:extLst>
          </a:blip>
          <a:srcRect r="-41"/>
          <a:stretch>
            <a:fillRect/>
          </a:stretch>
        </p:blipFill>
        <p:spPr bwMode="auto">
          <a:xfrm>
            <a:off x="457200" y="1447800"/>
            <a:ext cx="6400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7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The BOND market</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a:t>
            </a:r>
            <a:r>
              <a:rPr lang="en-US" dirty="0">
                <a:latin typeface="Times New Roman" pitchFamily="18" charset="0"/>
                <a:cs typeface="Times New Roman" pitchFamily="18" charset="0"/>
              </a:rPr>
              <a:t>C</a:t>
            </a: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35</a:t>
            </a:fld>
            <a:endParaRPr lang="en-US">
              <a:solidFill>
                <a:schemeClr val="accent6">
                  <a:lumMod val="20000"/>
                  <a:lumOff val="80000"/>
                </a:schemeClr>
              </a:solidFill>
            </a:endParaRPr>
          </a:p>
        </p:txBody>
      </p:sp>
      <p:sp>
        <p:nvSpPr>
          <p:cNvPr id="3" name="Rectangle 2"/>
          <p:cNvSpPr/>
          <p:nvPr/>
        </p:nvSpPr>
        <p:spPr>
          <a:xfrm>
            <a:off x="914400" y="3505200"/>
            <a:ext cx="4910319" cy="2308324"/>
          </a:xfrm>
          <a:prstGeom prst="rect">
            <a:avLst/>
          </a:prstGeom>
        </p:spPr>
        <p:txBody>
          <a:bodyPr wrap="none">
            <a:spAutoFit/>
          </a:bodyPr>
          <a:lstStyle/>
          <a:p>
            <a:r>
              <a:rPr lang="en-US" b="1" dirty="0">
                <a:solidFill>
                  <a:schemeClr val="tx1">
                    <a:lumMod val="50000"/>
                  </a:schemeClr>
                </a:solidFill>
                <a:latin typeface="Times New Roman" pitchFamily="18" charset="0"/>
                <a:cs typeface="Times New Roman" pitchFamily="18" charset="0"/>
              </a:rPr>
              <a:t>C.1 Treasury Notes and </a:t>
            </a:r>
            <a:r>
              <a:rPr lang="en-US" b="1" dirty="0" smtClean="0">
                <a:solidFill>
                  <a:schemeClr val="tx1">
                    <a:lumMod val="50000"/>
                  </a:schemeClr>
                </a:solidFill>
                <a:latin typeface="Times New Roman" pitchFamily="18" charset="0"/>
                <a:cs typeface="Times New Roman" pitchFamily="18" charset="0"/>
              </a:rPr>
              <a:t>Bonds</a:t>
            </a:r>
          </a:p>
          <a:p>
            <a:r>
              <a:rPr lang="en-US" b="1" dirty="0">
                <a:solidFill>
                  <a:schemeClr val="tx1">
                    <a:lumMod val="50000"/>
                  </a:schemeClr>
                </a:solidFill>
                <a:latin typeface="Times New Roman" pitchFamily="18" charset="0"/>
                <a:cs typeface="Times New Roman" pitchFamily="18" charset="0"/>
              </a:rPr>
              <a:t>C.2 Inflation-Protected Treasury Bonds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C.3 Federal Agency Debt</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C.4 International Bonds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C.5 Municipal Bonds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C.6 Corporate Bonds</a:t>
            </a:r>
            <a:endParaRPr lang="en-US" dirty="0">
              <a:solidFill>
                <a:schemeClr val="tx1">
                  <a:lumMod val="50000"/>
                </a:schemeClr>
              </a:solidFill>
              <a:latin typeface="Times New Roman" pitchFamily="18" charset="0"/>
              <a:cs typeface="Times New Roman" pitchFamily="18" charset="0"/>
            </a:endParaRPr>
          </a:p>
          <a:p>
            <a:r>
              <a:rPr lang="en-US" b="1" dirty="0">
                <a:solidFill>
                  <a:schemeClr val="tx1">
                    <a:lumMod val="50000"/>
                  </a:schemeClr>
                </a:solidFill>
                <a:latin typeface="Times New Roman" pitchFamily="18" charset="0"/>
                <a:cs typeface="Times New Roman" pitchFamily="18" charset="0"/>
              </a:rPr>
              <a:t>C.7 Mortgages and Mortgage-Backed Securities</a:t>
            </a:r>
            <a:endParaRPr lang="en-US" dirty="0">
              <a:solidFill>
                <a:schemeClr val="tx1">
                  <a:lumMod val="50000"/>
                </a:schemeClr>
              </a:solidFill>
              <a:latin typeface="Times New Roman" pitchFamily="18" charset="0"/>
              <a:cs typeface="Times New Roman" pitchFamily="18" charset="0"/>
            </a:endParaRPr>
          </a:p>
          <a:p>
            <a:endParaRPr lang="en-US"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7155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C. The </a:t>
            </a:r>
            <a:r>
              <a:rPr lang="en-US" sz="3200" dirty="0">
                <a:latin typeface="Times New Roman" pitchFamily="18" charset="0"/>
                <a:cs typeface="Times New Roman" pitchFamily="18" charset="0"/>
              </a:rPr>
              <a:t>BOND market</a:t>
            </a:r>
          </a:p>
        </p:txBody>
      </p:sp>
      <p:sp>
        <p:nvSpPr>
          <p:cNvPr id="3" name="Content Placeholder 2"/>
          <p:cNvSpPr>
            <a:spLocks noGrp="1"/>
          </p:cNvSpPr>
          <p:nvPr>
            <p:ph idx="1"/>
          </p:nvPr>
        </p:nvSpPr>
        <p:spPr/>
        <p:txBody>
          <a:bodyPr>
            <a:normAutofit/>
          </a:bodyPr>
          <a:lstStyle/>
          <a:p>
            <a:pPr marL="0" indent="0">
              <a:buNone/>
            </a:pPr>
            <a:endParaRPr lang="en-US" sz="2400" b="1" u="sng" dirty="0">
              <a:latin typeface="Times New Roman" pitchFamily="18" charset="0"/>
              <a:cs typeface="Times New Roman" pitchFamily="18" charset="0"/>
            </a:endParaRPr>
          </a:p>
          <a:p>
            <a:pPr>
              <a:buClrTx/>
            </a:pPr>
            <a:r>
              <a:rPr lang="en-US" sz="2400" b="1" u="sng" dirty="0" smtClean="0">
                <a:latin typeface="Times New Roman" pitchFamily="18" charset="0"/>
                <a:cs typeface="Times New Roman" pitchFamily="18" charset="0"/>
              </a:rPr>
              <a:t>Bond</a:t>
            </a:r>
            <a:r>
              <a:rPr lang="en-US" sz="2400"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long-term fixed obligation of an </a:t>
            </a:r>
            <a:r>
              <a:rPr lang="en-US" sz="2400" dirty="0" smtClean="0">
                <a:latin typeface="Times New Roman" pitchFamily="18" charset="0"/>
                <a:cs typeface="Times New Roman" pitchFamily="18" charset="0"/>
              </a:rPr>
              <a:t>issuer</a:t>
            </a:r>
          </a:p>
          <a:p>
            <a:pPr>
              <a:buClrTx/>
            </a:pPr>
            <a:r>
              <a:rPr lang="en-US" sz="2400" dirty="0" smtClean="0">
                <a:latin typeface="Times New Roman" pitchFamily="18" charset="0"/>
                <a:cs typeface="Times New Roman" pitchFamily="18" charset="0"/>
              </a:rPr>
              <a:t>Bond market includes: </a:t>
            </a:r>
            <a:r>
              <a:rPr lang="en-US" sz="2400" dirty="0">
                <a:latin typeface="Times New Roman" pitchFamily="18" charset="0"/>
                <a:cs typeface="Times New Roman" pitchFamily="18" charset="0"/>
              </a:rPr>
              <a:t>Treasury notes and bonds, corporate bonds, municipal bonds, mortgage securities, and federal agency </a:t>
            </a:r>
            <a:r>
              <a:rPr lang="en-US" sz="2400" dirty="0" smtClean="0">
                <a:latin typeface="Times New Roman" pitchFamily="18" charset="0"/>
                <a:cs typeface="Times New Roman" pitchFamily="18" charset="0"/>
              </a:rPr>
              <a:t>debt</a:t>
            </a:r>
          </a:p>
          <a:p>
            <a:pPr>
              <a:buClrTx/>
            </a:pPr>
            <a:r>
              <a:rPr lang="en-US" sz="2400" dirty="0" smtClean="0">
                <a:latin typeface="Times New Roman" pitchFamily="18" charset="0"/>
                <a:cs typeface="Times New Roman" pitchFamily="18" charset="0"/>
              </a:rPr>
              <a:t>Types of bond issuers: </a:t>
            </a:r>
            <a:r>
              <a:rPr lang="en-US" sz="2400" dirty="0">
                <a:latin typeface="Times New Roman" pitchFamily="18" charset="0"/>
                <a:cs typeface="Times New Roman" pitchFamily="18" charset="0"/>
              </a:rPr>
              <a:t>U.S. Treasury, federal agencies, municipalities, and corporations</a:t>
            </a:r>
            <a:endParaRPr lang="en-US" sz="2400" dirty="0" smtClean="0">
              <a:latin typeface="Times New Roman" pitchFamily="18" charset="0"/>
              <a:cs typeface="Times New Roman" pitchFamily="18" charset="0"/>
            </a:endParaRPr>
          </a:p>
          <a:p>
            <a:endParaRPr lang="en-US" sz="2400" b="1" u="sng"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36</a:t>
            </a:fld>
            <a:endParaRPr lang="en-US"/>
          </a:p>
        </p:txBody>
      </p:sp>
    </p:spTree>
    <p:extLst>
      <p:ext uri="{BB962C8B-B14F-4D97-AF65-F5344CB8AC3E}">
        <p14:creationId xmlns:p14="http://schemas.microsoft.com/office/powerpoint/2010/main" val="378757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C.1 Treasury Notes and Bonds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2743200"/>
          </a:xfrm>
        </p:spPr>
        <p:txBody>
          <a:bodyPr>
            <a:noAutofit/>
          </a:bodyPr>
          <a:lstStyle/>
          <a:p>
            <a:pPr marL="0" indent="0">
              <a:buClrTx/>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U.S. government borrows funds in large part by selling </a:t>
            </a:r>
            <a:r>
              <a:rPr lang="en-US" sz="2400" b="1" dirty="0" smtClean="0">
                <a:latin typeface="Times New Roman" pitchFamily="18" charset="0"/>
                <a:cs typeface="Times New Roman" pitchFamily="18" charset="0"/>
              </a:rPr>
              <a:t>Treasury notes and Treasury bonds</a:t>
            </a:r>
          </a:p>
          <a:p>
            <a:pPr marL="0" indent="0">
              <a:buClrTx/>
            </a:pPr>
            <a:r>
              <a:rPr lang="en-US" sz="2400" dirty="0" smtClean="0">
                <a:latin typeface="Times New Roman" pitchFamily="18" charset="0"/>
                <a:cs typeface="Times New Roman" pitchFamily="18" charset="0"/>
              </a:rPr>
              <a:t> Both notes and bonds make semiannual interest payments called </a:t>
            </a:r>
            <a:r>
              <a:rPr lang="en-US" sz="2400" b="1" dirty="0" smtClean="0">
                <a:solidFill>
                  <a:schemeClr val="tx1">
                    <a:lumMod val="50000"/>
                  </a:schemeClr>
                </a:solidFill>
                <a:latin typeface="Times New Roman" pitchFamily="18" charset="0"/>
                <a:cs typeface="Times New Roman" pitchFamily="18" charset="0"/>
              </a:rPr>
              <a:t>coupon payments</a:t>
            </a:r>
          </a:p>
          <a:p>
            <a:pPr marL="0" indent="0">
              <a:buClrTx/>
              <a:buNone/>
            </a:pPr>
            <a:endParaRPr lang="en-US" sz="2800" i="1" dirty="0" smtClean="0">
              <a:latin typeface="Times New Roman" pitchFamily="18" charset="0"/>
              <a:cs typeface="Times New Roman" pitchFamily="18" charset="0"/>
            </a:endParaRPr>
          </a:p>
          <a:p>
            <a:pPr marL="0" indent="0">
              <a:buClrTx/>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37</a:t>
            </a:fld>
            <a:endParaRPr lang="en-US"/>
          </a:p>
        </p:txBody>
      </p:sp>
    </p:spTree>
    <p:extLst>
      <p:ext uri="{BB962C8B-B14F-4D97-AF65-F5344CB8AC3E}">
        <p14:creationId xmlns:p14="http://schemas.microsoft.com/office/powerpoint/2010/main" val="1400296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C.1 Treasury Notes and Bonds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ClrTx/>
              <a:buNone/>
            </a:pPr>
            <a:r>
              <a:rPr lang="en-US" sz="1800" dirty="0" smtClean="0">
                <a:latin typeface="Times New Roman" pitchFamily="18" charset="0"/>
                <a:cs typeface="Times New Roman" pitchFamily="18" charset="0"/>
              </a:rPr>
              <a:t>Figure 1.5 is a listing of Treasury issues. Notice the highlighted note that matures in May 31, 2013. The coupon income, or interest, paid by the note is 0.5% of par value, meaning that a $1,000 face-value note pays $5.0 in annual interest in two semiannual installments of $2.5 each. The bid price of the note is 100.1797 and the asked price is 100.1875. Although notes and bonds are sold in denominations of $1,000 par value, the prices are quoted as a percentage of par value. Thus the bid price of 100.1797 should be interpreted as 100.1797% of par, or $1,001.797, for the $1,000 par value security. Similarly, the note could be bought from a dealer for $1,001.875. The 0.0078 change means the closing price on this day increase 0.0078 (as a percentage of par value) from the previous day’s closing price. Finally, the yield to maturity on the note based on the asked price is 0.086%.</a:t>
            </a:r>
          </a:p>
          <a:p>
            <a:pPr marL="0" indent="0">
              <a:buClrTx/>
              <a:buNone/>
            </a:pPr>
            <a:endParaRPr lang="en-US" sz="1200" dirty="0" smtClean="0">
              <a:latin typeface="Times New Roman" pitchFamily="18" charset="0"/>
              <a:cs typeface="Times New Roman" pitchFamily="18" charset="0"/>
            </a:endParaRPr>
          </a:p>
          <a:p>
            <a:pPr marL="0" indent="0">
              <a:buClrTx/>
              <a:buNone/>
            </a:pPr>
            <a:r>
              <a:rPr lang="en-US" sz="1200" dirty="0" smtClean="0">
                <a:latin typeface="Times New Roman" pitchFamily="18" charset="0"/>
                <a:cs typeface="Times New Roman" pitchFamily="18" charset="0"/>
              </a:rPr>
              <a:t>Figure 1.5 Listing of Treasury bonds and notes</a:t>
            </a:r>
          </a:p>
          <a:p>
            <a:pPr marL="0" indent="0">
              <a:buClrTx/>
              <a:buNone/>
            </a:pPr>
            <a:endParaRPr lang="en-US" sz="2400" i="1" dirty="0" smtClean="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73083623"/>
              </p:ext>
            </p:extLst>
          </p:nvPr>
        </p:nvGraphicFramePr>
        <p:xfrm>
          <a:off x="533400" y="4648200"/>
          <a:ext cx="7772399" cy="1149035"/>
        </p:xfrm>
        <a:graphic>
          <a:graphicData uri="http://schemas.openxmlformats.org/drawingml/2006/table">
            <a:tbl>
              <a:tblPr/>
              <a:tblGrid>
                <a:gridCol w="1121019"/>
                <a:gridCol w="1270488"/>
                <a:gridCol w="1195754"/>
                <a:gridCol w="1419958"/>
                <a:gridCol w="1270488"/>
                <a:gridCol w="1494692"/>
              </a:tblGrid>
              <a:tr h="182880">
                <a:tc gridSpan="6">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U.S. Government Bonds and Notes</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Maturity</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lumMod val="50000"/>
                            </a:schemeClr>
                          </a:solidFill>
                          <a:latin typeface="Times New Roman"/>
                          <a:ea typeface="Times New Roman"/>
                          <a:cs typeface="Times New Roman"/>
                        </a:rPr>
                        <a:t>Coupon</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lumMod val="50000"/>
                            </a:schemeClr>
                          </a:solidFill>
                          <a:latin typeface="Times New Roman"/>
                          <a:ea typeface="Times New Roman"/>
                          <a:cs typeface="Times New Roman"/>
                        </a:rPr>
                        <a:t>Bid</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lumMod val="50000"/>
                            </a:schemeClr>
                          </a:solidFill>
                          <a:latin typeface="Times New Roman"/>
                          <a:ea typeface="Times New Roman"/>
                          <a:cs typeface="Times New Roman"/>
                        </a:rPr>
                        <a:t>Asked</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lumMod val="50000"/>
                            </a:schemeClr>
                          </a:solidFill>
                          <a:latin typeface="Times New Roman"/>
                          <a:ea typeface="Times New Roman"/>
                          <a:cs typeface="Times New Roman"/>
                        </a:rPr>
                        <a:t>Chg</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chemeClr val="tx1">
                              <a:lumMod val="50000"/>
                            </a:schemeClr>
                          </a:solidFill>
                          <a:latin typeface="Times New Roman"/>
                          <a:ea typeface="Times New Roman"/>
                          <a:cs typeface="Times New Roman"/>
                        </a:rPr>
                        <a:t>Asked yield</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5/15/2013</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3.625</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101.4375</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101.4609</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-0.0391</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0.074</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5/31/2013</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0.500</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100.1797</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100.1875</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0.0078</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0.086</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5/31/2013</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3.500</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101.5234</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101.5469</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chemeClr val="tx1">
                              <a:lumMod val="50000"/>
                            </a:schemeClr>
                          </a:solidFill>
                          <a:latin typeface="Times New Roman"/>
                          <a:ea typeface="Times New Roman"/>
                          <a:cs typeface="Times New Roman"/>
                        </a:rPr>
                        <a:t>-0.0313</a:t>
                      </a:r>
                      <a:endParaRPr lang="en-US" sz="120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lumMod val="50000"/>
                            </a:schemeClr>
                          </a:solidFill>
                          <a:latin typeface="Times New Roman"/>
                          <a:ea typeface="Times New Roman"/>
                          <a:cs typeface="Times New Roman"/>
                        </a:rPr>
                        <a:t>0.086</a:t>
                      </a:r>
                      <a:endParaRPr lang="en-US" sz="1200" dirty="0">
                        <a:solidFill>
                          <a:schemeClr val="tx1">
                            <a:lumMod val="50000"/>
                          </a:schemeClr>
                        </a:solidFill>
                        <a:latin typeface="Calibri"/>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33400" y="5943600"/>
            <a:ext cx="8077200" cy="307777"/>
          </a:xfrm>
          <a:prstGeom prst="rect">
            <a:avLst/>
          </a:prstGeom>
        </p:spPr>
        <p:txBody>
          <a:bodyPr wrap="square">
            <a:spAutoFit/>
          </a:bodyPr>
          <a:lstStyle/>
          <a:p>
            <a:r>
              <a:rPr lang="en-US" sz="1400" dirty="0" smtClean="0">
                <a:latin typeface="Times New Roman" pitchFamily="18" charset="0"/>
                <a:cs typeface="Times New Roman" pitchFamily="18" charset="0"/>
              </a:rPr>
              <a:t>Source: Compiled from data obtained from the </a:t>
            </a:r>
            <a:r>
              <a:rPr lang="en-US" sz="1400" i="1" dirty="0" smtClean="0">
                <a:latin typeface="Times New Roman" pitchFamily="18" charset="0"/>
                <a:cs typeface="Times New Roman" pitchFamily="18" charset="0"/>
              </a:rPr>
              <a:t>Wall Street Journal Online, </a:t>
            </a:r>
            <a:r>
              <a:rPr lang="en-US" sz="1400" dirty="0" smtClean="0">
                <a:latin typeface="Times New Roman" pitchFamily="18" charset="0"/>
                <a:cs typeface="Times New Roman" pitchFamily="18" charset="0"/>
              </a:rPr>
              <a:t> December 14, 2012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40029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C.2 Inflation-Protected Treasury Bonds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ClrTx/>
            </a:pPr>
            <a:r>
              <a:rPr lang="en-US" sz="2400" dirty="0" smtClean="0">
                <a:latin typeface="Times New Roman" pitchFamily="18" charset="0"/>
                <a:cs typeface="Times New Roman" pitchFamily="18" charset="0"/>
              </a:rPr>
              <a:t> In the United States inflation-protected Treasury bonds are called </a:t>
            </a:r>
            <a:r>
              <a:rPr lang="en-US" sz="2400" b="1" dirty="0" smtClean="0">
                <a:latin typeface="Times New Roman" pitchFamily="18" charset="0"/>
                <a:cs typeface="Times New Roman" pitchFamily="18" charset="0"/>
              </a:rPr>
              <a:t>TIPS</a:t>
            </a:r>
            <a:r>
              <a:rPr lang="en-US" sz="2400" dirty="0" smtClean="0">
                <a:latin typeface="Times New Roman" pitchFamily="18" charset="0"/>
                <a:cs typeface="Times New Roman" pitchFamily="18" charset="0"/>
              </a:rPr>
              <a:t> (Treasury Inflation-Protected Securities). </a:t>
            </a:r>
          </a:p>
          <a:p>
            <a:pPr marL="0" indent="0">
              <a:buClrTx/>
            </a:pPr>
            <a:endParaRPr lang="en-US" sz="2400" dirty="0">
              <a:latin typeface="Times New Roman" pitchFamily="18" charset="0"/>
              <a:cs typeface="Times New Roman" pitchFamily="18" charset="0"/>
            </a:endParaRPr>
          </a:p>
          <a:p>
            <a:pPr marL="0" indent="0">
              <a:buClrTx/>
            </a:pPr>
            <a:r>
              <a:rPr lang="en-US" sz="2400" dirty="0" smtClean="0">
                <a:latin typeface="Times New Roman" pitchFamily="18" charset="0"/>
                <a:cs typeface="Times New Roman" pitchFamily="18" charset="0"/>
              </a:rPr>
              <a:t>The principal amount on these bonds is adjusted in proportion to increases in the Consumer Price Index. </a:t>
            </a:r>
          </a:p>
          <a:p>
            <a:pPr marL="0" indent="0">
              <a:buClrTx/>
            </a:pPr>
            <a:endParaRPr lang="en-US" sz="2400" dirty="0">
              <a:latin typeface="Times New Roman" pitchFamily="18" charset="0"/>
              <a:cs typeface="Times New Roman" pitchFamily="18" charset="0"/>
            </a:endParaRPr>
          </a:p>
          <a:p>
            <a:pPr marL="0" indent="0">
              <a:buClrTx/>
            </a:pPr>
            <a:r>
              <a:rPr lang="en-US" sz="2400" dirty="0" smtClean="0">
                <a:latin typeface="Times New Roman" pitchFamily="18" charset="0"/>
                <a:cs typeface="Times New Roman" pitchFamily="18" charset="0"/>
              </a:rPr>
              <a:t>Therefore, they provide a constant stream of income in real (inflation-adjusted) dollars. Yields on TIPS bonds should be interpreted as real or inflation-adjusted interest rates.</a:t>
            </a:r>
            <a:endParaRPr lang="en-US" sz="2400" i="1" dirty="0" smtClean="0">
              <a:latin typeface="Times New Roman" pitchFamily="18" charset="0"/>
              <a:cs typeface="Times New Roman" pitchFamily="18" charset="0"/>
            </a:endParaRPr>
          </a:p>
          <a:p>
            <a:pPr marL="0" indent="0">
              <a:buClrTx/>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39</a:t>
            </a:fld>
            <a:endParaRPr lang="en-US"/>
          </a:p>
        </p:txBody>
      </p:sp>
    </p:spTree>
    <p:extLst>
      <p:ext uri="{BB962C8B-B14F-4D97-AF65-F5344CB8AC3E}">
        <p14:creationId xmlns:p14="http://schemas.microsoft.com/office/powerpoint/2010/main" val="14002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Introduction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059364"/>
          </a:xfrm>
        </p:spPr>
        <p:txBody>
          <a:bodyPr>
            <a:normAutofit fontScale="92500" lnSpcReduction="10000"/>
          </a:bodyPr>
          <a:lstStyle/>
          <a:p>
            <a:pPr marL="0" indent="0">
              <a:buNone/>
            </a:pPr>
            <a:r>
              <a:rPr lang="en-US" sz="2400" dirty="0" smtClean="0">
                <a:latin typeface="Times New Roman" pitchFamily="18" charset="0"/>
                <a:cs typeface="Times New Roman" pitchFamily="18" charset="0"/>
              </a:rPr>
              <a:t>Types of markets at work within the economic system:</a:t>
            </a:r>
          </a:p>
          <a:p>
            <a:pPr marL="0" indent="0">
              <a:buNone/>
            </a:pPr>
            <a:r>
              <a:rPr lang="en-US" sz="2400" b="1" dirty="0" smtClean="0">
                <a:latin typeface="Times New Roman" pitchFamily="18" charset="0"/>
                <a:cs typeface="Times New Roman" pitchFamily="18" charset="0"/>
              </a:rPr>
              <a:t>1. Factor markets</a:t>
            </a:r>
          </a:p>
          <a:p>
            <a:r>
              <a:rPr lang="en-US" sz="2400" dirty="0">
                <a:latin typeface="Times New Roman"/>
                <a:ea typeface="PMingLiU"/>
              </a:rPr>
              <a:t>allocate factors to production—land, labor, and capital—and distribute incomes in the form of wages, rental income, and so on to the owners of productive </a:t>
            </a:r>
            <a:r>
              <a:rPr lang="en-US" sz="2400" dirty="0" smtClean="0">
                <a:latin typeface="Times New Roman"/>
                <a:ea typeface="PMingLiU"/>
              </a:rPr>
              <a:t>resources.</a:t>
            </a:r>
            <a:endParaRPr lang="en-US" sz="2400"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2. Product markets</a:t>
            </a:r>
          </a:p>
          <a:p>
            <a:r>
              <a:rPr lang="en-US" sz="2400" dirty="0">
                <a:latin typeface="Times New Roman"/>
                <a:ea typeface="PMingLiU"/>
              </a:rPr>
              <a:t>Food, shelter, automobiles, books, theater tickets, gasoline, and swimming pools are among the many goods and services sold in product </a:t>
            </a:r>
            <a:r>
              <a:rPr lang="en-US" sz="2400" dirty="0" smtClean="0">
                <a:latin typeface="Times New Roman"/>
                <a:ea typeface="PMingLiU"/>
              </a:rPr>
              <a:t>markets.</a:t>
            </a:r>
            <a:endParaRPr lang="en-US" sz="2400"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3. Financial markets</a:t>
            </a:r>
            <a:endParaRPr lang="en-US" sz="2400" b="1" dirty="0">
              <a:latin typeface="Times New Roman" pitchFamily="18" charset="0"/>
              <a:cs typeface="Times New Roman" pitchFamily="18" charset="0"/>
            </a:endParaRPr>
          </a:p>
          <a:p>
            <a:pPr marL="0" lvl="0" indent="0">
              <a:spcBef>
                <a:spcPts val="0"/>
              </a:spcBef>
              <a:buClrTx/>
              <a:buSzTx/>
              <a:buNone/>
            </a:pPr>
            <a:r>
              <a:rPr lang="en-US" sz="2400" b="1" dirty="0" smtClean="0">
                <a:latin typeface="Times New Roman" pitchFamily="18" charset="0"/>
                <a:cs typeface="Times New Roman" pitchFamily="18" charset="0"/>
              </a:rPr>
              <a:t>Money market: </a:t>
            </a:r>
            <a:r>
              <a:rPr lang="en-US" sz="1800" b="1" dirty="0" smtClean="0">
                <a:solidFill>
                  <a:srgbClr val="595959">
                    <a:lumMod val="50000"/>
                  </a:srgbClr>
                </a:solidFill>
                <a:latin typeface="Times New Roman" pitchFamily="18" charset="0"/>
                <a:cs typeface="Times New Roman" pitchFamily="18" charset="0"/>
              </a:rPr>
              <a:t>Treasury Bills, </a:t>
            </a:r>
            <a:r>
              <a:rPr lang="en-US" sz="1800" b="1" dirty="0">
                <a:solidFill>
                  <a:srgbClr val="595959">
                    <a:lumMod val="50000"/>
                  </a:srgbClr>
                </a:solidFill>
                <a:latin typeface="Times New Roman" pitchFamily="18" charset="0"/>
                <a:cs typeface="Times New Roman" pitchFamily="18" charset="0"/>
              </a:rPr>
              <a:t>Certificates of </a:t>
            </a:r>
            <a:r>
              <a:rPr lang="en-US" sz="1800" b="1" dirty="0" smtClean="0">
                <a:solidFill>
                  <a:srgbClr val="595959">
                    <a:lumMod val="50000"/>
                  </a:srgbClr>
                </a:solidFill>
                <a:latin typeface="Times New Roman" pitchFamily="18" charset="0"/>
                <a:cs typeface="Times New Roman" pitchFamily="18" charset="0"/>
              </a:rPr>
              <a:t>Deposit, </a:t>
            </a:r>
            <a:r>
              <a:rPr lang="en-US" sz="1800" b="1" dirty="0">
                <a:solidFill>
                  <a:srgbClr val="595959">
                    <a:lumMod val="50000"/>
                  </a:srgbClr>
                </a:solidFill>
                <a:latin typeface="Times New Roman" pitchFamily="18" charset="0"/>
                <a:cs typeface="Times New Roman" pitchFamily="18" charset="0"/>
              </a:rPr>
              <a:t>Commercial </a:t>
            </a:r>
            <a:r>
              <a:rPr lang="en-US" sz="1800" b="1" dirty="0" smtClean="0">
                <a:solidFill>
                  <a:srgbClr val="595959">
                    <a:lumMod val="50000"/>
                  </a:srgbClr>
                </a:solidFill>
                <a:latin typeface="Times New Roman" pitchFamily="18" charset="0"/>
                <a:cs typeface="Times New Roman" pitchFamily="18" charset="0"/>
              </a:rPr>
              <a:t>Paper, </a:t>
            </a:r>
            <a:r>
              <a:rPr lang="en-US" sz="1800" b="1" dirty="0">
                <a:solidFill>
                  <a:srgbClr val="595959">
                    <a:lumMod val="50000"/>
                  </a:srgbClr>
                </a:solidFill>
                <a:latin typeface="Times New Roman" pitchFamily="18" charset="0"/>
                <a:cs typeface="Times New Roman" pitchFamily="18" charset="0"/>
              </a:rPr>
              <a:t>Bankers’ </a:t>
            </a:r>
            <a:r>
              <a:rPr lang="en-US" sz="1800" b="1" dirty="0" smtClean="0">
                <a:solidFill>
                  <a:srgbClr val="595959">
                    <a:lumMod val="50000"/>
                  </a:srgbClr>
                </a:solidFill>
                <a:latin typeface="Times New Roman" pitchFamily="18" charset="0"/>
                <a:cs typeface="Times New Roman" pitchFamily="18" charset="0"/>
              </a:rPr>
              <a:t>Acceptances, Eurodollars, </a:t>
            </a:r>
            <a:r>
              <a:rPr lang="en-US" sz="1800" b="1" dirty="0">
                <a:solidFill>
                  <a:srgbClr val="595959">
                    <a:lumMod val="50000"/>
                  </a:srgbClr>
                </a:solidFill>
                <a:latin typeface="Times New Roman" pitchFamily="18" charset="0"/>
                <a:cs typeface="Times New Roman" pitchFamily="18" charset="0"/>
              </a:rPr>
              <a:t>Repo and Reverse Repo Market </a:t>
            </a:r>
            <a:r>
              <a:rPr lang="en-US" sz="1800" b="1" dirty="0" smtClean="0">
                <a:solidFill>
                  <a:srgbClr val="595959">
                    <a:lumMod val="50000"/>
                  </a:srgbClr>
                </a:solidFill>
                <a:latin typeface="Times New Roman" pitchFamily="18" charset="0"/>
                <a:cs typeface="Times New Roman" pitchFamily="18" charset="0"/>
              </a:rPr>
              <a:t>Instruments, </a:t>
            </a:r>
            <a:r>
              <a:rPr lang="en-US" sz="1800" b="1" dirty="0">
                <a:solidFill>
                  <a:srgbClr val="595959">
                    <a:lumMod val="50000"/>
                  </a:srgbClr>
                </a:solidFill>
                <a:latin typeface="Times New Roman" pitchFamily="18" charset="0"/>
                <a:cs typeface="Times New Roman" pitchFamily="18" charset="0"/>
              </a:rPr>
              <a:t>Federal </a:t>
            </a:r>
            <a:r>
              <a:rPr lang="en-US" sz="1800" b="1" dirty="0" smtClean="0">
                <a:solidFill>
                  <a:srgbClr val="595959">
                    <a:lumMod val="50000"/>
                  </a:srgbClr>
                </a:solidFill>
                <a:latin typeface="Times New Roman" pitchFamily="18" charset="0"/>
                <a:cs typeface="Times New Roman" pitchFamily="18" charset="0"/>
              </a:rPr>
              <a:t>Funds, </a:t>
            </a:r>
            <a:r>
              <a:rPr lang="en-US" sz="1800" b="1" dirty="0">
                <a:solidFill>
                  <a:srgbClr val="595959">
                    <a:lumMod val="50000"/>
                  </a:srgbClr>
                </a:solidFill>
                <a:latin typeface="Times New Roman" pitchFamily="18" charset="0"/>
                <a:cs typeface="Times New Roman" pitchFamily="18" charset="0"/>
              </a:rPr>
              <a:t>Brokers’ </a:t>
            </a:r>
            <a:r>
              <a:rPr lang="en-US" sz="1800" b="1" dirty="0" smtClean="0">
                <a:solidFill>
                  <a:srgbClr val="595959">
                    <a:lumMod val="50000"/>
                  </a:srgbClr>
                </a:solidFill>
                <a:latin typeface="Times New Roman" pitchFamily="18" charset="0"/>
                <a:cs typeface="Times New Roman" pitchFamily="18" charset="0"/>
              </a:rPr>
              <a:t>Calls, </a:t>
            </a:r>
            <a:r>
              <a:rPr lang="en-US" sz="1800" b="1" dirty="0">
                <a:solidFill>
                  <a:srgbClr val="595959">
                    <a:lumMod val="50000"/>
                  </a:srgbClr>
                </a:solidFill>
                <a:latin typeface="Times New Roman" pitchFamily="18" charset="0"/>
                <a:cs typeface="Times New Roman" pitchFamily="18" charset="0"/>
              </a:rPr>
              <a:t>The Interbank Deposits and The LIBOR </a:t>
            </a:r>
            <a:r>
              <a:rPr lang="en-US" sz="1800" b="1" dirty="0" smtClean="0">
                <a:solidFill>
                  <a:srgbClr val="595959">
                    <a:lumMod val="50000"/>
                  </a:srgbClr>
                </a:solidFill>
                <a:latin typeface="Times New Roman" pitchFamily="18" charset="0"/>
                <a:cs typeface="Times New Roman" pitchFamily="18" charset="0"/>
              </a:rPr>
              <a:t>Market, and Yields </a:t>
            </a:r>
            <a:r>
              <a:rPr lang="en-US" sz="1800" b="1" dirty="0">
                <a:solidFill>
                  <a:srgbClr val="595959">
                    <a:lumMod val="50000"/>
                  </a:srgbClr>
                </a:solidFill>
                <a:latin typeface="Times New Roman" pitchFamily="18" charset="0"/>
                <a:cs typeface="Times New Roman" pitchFamily="18" charset="0"/>
              </a:rPr>
              <a:t>on Money Market </a:t>
            </a:r>
            <a:r>
              <a:rPr lang="en-US" sz="1800" b="1" dirty="0" smtClean="0">
                <a:solidFill>
                  <a:srgbClr val="595959">
                    <a:lumMod val="50000"/>
                  </a:srgbClr>
                </a:solidFill>
                <a:latin typeface="Times New Roman" pitchFamily="18" charset="0"/>
                <a:cs typeface="Times New Roman" pitchFamily="18" charset="0"/>
              </a:rPr>
              <a:t>Instruments.</a:t>
            </a:r>
            <a:endParaRPr lang="en-US" sz="1800" dirty="0">
              <a:solidFill>
                <a:srgbClr val="595959">
                  <a:lumMod val="50000"/>
                </a:srgbClr>
              </a:solidFill>
              <a:latin typeface="Times New Roman" pitchFamily="18" charset="0"/>
              <a:cs typeface="Times New Roman" pitchFamily="18" charset="0"/>
            </a:endParaRPr>
          </a:p>
          <a:p>
            <a:pPr marL="0" lvl="0" indent="0">
              <a:buClrTx/>
              <a:buNone/>
            </a:pPr>
            <a:r>
              <a:rPr lang="en-US" sz="2400" b="1" dirty="0" smtClean="0">
                <a:latin typeface="Times New Roman" pitchFamily="18" charset="0"/>
                <a:cs typeface="Times New Roman" pitchFamily="18" charset="0"/>
              </a:rPr>
              <a:t>Capital market: </a:t>
            </a:r>
            <a:r>
              <a:rPr lang="en-US" sz="1800" b="1" dirty="0">
                <a:solidFill>
                  <a:srgbClr val="595959">
                    <a:lumMod val="50000"/>
                  </a:srgbClr>
                </a:solidFill>
                <a:latin typeface="Times New Roman" pitchFamily="18" charset="0"/>
                <a:cs typeface="Times New Roman" pitchFamily="18" charset="0"/>
              </a:rPr>
              <a:t>The Bond </a:t>
            </a:r>
            <a:r>
              <a:rPr lang="en-US" sz="1800" b="1" dirty="0" smtClean="0">
                <a:solidFill>
                  <a:srgbClr val="595959">
                    <a:lumMod val="50000"/>
                  </a:srgbClr>
                </a:solidFill>
                <a:latin typeface="Times New Roman" pitchFamily="18" charset="0"/>
                <a:cs typeface="Times New Roman" pitchFamily="18" charset="0"/>
              </a:rPr>
              <a:t>Market, Equity Securities, Derivative Markets (Options and Futures), the </a:t>
            </a:r>
            <a:r>
              <a:rPr lang="en-US" sz="1800" b="1" dirty="0">
                <a:solidFill>
                  <a:srgbClr val="595959">
                    <a:lumMod val="50000"/>
                  </a:srgbClr>
                </a:solidFill>
                <a:latin typeface="Times New Roman" pitchFamily="18" charset="0"/>
                <a:cs typeface="Times New Roman" pitchFamily="18" charset="0"/>
              </a:rPr>
              <a:t>Mutual Fund </a:t>
            </a:r>
            <a:r>
              <a:rPr lang="en-US" sz="1800" b="1" dirty="0" smtClean="0">
                <a:solidFill>
                  <a:srgbClr val="595959">
                    <a:lumMod val="50000"/>
                  </a:srgbClr>
                </a:solidFill>
                <a:latin typeface="Times New Roman" pitchFamily="18" charset="0"/>
                <a:cs typeface="Times New Roman" pitchFamily="18" charset="0"/>
              </a:rPr>
              <a:t>Markets, and the </a:t>
            </a:r>
            <a:r>
              <a:rPr lang="en-US" sz="1800" b="1" dirty="0">
                <a:solidFill>
                  <a:srgbClr val="595959">
                    <a:lumMod val="50000"/>
                  </a:srgbClr>
                </a:solidFill>
                <a:latin typeface="Times New Roman" pitchFamily="18" charset="0"/>
                <a:cs typeface="Times New Roman" pitchFamily="18" charset="0"/>
              </a:rPr>
              <a:t>Hedge Fund </a:t>
            </a:r>
            <a:r>
              <a:rPr lang="en-US" sz="1800" b="1" dirty="0" smtClean="0">
                <a:solidFill>
                  <a:srgbClr val="595959">
                    <a:lumMod val="50000"/>
                  </a:srgbClr>
                </a:solidFill>
                <a:latin typeface="Times New Roman" pitchFamily="18" charset="0"/>
                <a:cs typeface="Times New Roman" pitchFamily="18" charset="0"/>
              </a:rPr>
              <a:t>Markets.</a:t>
            </a:r>
            <a:endParaRPr lang="en-US" sz="1800" b="1" dirty="0">
              <a:solidFill>
                <a:srgbClr val="595959">
                  <a:lumMod val="50000"/>
                </a:srgbClr>
              </a:solidFill>
              <a:latin typeface="Times New Roman" pitchFamily="18" charset="0"/>
              <a:cs typeface="Times New Roman" pitchFamily="18" charset="0"/>
            </a:endParaRPr>
          </a:p>
          <a:p>
            <a:pPr marL="0" indent="0">
              <a:buNone/>
            </a:pPr>
            <a:endParaRPr lang="en-US" sz="2400" b="1" u="sng"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4</a:t>
            </a:fld>
            <a:endParaRPr lang="en-US"/>
          </a:p>
        </p:txBody>
      </p:sp>
    </p:spTree>
    <p:extLst>
      <p:ext uri="{BB962C8B-B14F-4D97-AF65-F5344CB8AC3E}">
        <p14:creationId xmlns:p14="http://schemas.microsoft.com/office/powerpoint/2010/main" val="2518021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C.3 Federal Agency Debt</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ClrTx/>
            </a:pPr>
            <a:r>
              <a:rPr lang="en-US" sz="2400" dirty="0" smtClean="0">
                <a:latin typeface="Times New Roman" pitchFamily="18" charset="0"/>
                <a:cs typeface="Times New Roman" pitchFamily="18" charset="0"/>
              </a:rPr>
              <a:t> Some government agencies issue their own securities to finance their activities. </a:t>
            </a:r>
          </a:p>
          <a:p>
            <a:pPr marL="0" indent="0">
              <a:buClrTx/>
            </a:pPr>
            <a:endParaRPr lang="en-US" sz="2400" dirty="0">
              <a:latin typeface="Times New Roman" pitchFamily="18" charset="0"/>
              <a:cs typeface="Times New Roman" pitchFamily="18" charset="0"/>
            </a:endParaRPr>
          </a:p>
          <a:p>
            <a:pPr marL="0" indent="0">
              <a:buClrTx/>
            </a:pPr>
            <a:r>
              <a:rPr lang="en-US" sz="2400" dirty="0" smtClean="0">
                <a:latin typeface="Times New Roman" pitchFamily="18" charset="0"/>
                <a:cs typeface="Times New Roman" pitchFamily="18" charset="0"/>
              </a:rPr>
              <a:t>The major mortgage-related agencies are the Federal Home Loan Bank (FHLB), the Federal National Mortgage Association (FNMA, or Fannie Mae), the Government National Mortgage Association (GNMA, or </a:t>
            </a:r>
            <a:r>
              <a:rPr lang="en-US" sz="2400" dirty="0" err="1" smtClean="0">
                <a:latin typeface="Times New Roman" pitchFamily="18" charset="0"/>
                <a:cs typeface="Times New Roman" pitchFamily="18" charset="0"/>
              </a:rPr>
              <a:t>Ginnie</a:t>
            </a:r>
            <a:r>
              <a:rPr lang="en-US" sz="2400" dirty="0" smtClean="0">
                <a:latin typeface="Times New Roman" pitchFamily="18" charset="0"/>
                <a:cs typeface="Times New Roman" pitchFamily="18" charset="0"/>
              </a:rPr>
              <a:t> Mae), and the Federal Home Loan Mortgage Corporation (FHLMC, or Freddie Mac). </a:t>
            </a:r>
          </a:p>
        </p:txBody>
      </p:sp>
      <p:sp>
        <p:nvSpPr>
          <p:cNvPr id="4" name="Slide Number Placeholder 3"/>
          <p:cNvSpPr>
            <a:spLocks noGrp="1"/>
          </p:cNvSpPr>
          <p:nvPr>
            <p:ph type="sldNum" sz="quarter" idx="12"/>
          </p:nvPr>
        </p:nvSpPr>
        <p:spPr/>
        <p:txBody>
          <a:bodyPr/>
          <a:lstStyle/>
          <a:p>
            <a:fld id="{2361D884-7B35-49FB-9233-7A8213574B9D}" type="slidenum">
              <a:rPr lang="en-US" smtClean="0"/>
              <a:pPr/>
              <a:t>40</a:t>
            </a:fld>
            <a:endParaRPr lang="en-US"/>
          </a:p>
        </p:txBody>
      </p:sp>
    </p:spTree>
    <p:extLst>
      <p:ext uri="{BB962C8B-B14F-4D97-AF65-F5344CB8AC3E}">
        <p14:creationId xmlns:p14="http://schemas.microsoft.com/office/powerpoint/2010/main" val="140029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C.4 International Bonds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ClrTx/>
            </a:pPr>
            <a:r>
              <a:rPr lang="en-US" sz="2400" dirty="0" smtClean="0">
                <a:latin typeface="Times New Roman" pitchFamily="18" charset="0"/>
                <a:cs typeface="Times New Roman" pitchFamily="18" charset="0"/>
              </a:rPr>
              <a:t> </a:t>
            </a:r>
            <a:r>
              <a:rPr lang="en-US" sz="2400" b="1" dirty="0" smtClean="0">
                <a:solidFill>
                  <a:schemeClr val="tx1">
                    <a:lumMod val="50000"/>
                  </a:schemeClr>
                </a:solidFill>
                <a:latin typeface="Times New Roman" pitchFamily="18" charset="0"/>
                <a:cs typeface="Times New Roman" pitchFamily="18" charset="0"/>
              </a:rPr>
              <a:t>Eurobond</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bond denominated in a currency other than that of the country in which it is issued e.g. a dollar-denominated bond sold in Britain</a:t>
            </a:r>
          </a:p>
          <a:p>
            <a:pPr marL="0" indent="0">
              <a:buClrTx/>
            </a:pPr>
            <a:endParaRPr lang="en-US" sz="2400" dirty="0" smtClean="0">
              <a:latin typeface="Times New Roman" pitchFamily="18" charset="0"/>
              <a:cs typeface="Times New Roman" pitchFamily="18" charset="0"/>
            </a:endParaRPr>
          </a:p>
          <a:p>
            <a:pPr marL="0" indent="0">
              <a:buClrTx/>
            </a:pPr>
            <a:r>
              <a:rPr lang="en-US" sz="2400" dirty="0" smtClean="0">
                <a:latin typeface="Times New Roman" pitchFamily="18" charset="0"/>
                <a:cs typeface="Times New Roman" pitchFamily="18" charset="0"/>
              </a:rPr>
              <a:t> Think of them simply as international bonds.</a:t>
            </a:r>
          </a:p>
          <a:p>
            <a:pPr marL="0" indent="0">
              <a:buClrTx/>
            </a:pPr>
            <a:endParaRPr lang="en-US" sz="2400" dirty="0" smtClean="0">
              <a:latin typeface="Times New Roman" pitchFamily="18" charset="0"/>
              <a:cs typeface="Times New Roman" pitchFamily="18" charset="0"/>
            </a:endParaRPr>
          </a:p>
          <a:p>
            <a:pPr marL="0" indent="0">
              <a:buClrTx/>
            </a:pPr>
            <a:r>
              <a:rPr lang="en-US" sz="2400" dirty="0">
                <a:latin typeface="Times New Roman"/>
                <a:ea typeface="PMingLiU"/>
              </a:rPr>
              <a:t>In contrast to bonds that are issued in foreign currencies, many firms issue bonds in foreign countries but in the currency of the investor. </a:t>
            </a:r>
            <a:endParaRPr lang="en-US" sz="2400" dirty="0" smtClean="0">
              <a:latin typeface="Times New Roman"/>
              <a:ea typeface="PMingLiU"/>
            </a:endParaRPr>
          </a:p>
          <a:p>
            <a:pPr marL="0" indent="0">
              <a:buClrTx/>
            </a:pPr>
            <a:endParaRPr lang="en-US" sz="2400" dirty="0" smtClean="0">
              <a:latin typeface="Times New Roman"/>
              <a:ea typeface="PMingLiU"/>
            </a:endParaRPr>
          </a:p>
          <a:p>
            <a:pPr marL="0" indent="0">
              <a:buClrTx/>
            </a:pPr>
            <a:r>
              <a:rPr lang="en-US" sz="2400" dirty="0" smtClean="0">
                <a:latin typeface="Times New Roman"/>
                <a:ea typeface="PMingLiU"/>
              </a:rPr>
              <a:t>For </a:t>
            </a:r>
            <a:r>
              <a:rPr lang="en-US" sz="2400" dirty="0">
                <a:latin typeface="Times New Roman"/>
                <a:ea typeface="PMingLiU"/>
              </a:rPr>
              <a:t>example, a Yankee bond is a dollar-denominated bond sold in the United States by a non-U.S. issuer. </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41</a:t>
            </a:fld>
            <a:endParaRPr lang="en-US"/>
          </a:p>
        </p:txBody>
      </p:sp>
    </p:spTree>
    <p:extLst>
      <p:ext uri="{BB962C8B-B14F-4D97-AF65-F5344CB8AC3E}">
        <p14:creationId xmlns:p14="http://schemas.microsoft.com/office/powerpoint/2010/main" val="1400296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C.5 Municipal Bonds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ClrTx/>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Municipal bonds</a:t>
                </a:r>
                <a:r>
                  <a:rPr lang="en-US" sz="2000" dirty="0" smtClean="0">
                    <a:latin typeface="Times New Roman" pitchFamily="18" charset="0"/>
                    <a:cs typeface="Times New Roman" pitchFamily="18" charset="0"/>
                  </a:rPr>
                  <a:t>: those issued by states, counties, cities, and state and local government-established authorities (nonfederal agencies). </a:t>
                </a:r>
              </a:p>
              <a:p>
                <a:pPr>
                  <a:buClrTx/>
                </a:pPr>
                <a:r>
                  <a:rPr lang="en-US" sz="2000" dirty="0" smtClean="0">
                    <a:latin typeface="Times New Roman" pitchFamily="18" charset="0"/>
                    <a:cs typeface="Times New Roman" pitchFamily="18" charset="0"/>
                  </a:rPr>
                  <a:t>2 types of municipal bonds: 1. </a:t>
                </a:r>
                <a:r>
                  <a:rPr lang="en-US" sz="2000" b="1" dirty="0" smtClean="0">
                    <a:latin typeface="Times New Roman" pitchFamily="18" charset="0"/>
                    <a:cs typeface="Times New Roman" pitchFamily="18" charset="0"/>
                  </a:rPr>
                  <a:t>General-Obligation Bonds (GOBs). </a:t>
                </a:r>
                <a:r>
                  <a:rPr lang="en-US" sz="2000" dirty="0" smtClean="0">
                    <a:latin typeface="Times New Roman" pitchFamily="18" charset="0"/>
                    <a:cs typeface="Times New Roman" pitchFamily="18" charset="0"/>
                  </a:rPr>
                  <a:t>GOBs are backed by the “full faith and credit” of the issuing governmental unit, which basically means that the unit may tax its constituents to the legal limit, if necessary, to pay the principal and interest on the bonds. 2. </a:t>
                </a:r>
                <a:r>
                  <a:rPr lang="en-US" sz="2000" b="1" dirty="0" smtClean="0">
                    <a:latin typeface="Times New Roman" pitchFamily="18" charset="0"/>
                    <a:cs typeface="Times New Roman" pitchFamily="18" charset="0"/>
                  </a:rPr>
                  <a:t>Revenue Bonds</a:t>
                </a:r>
                <a:r>
                  <a:rPr lang="en-US" sz="2000" dirty="0" smtClean="0">
                    <a:latin typeface="Times New Roman" pitchFamily="18" charset="0"/>
                    <a:cs typeface="Times New Roman" pitchFamily="18" charset="0"/>
                  </a:rPr>
                  <a:t> are backed only by the revenues generated by the project being financed. </a:t>
                </a:r>
              </a:p>
              <a:p>
                <a:pPr>
                  <a:buClrTx/>
                </a:pPr>
                <a:r>
                  <a:rPr lang="en-US" sz="2000" dirty="0" smtClean="0">
                    <a:latin typeface="Times New Roman" pitchFamily="18" charset="0"/>
                    <a:cs typeface="Times New Roman" pitchFamily="18" charset="0"/>
                  </a:rPr>
                  <a:t>Federal income-tax exempted</a:t>
                </a:r>
              </a:p>
              <a:p>
                <a:pPr marL="0" marR="0">
                  <a:lnSpc>
                    <a:spcPct val="115000"/>
                  </a:lnSpc>
                  <a:spcBef>
                    <a:spcPts val="0"/>
                  </a:spcBef>
                  <a:spcAft>
                    <a:spcPts val="0"/>
                  </a:spcAft>
                </a:pPr>
                <a:r>
                  <a:rPr lang="en-US" sz="2000" b="1" dirty="0" smtClean="0">
                    <a:latin typeface="Times New Roman" pitchFamily="18" charset="0"/>
                    <a:cs typeface="Times New Roman" pitchFamily="18" charset="0"/>
                  </a:rPr>
                  <a:t>Equivalent taxable yield (ETY) </a:t>
                </a:r>
                <a:r>
                  <a:rPr lang="en-US" sz="2000" dirty="0" smtClean="0">
                    <a:latin typeface="Times New Roman" pitchFamily="18" charset="0"/>
                    <a:cs typeface="Times New Roman" pitchFamily="18" charset="0"/>
                  </a:rPr>
                  <a:t>of a tax-exempt issue </a:t>
                </a:r>
                <a:r>
                  <a:rPr lang="en-US" sz="2000" dirty="0">
                    <a:latin typeface="Times New Roman"/>
                    <a:ea typeface="PMingLiU"/>
                    <a:cs typeface="Times New Roman"/>
                  </a:rPr>
                  <a:t>is</a:t>
                </a:r>
                <a:endParaRPr lang="en-US" sz="1800" dirty="0">
                  <a:effectLst/>
                  <a:latin typeface="Calibri"/>
                  <a:ea typeface="PMingLiU"/>
                  <a:cs typeface="Times New Roman"/>
                </a:endParaRPr>
              </a:p>
              <a:p>
                <a:pPr marL="0" marR="0" algn="r">
                  <a:lnSpc>
                    <a:spcPct val="115000"/>
                  </a:lnSpc>
                  <a:spcBef>
                    <a:spcPts val="0"/>
                  </a:spcBef>
                  <a:spcAft>
                    <a:spcPts val="0"/>
                  </a:spcAft>
                </a:pPr>
                <a:r>
                  <a:rPr lang="en-US" sz="2000" dirty="0">
                    <a:effectLst/>
                    <a:latin typeface="Times New Roman"/>
                    <a:ea typeface="PMingLiU"/>
                    <a:cs typeface="Times New Roman"/>
                  </a:rPr>
                  <a:t>             </a:t>
                </a:r>
                <a14:m>
                  <m:oMath xmlns:m="http://schemas.openxmlformats.org/officeDocument/2006/math">
                    <m:r>
                      <a:rPr lang="en-US" sz="2000" i="1">
                        <a:effectLst/>
                        <a:latin typeface="Cambria Math"/>
                        <a:ea typeface="PMingLiU"/>
                        <a:cs typeface="Times New Roman"/>
                      </a:rPr>
                      <m:t>𝐸𝑇𝑌</m:t>
                    </m:r>
                    <m:r>
                      <a:rPr lang="en-US" sz="2000" i="1">
                        <a:effectLst/>
                        <a:latin typeface="Cambria Math"/>
                        <a:ea typeface="PMingLiU"/>
                        <a:cs typeface="Times New Roman"/>
                      </a:rPr>
                      <m:t>=</m:t>
                    </m:r>
                    <m:f>
                      <m:fPr>
                        <m:ctrlPr>
                          <a:rPr lang="en-US" sz="2000" i="1">
                            <a:effectLst/>
                            <a:latin typeface="Cambria Math"/>
                            <a:ea typeface="PMingLiU"/>
                            <a:cs typeface="Times New Roman"/>
                          </a:rPr>
                        </m:ctrlPr>
                      </m:fPr>
                      <m:num>
                        <m:r>
                          <m:rPr>
                            <m:sty m:val="p"/>
                          </m:rPr>
                          <a:rPr lang="en-US" sz="2000">
                            <a:effectLst/>
                            <a:latin typeface="Cambria Math"/>
                            <a:ea typeface="PMingLiU"/>
                            <a:cs typeface="Times New Roman"/>
                          </a:rPr>
                          <m:t>Tax</m:t>
                        </m:r>
                        <m:r>
                          <a:rPr lang="en-US" sz="2000" i="1">
                            <a:effectLst/>
                            <a:latin typeface="Cambria Math"/>
                            <a:ea typeface="PMingLiU"/>
                            <a:cs typeface="Times New Roman"/>
                          </a:rPr>
                          <m:t>−</m:t>
                        </m:r>
                        <m:r>
                          <m:rPr>
                            <m:sty m:val="p"/>
                          </m:rPr>
                          <a:rPr lang="en-US" sz="2000">
                            <a:effectLst/>
                            <a:latin typeface="Cambria Math"/>
                            <a:ea typeface="PMingLiU"/>
                            <a:cs typeface="Times New Roman"/>
                          </a:rPr>
                          <m:t>exempt</m:t>
                        </m:r>
                        <m:r>
                          <a:rPr lang="en-US" sz="2000">
                            <a:effectLst/>
                            <a:latin typeface="Cambria Math"/>
                            <a:ea typeface="PMingLiU"/>
                            <a:cs typeface="Times New Roman"/>
                          </a:rPr>
                          <m:t> </m:t>
                        </m:r>
                        <m:r>
                          <m:rPr>
                            <m:sty m:val="p"/>
                          </m:rPr>
                          <a:rPr lang="en-US" sz="2000">
                            <a:effectLst/>
                            <a:latin typeface="Cambria Math"/>
                            <a:ea typeface="PMingLiU"/>
                            <a:cs typeface="Times New Roman"/>
                          </a:rPr>
                          <m:t>municipal</m:t>
                        </m:r>
                        <m:r>
                          <a:rPr lang="en-US" sz="2000">
                            <a:effectLst/>
                            <a:latin typeface="Cambria Math"/>
                            <a:ea typeface="PMingLiU"/>
                            <a:cs typeface="Times New Roman"/>
                          </a:rPr>
                          <m:t> </m:t>
                        </m:r>
                        <m:r>
                          <m:rPr>
                            <m:sty m:val="p"/>
                          </m:rPr>
                          <a:rPr lang="en-US" sz="2000">
                            <a:effectLst/>
                            <a:latin typeface="Cambria Math"/>
                            <a:ea typeface="PMingLiU"/>
                            <a:cs typeface="Times New Roman"/>
                          </a:rPr>
                          <m:t>bond</m:t>
                        </m:r>
                        <m:r>
                          <a:rPr lang="en-US" sz="2000">
                            <a:effectLst/>
                            <a:latin typeface="Cambria Math"/>
                            <a:ea typeface="PMingLiU"/>
                            <a:cs typeface="Times New Roman"/>
                          </a:rPr>
                          <m:t> </m:t>
                        </m:r>
                        <m:r>
                          <m:rPr>
                            <m:sty m:val="p"/>
                          </m:rPr>
                          <a:rPr lang="en-US" sz="2000">
                            <a:effectLst/>
                            <a:latin typeface="Cambria Math"/>
                            <a:ea typeface="PMingLiU"/>
                            <a:cs typeface="Times New Roman"/>
                          </a:rPr>
                          <m:t>rate</m:t>
                        </m:r>
                        <m:r>
                          <a:rPr lang="en-US" sz="2000">
                            <a:effectLst/>
                            <a:latin typeface="Cambria Math"/>
                            <a:ea typeface="PMingLiU"/>
                            <a:cs typeface="Times New Roman"/>
                          </a:rPr>
                          <m:t> (</m:t>
                        </m:r>
                        <m:sSub>
                          <m:sSubPr>
                            <m:ctrlPr>
                              <a:rPr lang="en-US" sz="2000" i="1">
                                <a:effectLst/>
                                <a:latin typeface="Cambria Math"/>
                                <a:ea typeface="PMingLiU"/>
                                <a:cs typeface="Times New Roman"/>
                              </a:rPr>
                            </m:ctrlPr>
                          </m:sSubPr>
                          <m:e>
                            <m:r>
                              <a:rPr lang="en-US" sz="2000" i="1">
                                <a:effectLst/>
                                <a:latin typeface="Cambria Math"/>
                                <a:ea typeface="PMingLiU"/>
                                <a:cs typeface="Times New Roman"/>
                              </a:rPr>
                              <m:t>𝑟</m:t>
                            </m:r>
                          </m:e>
                          <m:sub>
                            <m:r>
                              <a:rPr lang="en-US" sz="2000" i="1">
                                <a:effectLst/>
                                <a:latin typeface="Cambria Math"/>
                                <a:ea typeface="PMingLiU"/>
                                <a:cs typeface="Times New Roman"/>
                              </a:rPr>
                              <m:t>𝑚</m:t>
                            </m:r>
                          </m:sub>
                        </m:sSub>
                        <m:r>
                          <a:rPr lang="en-US" sz="2000" i="1">
                            <a:effectLst/>
                            <a:latin typeface="Cambria Math"/>
                            <a:ea typeface="PMingLiU"/>
                            <a:cs typeface="Times New Roman"/>
                          </a:rPr>
                          <m:t>)</m:t>
                        </m:r>
                      </m:num>
                      <m:den>
                        <m:r>
                          <a:rPr lang="en-US" sz="2000" i="1">
                            <a:effectLst/>
                            <a:latin typeface="Cambria Math"/>
                            <a:ea typeface="PMingLiU"/>
                            <a:cs typeface="Times New Roman"/>
                          </a:rPr>
                          <m:t>1−</m:t>
                        </m:r>
                        <m:r>
                          <a:rPr lang="en-US" sz="2000" i="1">
                            <a:effectLst/>
                            <a:latin typeface="Cambria Math"/>
                            <a:ea typeface="PMingLiU"/>
                            <a:cs typeface="Times New Roman"/>
                          </a:rPr>
                          <m:t>𝜏</m:t>
                        </m:r>
                      </m:den>
                    </m:f>
                  </m:oMath>
                </a14:m>
                <a:r>
                  <a:rPr lang="en-US" sz="2000" dirty="0">
                    <a:effectLst/>
                    <a:latin typeface="Times New Roman"/>
                    <a:ea typeface="PMingLiU"/>
                    <a:cs typeface="Times New Roman"/>
                  </a:rPr>
                  <a:t> </a:t>
                </a:r>
                <a:r>
                  <a:rPr lang="en-US" sz="2000" dirty="0">
                    <a:effectLst/>
                    <a:latin typeface="Cambria Math"/>
                    <a:ea typeface="PMingLiU"/>
                    <a:cs typeface="Times New Roman"/>
                  </a:rPr>
                  <a:t>                                     </a:t>
                </a:r>
                <a:r>
                  <a:rPr lang="en-US" sz="2000" dirty="0">
                    <a:effectLst/>
                    <a:latin typeface="Times New Roman"/>
                    <a:ea typeface="PMingLiU"/>
                    <a:cs typeface="Times New Roman"/>
                  </a:rPr>
                  <a:t>(1.6)</a:t>
                </a:r>
                <a:endParaRPr lang="en-US" sz="1800" dirty="0">
                  <a:effectLst/>
                  <a:latin typeface="Calibri"/>
                  <a:ea typeface="PMingLiU"/>
                  <a:cs typeface="Times New Roman"/>
                </a:endParaRPr>
              </a:p>
              <a:p>
                <a:pPr marL="0" marR="0">
                  <a:lnSpc>
                    <a:spcPct val="115000"/>
                  </a:lnSpc>
                  <a:spcBef>
                    <a:spcPts val="0"/>
                  </a:spcBef>
                  <a:spcAft>
                    <a:spcPts val="0"/>
                  </a:spcAft>
                </a:pPr>
                <a:r>
                  <a:rPr lang="en-US" sz="2000" dirty="0">
                    <a:latin typeface="Times New Roman"/>
                    <a:ea typeface="PMingLiU"/>
                    <a:cs typeface="Times New Roman"/>
                  </a:rPr>
                  <a:t>where </a:t>
                </a:r>
                <a14:m>
                  <m:oMath xmlns:m="http://schemas.openxmlformats.org/officeDocument/2006/math">
                    <m:r>
                      <a:rPr lang="en-US" sz="2000" i="1">
                        <a:effectLst/>
                        <a:latin typeface="Cambria Math"/>
                        <a:ea typeface="PMingLiU"/>
                        <a:cs typeface="Times New Roman"/>
                      </a:rPr>
                      <m:t>𝜏</m:t>
                    </m:r>
                  </m:oMath>
                </a14:m>
                <a:r>
                  <a:rPr lang="en-US" sz="2000" dirty="0">
                    <a:effectLst/>
                    <a:latin typeface="Times New Roman"/>
                    <a:ea typeface="PMingLiU"/>
                    <a:cs typeface="Times New Roman"/>
                  </a:rPr>
                  <a:t>  = the marginal tax rate of the investor. So an investor in the 30% tax bracket would consider a 9% municipal bond to be equivalent to a 13% taxable bond [9/(1 − 0.3) = 13].</a:t>
                </a:r>
                <a:endParaRPr lang="en-US" sz="1800" dirty="0">
                  <a:effectLst/>
                  <a:latin typeface="Calibri"/>
                  <a:ea typeface="PMingLiU"/>
                  <a:cs typeface="Times New Roman"/>
                </a:endParaRPr>
              </a:p>
              <a:p>
                <a:pPr>
                  <a:buClrTx/>
                </a:pPr>
                <a:endParaRPr lang="en-US" sz="2000" dirty="0" smtClean="0">
                  <a:latin typeface="Times New Roman" pitchFamily="18" charset="0"/>
                  <a:cs typeface="Times New Roman" pitchFamily="18" charset="0"/>
                </a:endParaRPr>
              </a:p>
              <a:p>
                <a:pPr>
                  <a:buClrTx/>
                  <a:buNone/>
                </a:pP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02" r="-14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42</a:t>
            </a:fld>
            <a:endParaRPr lang="en-US"/>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0029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C.5 Municipal Bonds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latin typeface="Times New Roman"/>
                    <a:ea typeface="PMingLiU"/>
                  </a:rPr>
                  <a:t>We also can use Equation 1.6 to find the tax bracket at which investors are indifferent between taxable and tax-exempt bonds. </a:t>
                </a:r>
                <a:endParaRPr lang="en-US" dirty="0" smtClean="0">
                  <a:latin typeface="Times New Roman"/>
                  <a:ea typeface="PMingLiU"/>
                </a:endParaRPr>
              </a:p>
              <a:p>
                <a:endParaRPr lang="en-US" dirty="0" smtClean="0">
                  <a:latin typeface="Times New Roman"/>
                  <a:ea typeface="PMingLiU"/>
                </a:endParaRPr>
              </a:p>
              <a:p>
                <a:r>
                  <a:rPr lang="en-US" dirty="0" smtClean="0">
                    <a:latin typeface="Times New Roman"/>
                    <a:ea typeface="PMingLiU"/>
                  </a:rPr>
                  <a:t>The </a:t>
                </a:r>
                <a:r>
                  <a:rPr lang="en-US" dirty="0">
                    <a:latin typeface="Times New Roman"/>
                    <a:ea typeface="PMingLiU"/>
                  </a:rPr>
                  <a:t>cutoff tax bracket is given by solving Equation 1.6 for the tax bracket at which after-tax yields are </a:t>
                </a:r>
                <a:r>
                  <a:rPr lang="en-US" dirty="0" smtClean="0">
                    <a:latin typeface="Times New Roman"/>
                    <a:ea typeface="PMingLiU"/>
                  </a:rPr>
                  <a:t>equal</a:t>
                </a:r>
                <a:r>
                  <a:rPr lang="en-US" dirty="0">
                    <a:latin typeface="Times New Roman"/>
                    <a:ea typeface="PMingLiU"/>
                  </a:rPr>
                  <a:t>:</a:t>
                </a:r>
                <a:endParaRPr lang="en-US" dirty="0" smtClean="0">
                  <a:latin typeface="Times New Roman"/>
                  <a:ea typeface="PMingLiU"/>
                </a:endParaRPr>
              </a:p>
              <a:p>
                <a14:m>
                  <m:oMath xmlns:m="http://schemas.openxmlformats.org/officeDocument/2006/math">
                    <m:r>
                      <a:rPr lang="en-US" i="1">
                        <a:latin typeface="Cambria Math"/>
                        <a:ea typeface="PMingLiU"/>
                        <a:cs typeface="Times New Roman"/>
                      </a:rPr>
                      <m:t>𝜏</m:t>
                    </m:r>
                    <m:r>
                      <a:rPr lang="en-US" i="1">
                        <a:latin typeface="Cambria Math"/>
                        <a:ea typeface="PMingLiU"/>
                        <a:cs typeface="Times New Roman"/>
                      </a:rPr>
                      <m:t>=1−</m:t>
                    </m:r>
                    <m:f>
                      <m:fPr>
                        <m:ctrlPr>
                          <a:rPr lang="en-US" i="1">
                            <a:effectLst/>
                            <a:latin typeface="Cambria Math"/>
                            <a:ea typeface="PMingLiU"/>
                            <a:cs typeface="Times New Roman"/>
                          </a:rPr>
                        </m:ctrlPr>
                      </m:fPr>
                      <m:num>
                        <m:r>
                          <m:rPr>
                            <m:sty m:val="p"/>
                          </m:rPr>
                          <a:rPr lang="en-US">
                            <a:effectLst/>
                            <a:latin typeface="Cambria Math"/>
                            <a:ea typeface="PMingLiU"/>
                            <a:cs typeface="Times New Roman"/>
                          </a:rPr>
                          <m:t>Tax</m:t>
                        </m:r>
                        <m:r>
                          <a:rPr lang="en-US" i="1">
                            <a:effectLst/>
                            <a:latin typeface="Cambria Math"/>
                            <a:ea typeface="PMingLiU"/>
                            <a:cs typeface="Times New Roman"/>
                          </a:rPr>
                          <m:t>−</m:t>
                        </m:r>
                        <m:r>
                          <m:rPr>
                            <m:sty m:val="p"/>
                          </m:rPr>
                          <a:rPr lang="en-US">
                            <a:effectLst/>
                            <a:latin typeface="Cambria Math"/>
                            <a:ea typeface="PMingLiU"/>
                            <a:cs typeface="Times New Roman"/>
                          </a:rPr>
                          <m:t>exempt</m:t>
                        </m:r>
                        <m:r>
                          <a:rPr lang="en-US">
                            <a:effectLst/>
                            <a:latin typeface="Cambria Math"/>
                            <a:ea typeface="PMingLiU"/>
                            <a:cs typeface="Times New Roman"/>
                          </a:rPr>
                          <m:t> </m:t>
                        </m:r>
                        <m:r>
                          <m:rPr>
                            <m:sty m:val="p"/>
                          </m:rPr>
                          <a:rPr lang="en-US">
                            <a:effectLst/>
                            <a:latin typeface="Cambria Math"/>
                            <a:ea typeface="PMingLiU"/>
                            <a:cs typeface="Times New Roman"/>
                          </a:rPr>
                          <m:t>municipal</m:t>
                        </m:r>
                        <m:r>
                          <a:rPr lang="en-US">
                            <a:effectLst/>
                            <a:latin typeface="Cambria Math"/>
                            <a:ea typeface="PMingLiU"/>
                            <a:cs typeface="Times New Roman"/>
                          </a:rPr>
                          <m:t> </m:t>
                        </m:r>
                        <m:r>
                          <m:rPr>
                            <m:sty m:val="p"/>
                          </m:rPr>
                          <a:rPr lang="en-US">
                            <a:effectLst/>
                            <a:latin typeface="Cambria Math"/>
                            <a:ea typeface="PMingLiU"/>
                            <a:cs typeface="Times New Roman"/>
                          </a:rPr>
                          <m:t>bond</m:t>
                        </m:r>
                        <m:r>
                          <a:rPr lang="en-US">
                            <a:effectLst/>
                            <a:latin typeface="Cambria Math"/>
                            <a:ea typeface="PMingLiU"/>
                            <a:cs typeface="Times New Roman"/>
                          </a:rPr>
                          <m:t> </m:t>
                        </m:r>
                        <m:r>
                          <m:rPr>
                            <m:sty m:val="p"/>
                          </m:rPr>
                          <a:rPr lang="en-US">
                            <a:effectLst/>
                            <a:latin typeface="Cambria Math"/>
                            <a:ea typeface="PMingLiU"/>
                            <a:cs typeface="Times New Roman"/>
                          </a:rPr>
                          <m:t>rate</m:t>
                        </m:r>
                        <m:r>
                          <a:rPr lang="en-US">
                            <a:effectLst/>
                            <a:latin typeface="Cambria Math"/>
                            <a:ea typeface="PMingLiU"/>
                            <a:cs typeface="Times New Roman"/>
                          </a:rPr>
                          <m:t> (</m:t>
                        </m:r>
                        <m:sSub>
                          <m:sSubPr>
                            <m:ctrlPr>
                              <a:rPr lang="en-US" i="1">
                                <a:effectLst/>
                                <a:latin typeface="Cambria Math"/>
                                <a:ea typeface="PMingLiU"/>
                                <a:cs typeface="Times New Roman"/>
                              </a:rPr>
                            </m:ctrlPr>
                          </m:sSubPr>
                          <m:e>
                            <m:r>
                              <a:rPr lang="en-US" i="1">
                                <a:effectLst/>
                                <a:latin typeface="Cambria Math"/>
                                <a:ea typeface="PMingLiU"/>
                                <a:cs typeface="Times New Roman"/>
                              </a:rPr>
                              <m:t>𝑟</m:t>
                            </m:r>
                          </m:e>
                          <m:sub>
                            <m:r>
                              <a:rPr lang="en-US" i="1">
                                <a:effectLst/>
                                <a:latin typeface="Cambria Math"/>
                                <a:ea typeface="PMingLiU"/>
                                <a:cs typeface="Times New Roman"/>
                              </a:rPr>
                              <m:t>𝑚</m:t>
                            </m:r>
                          </m:sub>
                        </m:sSub>
                        <m:r>
                          <a:rPr lang="en-US" i="1">
                            <a:effectLst/>
                            <a:latin typeface="Cambria Math"/>
                            <a:ea typeface="PMingLiU"/>
                            <a:cs typeface="Times New Roman"/>
                          </a:rPr>
                          <m:t>)</m:t>
                        </m:r>
                      </m:num>
                      <m:den>
                        <m:r>
                          <a:rPr lang="en-US" i="1">
                            <a:effectLst/>
                            <a:latin typeface="Cambria Math"/>
                            <a:ea typeface="PMingLiU"/>
                            <a:cs typeface="Times New Roman"/>
                          </a:rPr>
                          <m:t>𝐸𝑇𝑌</m:t>
                        </m:r>
                      </m:den>
                    </m:f>
                  </m:oMath>
                </a14:m>
                <a:r>
                  <a:rPr lang="en-US" dirty="0">
                    <a:effectLst/>
                    <a:latin typeface="Times New Roman"/>
                    <a:ea typeface="PMingLiU"/>
                    <a:cs typeface="Times New Roman"/>
                  </a:rPr>
                  <a:t> </a:t>
                </a:r>
                <a:r>
                  <a:rPr lang="en-US" dirty="0" smtClean="0">
                    <a:effectLst/>
                    <a:latin typeface="Times New Roman"/>
                    <a:ea typeface="PMingLiU"/>
                    <a:cs typeface="Times New Roman"/>
                  </a:rPr>
                  <a:t>(</a:t>
                </a:r>
                <a:r>
                  <a:rPr lang="en-US" dirty="0">
                    <a:effectLst/>
                    <a:latin typeface="Times New Roman"/>
                    <a:ea typeface="PMingLiU"/>
                    <a:cs typeface="Times New Roman"/>
                  </a:rPr>
                  <a:t>1.7)</a:t>
                </a:r>
                <a:endParaRPr lang="en-US" sz="2800" dirty="0">
                  <a:effectLst/>
                  <a:latin typeface="Calibri"/>
                  <a:ea typeface="PMingLiU"/>
                  <a:cs typeface="Times New Roman"/>
                </a:endParaRPr>
              </a:p>
              <a:p>
                <a:endParaRPr lang="en-US" dirty="0" smtClean="0">
                  <a:effectLst/>
                  <a:latin typeface="Times New Roman"/>
                  <a:ea typeface="PMingLiU"/>
                </a:endParaRPr>
              </a:p>
              <a:p>
                <a:r>
                  <a:rPr lang="en-US" dirty="0" smtClean="0">
                    <a:effectLst/>
                    <a:latin typeface="Times New Roman"/>
                    <a:ea typeface="PMingLiU"/>
                  </a:rPr>
                  <a:t>Thus </a:t>
                </a:r>
                <a:r>
                  <a:rPr lang="en-US" dirty="0">
                    <a:effectLst/>
                    <a:latin typeface="Times New Roman"/>
                    <a:ea typeface="PMingLiU"/>
                  </a:rPr>
                  <a:t>the yield ratio </a:t>
                </a:r>
                <a:r>
                  <a:rPr lang="en-US" i="1" dirty="0" err="1">
                    <a:effectLst/>
                    <a:latin typeface="Times New Roman"/>
                    <a:ea typeface="PMingLiU"/>
                  </a:rPr>
                  <a:t>r</a:t>
                </a:r>
                <a:r>
                  <a:rPr lang="en-US" i="1" baseline="-25000" dirty="0" err="1">
                    <a:effectLst/>
                    <a:latin typeface="Times New Roman"/>
                    <a:ea typeface="PMingLiU"/>
                  </a:rPr>
                  <a:t>m</a:t>
                </a:r>
                <a:r>
                  <a:rPr lang="en-US" i="1" dirty="0">
                    <a:effectLst/>
                    <a:latin typeface="Times New Roman"/>
                    <a:ea typeface="PMingLiU"/>
                  </a:rPr>
                  <a:t> </a:t>
                </a:r>
                <a:r>
                  <a:rPr lang="en-US" dirty="0">
                    <a:effectLst/>
                    <a:latin typeface="Times New Roman"/>
                    <a:ea typeface="PMingLiU"/>
                  </a:rPr>
                  <a:t>/ </a:t>
                </a:r>
                <a:r>
                  <a:rPr lang="en-US" i="1" dirty="0">
                    <a:effectLst/>
                    <a:latin typeface="Times New Roman"/>
                    <a:ea typeface="PMingLiU"/>
                  </a:rPr>
                  <a:t>ETY </a:t>
                </a:r>
                <a:r>
                  <a:rPr lang="en-US" dirty="0">
                    <a:effectLst/>
                    <a:latin typeface="Times New Roman"/>
                    <a:ea typeface="PMingLiU"/>
                  </a:rPr>
                  <a:t>is a key determinant of the attractiveness of municipal bonds.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3373" r="-23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smtClean="0"/>
              <a:pPr/>
              <a:t>43</a:t>
            </a:fld>
            <a:endParaRPr lang="en-US"/>
          </a:p>
        </p:txBody>
      </p:sp>
    </p:spTree>
    <p:extLst>
      <p:ext uri="{BB962C8B-B14F-4D97-AF65-F5344CB8AC3E}">
        <p14:creationId xmlns:p14="http://schemas.microsoft.com/office/powerpoint/2010/main" val="280266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Example 1.12 Taxable versus Tax-Exempt Yields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4571999"/>
            <a:ext cx="8229600" cy="1905001"/>
          </a:xfrm>
        </p:spPr>
        <p:txBody>
          <a:bodyPr>
            <a:noAutofit/>
          </a:bodyPr>
          <a:lstStyle/>
          <a:p>
            <a:pPr marL="0" indent="0">
              <a:buClrTx/>
            </a:pPr>
            <a:r>
              <a:rPr lang="en-US" sz="2000" dirty="0" smtClean="0">
                <a:latin typeface="Times New Roman" pitchFamily="18" charset="0"/>
                <a:cs typeface="Times New Roman" pitchFamily="18" charset="0"/>
              </a:rPr>
              <a:t> Figure 1.6 shows that in recent years, the ratio of tax-exempt to taxable yields has fluctuated around .85. Equation 1.7 shows that an investor whose tax bracket (federal plus local) exceeds 1 - .85 = .15, or 15%, will derive a greater after-tax yield from municipals. Note, however, that it is difficult to control precisely for differences in the risks of these bonds, so the cutoff tax bracket must be taken as approximate.</a:t>
            </a:r>
          </a:p>
          <a:p>
            <a:pPr marL="0" indent="0">
              <a:buClrTx/>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44</a:t>
            </a:fld>
            <a:endParaRPr lang="en-US"/>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Chart 12"/>
          <p:cNvGraphicFramePr/>
          <p:nvPr/>
        </p:nvGraphicFramePr>
        <p:xfrm>
          <a:off x="1219200" y="1295400"/>
          <a:ext cx="6246681" cy="3206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0296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0837"/>
            <a:ext cx="8686800" cy="639763"/>
          </a:xfrm>
        </p:spPr>
        <p:txBody>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C.6 Corporate Bonds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0" indent="0">
              <a:buClrTx/>
            </a:pPr>
            <a:r>
              <a:rPr lang="en-US" sz="2400" dirty="0" smtClean="0">
                <a:latin typeface="Times New Roman"/>
                <a:cs typeface="Times New Roman"/>
              </a:rPr>
              <a:t> </a:t>
            </a:r>
            <a:r>
              <a:rPr lang="en-US" sz="2400" dirty="0">
                <a:latin typeface="Times New Roman"/>
                <a:ea typeface="PMingLiU"/>
              </a:rPr>
              <a:t>Corporate bonds are the </a:t>
            </a:r>
            <a:r>
              <a:rPr lang="en-US" sz="2400" dirty="0" smtClean="0">
                <a:latin typeface="Times New Roman"/>
                <a:cs typeface="Times New Roman"/>
              </a:rPr>
              <a:t>means by which private firms borrow money directly from the public</a:t>
            </a:r>
          </a:p>
          <a:p>
            <a:pPr marL="0" indent="0">
              <a:buClrTx/>
            </a:pPr>
            <a:r>
              <a:rPr lang="en-US" sz="2400" dirty="0" smtClean="0">
                <a:latin typeface="Times New Roman"/>
                <a:cs typeface="Times New Roman"/>
              </a:rPr>
              <a:t> </a:t>
            </a:r>
            <a:r>
              <a:rPr lang="en-US" sz="2400" b="1" dirty="0" smtClean="0">
                <a:solidFill>
                  <a:schemeClr val="tx1">
                    <a:lumMod val="50000"/>
                  </a:schemeClr>
                </a:solidFill>
                <a:latin typeface="Times New Roman"/>
                <a:cs typeface="Times New Roman"/>
              </a:rPr>
              <a:t>Secured bonds</a:t>
            </a:r>
            <a:r>
              <a:rPr lang="en-US" sz="2400" i="1" dirty="0" smtClean="0">
                <a:latin typeface="Times New Roman"/>
                <a:cs typeface="Times New Roman"/>
              </a:rPr>
              <a:t>: </a:t>
            </a:r>
            <a:r>
              <a:rPr lang="en-US" sz="2400" dirty="0" smtClean="0">
                <a:latin typeface="Times New Roman"/>
                <a:cs typeface="Times New Roman"/>
              </a:rPr>
              <a:t>have specific collateral backing them in the event of firm bankruptcy</a:t>
            </a:r>
          </a:p>
          <a:p>
            <a:pPr marL="0" indent="0">
              <a:buClrTx/>
            </a:pPr>
            <a:r>
              <a:rPr lang="en-US" sz="2400" dirty="0" smtClean="0">
                <a:latin typeface="Times New Roman"/>
                <a:cs typeface="Times New Roman"/>
              </a:rPr>
              <a:t> </a:t>
            </a:r>
            <a:r>
              <a:rPr lang="en-US" sz="2400" b="1" dirty="0" smtClean="0">
                <a:latin typeface="Times New Roman"/>
                <a:cs typeface="Times New Roman"/>
              </a:rPr>
              <a:t>Unsecured bonds (debentures): </a:t>
            </a:r>
            <a:r>
              <a:rPr lang="en-US" sz="2400" dirty="0" smtClean="0">
                <a:latin typeface="Times New Roman"/>
                <a:cs typeface="Times New Roman"/>
              </a:rPr>
              <a:t>have no collateral; and subordinated debentures</a:t>
            </a:r>
            <a:r>
              <a:rPr lang="en-US" sz="2400" i="1" dirty="0" smtClean="0">
                <a:latin typeface="Times New Roman"/>
                <a:cs typeface="Times New Roman"/>
              </a:rPr>
              <a:t>, </a:t>
            </a:r>
            <a:r>
              <a:rPr lang="en-US" sz="2400" dirty="0" smtClean="0">
                <a:latin typeface="Times New Roman"/>
                <a:cs typeface="Times New Roman"/>
              </a:rPr>
              <a:t>which have a lower priority claim to the firm’s assets in the event of bankruptcy.</a:t>
            </a:r>
          </a:p>
          <a:p>
            <a:pPr marL="0" indent="0">
              <a:buClrTx/>
            </a:pPr>
            <a:r>
              <a:rPr lang="en-US" sz="2400" b="1" i="1" dirty="0">
                <a:latin typeface="Times New Roman"/>
                <a:ea typeface="PMingLiU"/>
              </a:rPr>
              <a:t>Callable bonds </a:t>
            </a:r>
            <a:r>
              <a:rPr lang="en-US" sz="2400" dirty="0">
                <a:latin typeface="Times New Roman"/>
                <a:ea typeface="PMingLiU"/>
              </a:rPr>
              <a:t>give the firm the option to repurchase the bond from the holder at a stipulated call price. </a:t>
            </a:r>
            <a:endParaRPr lang="en-US" sz="2400" dirty="0" smtClean="0">
              <a:latin typeface="Times New Roman"/>
              <a:ea typeface="PMingLiU"/>
            </a:endParaRPr>
          </a:p>
          <a:p>
            <a:pPr marL="0" indent="0">
              <a:buClrTx/>
            </a:pPr>
            <a:r>
              <a:rPr lang="en-US" sz="2400" b="1" i="1" dirty="0" smtClean="0">
                <a:latin typeface="Times New Roman"/>
                <a:ea typeface="PMingLiU"/>
              </a:rPr>
              <a:t>Convertible</a:t>
            </a:r>
            <a:r>
              <a:rPr lang="en-US" sz="2400" b="1" dirty="0" smtClean="0">
                <a:latin typeface="Times New Roman"/>
                <a:ea typeface="PMingLiU"/>
              </a:rPr>
              <a:t> </a:t>
            </a:r>
            <a:r>
              <a:rPr lang="en-US" sz="2400" b="1" i="1" dirty="0">
                <a:latin typeface="Times New Roman"/>
                <a:ea typeface="PMingLiU"/>
              </a:rPr>
              <a:t>bonds </a:t>
            </a:r>
            <a:r>
              <a:rPr lang="en-US" sz="2400" dirty="0">
                <a:latin typeface="Times New Roman"/>
                <a:ea typeface="PMingLiU"/>
              </a:rPr>
              <a:t>give the bondholder the option to convert each bond into a stipulated number of shares of stock.</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pPr/>
              <a:t>45</a:t>
            </a:fld>
            <a:endParaRPr lang="en-US"/>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00296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sz="2800" dirty="0">
                <a:latin typeface="Times New Roman"/>
                <a:ea typeface="PMingLiU"/>
                <a:cs typeface="Times New Roman"/>
              </a:rPr>
              <a:t>C.7 Mortgages and Mortgage-Backed </a:t>
            </a:r>
            <a:r>
              <a:rPr lang="en-US" sz="2800" dirty="0" smtClean="0">
                <a:latin typeface="Times New Roman"/>
                <a:ea typeface="PMingLiU"/>
                <a:cs typeface="Times New Roman"/>
              </a:rPr>
              <a:t>Securities</a:t>
            </a:r>
            <a:endParaRPr lang="en-US" sz="2800" dirty="0"/>
          </a:p>
        </p:txBody>
      </p:sp>
      <p:sp>
        <p:nvSpPr>
          <p:cNvPr id="3" name="Content Placeholder 2"/>
          <p:cNvSpPr>
            <a:spLocks noGrp="1"/>
          </p:cNvSpPr>
          <p:nvPr>
            <p:ph idx="1"/>
          </p:nvPr>
        </p:nvSpPr>
        <p:spPr/>
        <p:txBody>
          <a:bodyPr/>
          <a:lstStyle/>
          <a:p>
            <a:r>
              <a:rPr lang="en-US" dirty="0">
                <a:latin typeface="Times New Roman"/>
                <a:ea typeface="PMingLiU"/>
              </a:rPr>
              <a:t>A </a:t>
            </a:r>
            <a:r>
              <a:rPr lang="en-US" b="1" i="1" dirty="0">
                <a:latin typeface="Times New Roman"/>
                <a:ea typeface="PMingLiU"/>
              </a:rPr>
              <a:t>mortgage-backed security </a:t>
            </a:r>
            <a:r>
              <a:rPr lang="en-US" dirty="0">
                <a:latin typeface="Times New Roman"/>
                <a:ea typeface="PMingLiU"/>
              </a:rPr>
              <a:t>is either an ownership claim in a pool of mortgages or an obligation that is secured by such a pool. </a:t>
            </a:r>
            <a:endParaRPr lang="en-US" dirty="0" smtClean="0">
              <a:latin typeface="Times New Roman"/>
              <a:ea typeface="PMingLiU"/>
            </a:endParaRPr>
          </a:p>
          <a:p>
            <a:r>
              <a:rPr lang="en-US" dirty="0" smtClean="0">
                <a:latin typeface="Times New Roman"/>
                <a:ea typeface="PMingLiU"/>
              </a:rPr>
              <a:t>These </a:t>
            </a:r>
            <a:r>
              <a:rPr lang="en-US" dirty="0">
                <a:latin typeface="Times New Roman"/>
                <a:ea typeface="PMingLiU"/>
              </a:rPr>
              <a:t>claims represent securitization of mortgage loans</a:t>
            </a:r>
            <a:r>
              <a:rPr lang="en-US" dirty="0" smtClean="0">
                <a:latin typeface="Times New Roman"/>
                <a:ea typeface="PMingLiU"/>
              </a:rPr>
              <a:t>.</a:t>
            </a: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46</a:t>
            </a:fld>
            <a:endParaRPr lang="en-US"/>
          </a:p>
        </p:txBody>
      </p:sp>
    </p:spTree>
    <p:extLst>
      <p:ext uri="{BB962C8B-B14F-4D97-AF65-F5344CB8AC3E}">
        <p14:creationId xmlns:p14="http://schemas.microsoft.com/office/powerpoint/2010/main" val="987711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a:ea typeface="PMingLiU"/>
              </a:rPr>
              <a:t>Equity Securities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D</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47</a:t>
            </a:fld>
            <a:endParaRPr lang="en-US">
              <a:solidFill>
                <a:schemeClr val="accent6">
                  <a:lumMod val="20000"/>
                  <a:lumOff val="80000"/>
                </a:schemeClr>
              </a:solidFill>
            </a:endParaRPr>
          </a:p>
        </p:txBody>
      </p:sp>
      <p:sp>
        <p:nvSpPr>
          <p:cNvPr id="3" name="Rectangle 2"/>
          <p:cNvSpPr/>
          <p:nvPr/>
        </p:nvSpPr>
        <p:spPr>
          <a:xfrm>
            <a:off x="914400" y="3505200"/>
            <a:ext cx="4232890" cy="2322174"/>
          </a:xfrm>
          <a:prstGeom prst="rect">
            <a:avLst/>
          </a:prstGeom>
        </p:spPr>
        <p:txBody>
          <a:bodyPr wrap="none">
            <a:spAutoFit/>
          </a:bodyPr>
          <a:lstStyle/>
          <a:p>
            <a:pPr>
              <a:lnSpc>
                <a:spcPct val="115000"/>
              </a:lnSpc>
            </a:pPr>
            <a:r>
              <a:rPr lang="en-US" b="1" dirty="0">
                <a:solidFill>
                  <a:schemeClr val="tx1">
                    <a:lumMod val="50000"/>
                  </a:schemeClr>
                </a:solidFill>
                <a:latin typeface="Times New Roman"/>
                <a:ea typeface="PMingLiU"/>
                <a:cs typeface="Times New Roman"/>
              </a:rPr>
              <a:t>D.1 Common Stock as Ownership Shares</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D.2 Characteristics of Common Stock</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D.3 Stock Market Listings</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D.4 Preferred Stock</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D.5 Depository Receipts</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D.6 Stock Market Indexes</a:t>
            </a:r>
            <a:endParaRPr lang="en-US" sz="1600" dirty="0">
              <a:solidFill>
                <a:schemeClr val="tx1">
                  <a:lumMod val="50000"/>
                </a:schemeClr>
              </a:solidFill>
              <a:latin typeface="Calibri"/>
              <a:ea typeface="PMingLiU"/>
              <a:cs typeface="Times New Roman"/>
            </a:endParaRPr>
          </a:p>
          <a:p>
            <a:pPr>
              <a:lnSpc>
                <a:spcPct val="115000"/>
              </a:lnSpc>
            </a:pPr>
            <a:r>
              <a:rPr lang="en-US" b="1" dirty="0">
                <a:solidFill>
                  <a:schemeClr val="tx1">
                    <a:lumMod val="50000"/>
                  </a:schemeClr>
                </a:solidFill>
                <a:latin typeface="Times New Roman"/>
                <a:ea typeface="PMingLiU"/>
                <a:cs typeface="Times New Roman"/>
              </a:rPr>
              <a:t>D.7 Bond Market </a:t>
            </a:r>
            <a:r>
              <a:rPr lang="en-US" b="1" dirty="0" smtClean="0">
                <a:solidFill>
                  <a:schemeClr val="tx1">
                    <a:lumMod val="50000"/>
                  </a:schemeClr>
                </a:solidFill>
                <a:latin typeface="Times New Roman"/>
                <a:ea typeface="PMingLiU"/>
                <a:cs typeface="Times New Roman"/>
              </a:rPr>
              <a:t>Indicators</a:t>
            </a:r>
            <a:endParaRPr lang="en-US" sz="1600" dirty="0">
              <a:solidFill>
                <a:schemeClr val="tx1">
                  <a:lumMod val="50000"/>
                </a:schemeClr>
              </a:solidFill>
              <a:latin typeface="Calibri"/>
              <a:ea typeface="PMingLiU"/>
              <a:cs typeface="Times New Roman"/>
            </a:endParaRPr>
          </a:p>
        </p:txBody>
      </p:sp>
    </p:spTree>
    <p:extLst>
      <p:ext uri="{BB962C8B-B14F-4D97-AF65-F5344CB8AC3E}">
        <p14:creationId xmlns:p14="http://schemas.microsoft.com/office/powerpoint/2010/main" val="1002691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D.1 Common Stock as Ownership </a:t>
            </a:r>
            <a:r>
              <a:rPr lang="en-US" dirty="0" smtClean="0">
                <a:latin typeface="Times New Roman"/>
                <a:ea typeface="PMingLiU"/>
                <a:cs typeface="Times New Roman"/>
              </a:rPr>
              <a:t>Shares</a:t>
            </a:r>
            <a:endParaRPr lang="en-US" dirty="0"/>
          </a:p>
        </p:txBody>
      </p:sp>
      <p:sp>
        <p:nvSpPr>
          <p:cNvPr id="9" name="Content Placeholder 8"/>
          <p:cNvSpPr>
            <a:spLocks noGrp="1"/>
          </p:cNvSpPr>
          <p:nvPr>
            <p:ph idx="1"/>
          </p:nvPr>
        </p:nvSpPr>
        <p:spPr/>
        <p:txBody>
          <a:bodyPr/>
          <a:lstStyle/>
          <a:p>
            <a:r>
              <a:rPr lang="en-US" b="1" i="1" dirty="0">
                <a:latin typeface="Times New Roman"/>
                <a:ea typeface="PMingLiU"/>
              </a:rPr>
              <a:t>Common stocks</a:t>
            </a:r>
            <a:r>
              <a:rPr lang="en-US" i="1" dirty="0">
                <a:latin typeface="Times New Roman"/>
                <a:ea typeface="PMingLiU"/>
              </a:rPr>
              <a:t>, </a:t>
            </a:r>
            <a:r>
              <a:rPr lang="en-US" dirty="0">
                <a:latin typeface="Times New Roman"/>
                <a:ea typeface="PMingLiU"/>
              </a:rPr>
              <a:t>also known as </a:t>
            </a:r>
            <a:r>
              <a:rPr lang="en-US" b="1" i="1" dirty="0">
                <a:latin typeface="Times New Roman"/>
                <a:ea typeface="PMingLiU"/>
              </a:rPr>
              <a:t>equity securities</a:t>
            </a:r>
            <a:r>
              <a:rPr lang="en-US" i="1" dirty="0">
                <a:latin typeface="Times New Roman"/>
                <a:ea typeface="PMingLiU"/>
              </a:rPr>
              <a:t> </a:t>
            </a:r>
            <a:r>
              <a:rPr lang="en-US" dirty="0">
                <a:latin typeface="Times New Roman"/>
                <a:ea typeface="PMingLiU"/>
              </a:rPr>
              <a:t>or </a:t>
            </a:r>
            <a:r>
              <a:rPr lang="en-US" b="1" dirty="0">
                <a:latin typeface="Times New Roman"/>
                <a:ea typeface="PMingLiU"/>
              </a:rPr>
              <a:t>equities, </a:t>
            </a:r>
            <a:r>
              <a:rPr lang="en-US" dirty="0">
                <a:latin typeface="Times New Roman"/>
                <a:ea typeface="PMingLiU"/>
              </a:rPr>
              <a:t>represent ownership shares in a corporation. </a:t>
            </a:r>
            <a:endParaRPr lang="en-US" dirty="0" smtClean="0">
              <a:latin typeface="Times New Roman"/>
              <a:ea typeface="PMingLiU"/>
            </a:endParaRPr>
          </a:p>
          <a:p>
            <a:r>
              <a:rPr lang="en-US" dirty="0" smtClean="0">
                <a:latin typeface="Times New Roman"/>
                <a:ea typeface="PMingLiU"/>
              </a:rPr>
              <a:t>Each </a:t>
            </a:r>
            <a:r>
              <a:rPr lang="en-US" dirty="0">
                <a:latin typeface="Times New Roman"/>
                <a:ea typeface="PMingLiU"/>
              </a:rPr>
              <a:t>share of common stock entitles its owner to one vote on any matters of corporate governance that are put to a vote at the corporation’s annual meeting and to a share in the financial benefits of ownership</a:t>
            </a:r>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smtClean="0"/>
              <a:pPr/>
              <a:t>48</a:t>
            </a:fld>
            <a:endParaRPr lang="en-US"/>
          </a:p>
        </p:txBody>
      </p:sp>
    </p:spTree>
    <p:extLst>
      <p:ext uri="{BB962C8B-B14F-4D97-AF65-F5344CB8AC3E}">
        <p14:creationId xmlns:p14="http://schemas.microsoft.com/office/powerpoint/2010/main" val="2196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D.2 Characteristics of Common </a:t>
            </a:r>
            <a:r>
              <a:rPr lang="en-US" dirty="0" smtClean="0">
                <a:latin typeface="Times New Roman"/>
                <a:ea typeface="PMingLiU"/>
                <a:cs typeface="Times New Roman"/>
              </a:rPr>
              <a:t>Stock</a:t>
            </a:r>
            <a:endParaRPr lang="en-US" dirty="0"/>
          </a:p>
        </p:txBody>
      </p:sp>
      <p:sp>
        <p:nvSpPr>
          <p:cNvPr id="3" name="Content Placeholder 2"/>
          <p:cNvSpPr>
            <a:spLocks noGrp="1"/>
          </p:cNvSpPr>
          <p:nvPr>
            <p:ph idx="1"/>
          </p:nvPr>
        </p:nvSpPr>
        <p:spPr/>
        <p:txBody>
          <a:bodyPr>
            <a:normAutofit fontScale="92500" lnSpcReduction="20000"/>
          </a:bodyPr>
          <a:lstStyle/>
          <a:p>
            <a:pPr marL="0" marR="0">
              <a:lnSpc>
                <a:spcPct val="115000"/>
              </a:lnSpc>
              <a:spcBef>
                <a:spcPts val="0"/>
              </a:spcBef>
              <a:spcAft>
                <a:spcPts val="0"/>
              </a:spcAft>
            </a:pPr>
            <a:r>
              <a:rPr lang="en-US" dirty="0">
                <a:latin typeface="Times New Roman"/>
                <a:ea typeface="PMingLiU"/>
                <a:cs typeface="Times New Roman"/>
              </a:rPr>
              <a:t>The two most important characteristics of common stock as an investment are its </a:t>
            </a:r>
            <a:r>
              <a:rPr lang="en-US" b="1" dirty="0">
                <a:latin typeface="Times New Roman"/>
                <a:ea typeface="PMingLiU"/>
                <a:cs typeface="Times New Roman"/>
              </a:rPr>
              <a:t>residual claim </a:t>
            </a:r>
            <a:r>
              <a:rPr lang="en-US" dirty="0">
                <a:latin typeface="Times New Roman"/>
                <a:ea typeface="PMingLiU"/>
                <a:cs typeface="Times New Roman"/>
              </a:rPr>
              <a:t>and </a:t>
            </a:r>
            <a:r>
              <a:rPr lang="en-US" b="1" dirty="0">
                <a:latin typeface="Times New Roman"/>
                <a:ea typeface="PMingLiU"/>
                <a:cs typeface="Times New Roman"/>
              </a:rPr>
              <a:t>limited liability </a:t>
            </a:r>
            <a:r>
              <a:rPr lang="en-US" dirty="0">
                <a:latin typeface="Times New Roman"/>
                <a:ea typeface="PMingLiU"/>
                <a:cs typeface="Times New Roman"/>
              </a:rPr>
              <a:t>features</a:t>
            </a:r>
            <a:r>
              <a:rPr lang="en-US" dirty="0" smtClean="0">
                <a:latin typeface="Times New Roman"/>
                <a:ea typeface="PMingLiU"/>
                <a:cs typeface="Times New Roman"/>
              </a:rPr>
              <a:t>.</a:t>
            </a:r>
          </a:p>
          <a:p>
            <a:pPr marL="0" marR="0">
              <a:lnSpc>
                <a:spcPct val="115000"/>
              </a:lnSpc>
              <a:spcBef>
                <a:spcPts val="0"/>
              </a:spcBef>
              <a:spcAft>
                <a:spcPts val="0"/>
              </a:spcAft>
            </a:pPr>
            <a:endParaRPr lang="en-US" sz="2800" dirty="0">
              <a:latin typeface="Calibri"/>
              <a:ea typeface="PMingLiU"/>
              <a:cs typeface="Times New Roman"/>
            </a:endParaRPr>
          </a:p>
          <a:p>
            <a:r>
              <a:rPr lang="en-US" b="1" dirty="0" smtClean="0">
                <a:latin typeface="Times New Roman"/>
                <a:ea typeface="PMingLiU"/>
              </a:rPr>
              <a:t>Residual </a:t>
            </a:r>
            <a:r>
              <a:rPr lang="en-US" b="1" dirty="0">
                <a:latin typeface="Times New Roman"/>
                <a:ea typeface="PMingLiU"/>
              </a:rPr>
              <a:t>claim </a:t>
            </a:r>
            <a:r>
              <a:rPr lang="en-US" dirty="0">
                <a:latin typeface="Times New Roman"/>
                <a:ea typeface="PMingLiU"/>
              </a:rPr>
              <a:t>means that stockholders are the last in line of all those who have a claim on the assets and income of the corporation. </a:t>
            </a:r>
            <a:endParaRPr lang="en-US" dirty="0" smtClean="0">
              <a:latin typeface="Times New Roman"/>
              <a:ea typeface="PMingLiU"/>
            </a:endParaRPr>
          </a:p>
          <a:p>
            <a:endParaRPr lang="en-US" dirty="0" smtClean="0">
              <a:latin typeface="Times New Roman"/>
              <a:ea typeface="PMingLiU"/>
            </a:endParaRPr>
          </a:p>
          <a:p>
            <a:r>
              <a:rPr lang="en-US" b="1" dirty="0">
                <a:latin typeface="Times New Roman"/>
                <a:ea typeface="PMingLiU"/>
              </a:rPr>
              <a:t>Limited liability </a:t>
            </a:r>
            <a:r>
              <a:rPr lang="en-US" dirty="0">
                <a:latin typeface="Times New Roman"/>
                <a:ea typeface="PMingLiU"/>
              </a:rPr>
              <a:t>means that the most shareholders can lose in the event of failure of the corporation is their original investment.</a:t>
            </a:r>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49</a:t>
            </a:fld>
            <a:endParaRPr lang="en-US"/>
          </a:p>
        </p:txBody>
      </p:sp>
    </p:spTree>
    <p:extLst>
      <p:ext uri="{BB962C8B-B14F-4D97-AF65-F5344CB8AC3E}">
        <p14:creationId xmlns:p14="http://schemas.microsoft.com/office/powerpoint/2010/main" val="292259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FINANCIAL MARKETS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A</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3944827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D.3 Stock Market </a:t>
            </a:r>
            <a:r>
              <a:rPr lang="en-US" dirty="0" smtClean="0">
                <a:latin typeface="Times New Roman"/>
                <a:ea typeface="PMingLiU"/>
                <a:cs typeface="Times New Roman"/>
              </a:rPr>
              <a:t>Listings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5133373"/>
              </p:ext>
            </p:extLst>
          </p:nvPr>
        </p:nvGraphicFramePr>
        <p:xfrm>
          <a:off x="228605" y="1066800"/>
          <a:ext cx="8762994" cy="2337522"/>
        </p:xfrm>
        <a:graphic>
          <a:graphicData uri="http://schemas.openxmlformats.org/drawingml/2006/table">
            <a:tbl>
              <a:tblPr firstRow="1" firstCol="1" bandRow="1">
                <a:tableStyleId>{F2DE63D5-997A-4646-A377-4702673A728D}</a:tableStyleId>
              </a:tblPr>
              <a:tblGrid>
                <a:gridCol w="1132963"/>
                <a:gridCol w="542554"/>
                <a:gridCol w="485648"/>
                <a:gridCol w="534794"/>
                <a:gridCol w="534794"/>
                <a:gridCol w="534794"/>
                <a:gridCol w="534794"/>
                <a:gridCol w="534794"/>
                <a:gridCol w="534794"/>
                <a:gridCol w="534794"/>
                <a:gridCol w="534794"/>
                <a:gridCol w="534794"/>
                <a:gridCol w="534794"/>
                <a:gridCol w="534794"/>
                <a:gridCol w="719095"/>
              </a:tblGrid>
              <a:tr h="301224">
                <a:tc gridSpan="15">
                  <a:txBody>
                    <a:bodyPr/>
                    <a:lstStyle/>
                    <a:p>
                      <a:pPr marL="0" marR="0" algn="ctr">
                        <a:lnSpc>
                          <a:spcPct val="115000"/>
                        </a:lnSpc>
                        <a:spcBef>
                          <a:spcPts val="0"/>
                        </a:spcBef>
                        <a:spcAft>
                          <a:spcPts val="0"/>
                        </a:spcAft>
                      </a:pPr>
                      <a:r>
                        <a:rPr lang="en-US" sz="1400" dirty="0">
                          <a:solidFill>
                            <a:srgbClr val="FFFFFF"/>
                          </a:solidFill>
                          <a:effectLst/>
                          <a:latin typeface="Times New Roman" pitchFamily="18" charset="0"/>
                          <a:cs typeface="Times New Roman" pitchFamily="18" charset="0"/>
                        </a:rPr>
                        <a:t>Figure 1.7 List of stocks traded on the NYSE</a:t>
                      </a:r>
                      <a:endParaRPr lang="en-US" sz="1400" dirty="0">
                        <a:solidFill>
                          <a:srgbClr val="FFFFFF"/>
                        </a:solidFill>
                        <a:effectLst/>
                        <a:latin typeface="Times New Roman" pitchFamily="18" charset="0"/>
                        <a:ea typeface="PMingLiU"/>
                        <a:cs typeface="Times New Roman" pitchFamily="18" charset="0"/>
                      </a:endParaRPr>
                    </a:p>
                  </a:txBody>
                  <a:tcPr marL="65589" marR="655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849">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Name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Symbol</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Open</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High</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Low</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Close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Net Change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 Change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Volume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52 WK High</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52 WK Low</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Div</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Yield</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P/E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YTD % Change</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r>
              <a:tr h="335233">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Johnson&amp;Johnson</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JNJ</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70.62</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70.86</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70.49</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70.69</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-0.06</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-0.08</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10,042,260</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72.74</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61.71</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2.44</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3.45</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23.25</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c>
                  <a:txBody>
                    <a:bodyPr/>
                    <a:lstStyle/>
                    <a:p>
                      <a:pPr marL="0" marR="0" algn="ctr">
                        <a:lnSpc>
                          <a:spcPct val="115000"/>
                        </a:lnSpc>
                        <a:spcBef>
                          <a:spcPts val="0"/>
                        </a:spcBef>
                        <a:spcAft>
                          <a:spcPts val="0"/>
                        </a:spcAft>
                      </a:pPr>
                      <a:r>
                        <a:rPr lang="en-US" sz="1100" b="1" dirty="0">
                          <a:solidFill>
                            <a:schemeClr val="accent1"/>
                          </a:solidFill>
                          <a:effectLst/>
                          <a:latin typeface="Times New Roman" pitchFamily="18" charset="0"/>
                          <a:cs typeface="Times New Roman" pitchFamily="18" charset="0"/>
                        </a:rPr>
                        <a:t>7.79</a:t>
                      </a:r>
                      <a:endParaRPr lang="en-US" sz="1400" b="1" dirty="0">
                        <a:solidFill>
                          <a:schemeClr val="accent1"/>
                        </a:solidFill>
                        <a:effectLst/>
                        <a:latin typeface="Times New Roman" pitchFamily="18" charset="0"/>
                        <a:ea typeface="PMingLiU"/>
                        <a:cs typeface="Times New Roman" pitchFamily="18" charset="0"/>
                      </a:endParaRPr>
                    </a:p>
                  </a:txBody>
                  <a:tcPr marL="65589" marR="65589" marT="0" marB="0">
                    <a:solidFill>
                      <a:schemeClr val="accent3">
                        <a:lumMod val="10000"/>
                        <a:lumOff val="90000"/>
                      </a:schemeClr>
                    </a:solidFill>
                  </a:tcPr>
                </a:tc>
              </a:tr>
              <a:tr h="335233">
                <a:tc>
                  <a:txBody>
                    <a:bodyPr/>
                    <a:lstStyle/>
                    <a:p>
                      <a:pPr marL="0" marR="0" algn="ctr">
                        <a:lnSpc>
                          <a:spcPct val="115000"/>
                        </a:lnSpc>
                        <a:spcBef>
                          <a:spcPts val="0"/>
                        </a:spcBef>
                        <a:spcAft>
                          <a:spcPts val="0"/>
                        </a:spcAft>
                      </a:pPr>
                      <a:r>
                        <a:rPr lang="en-US" sz="1100" dirty="0">
                          <a:solidFill>
                            <a:schemeClr val="tx1">
                              <a:lumMod val="50000"/>
                            </a:schemeClr>
                          </a:solidFill>
                          <a:effectLst/>
                          <a:latin typeface="Times New Roman" pitchFamily="18" charset="0"/>
                          <a:cs typeface="Times New Roman" pitchFamily="18" charset="0"/>
                        </a:rPr>
                        <a:t>JPMorgan </a:t>
                      </a:r>
                      <a:endParaRPr lang="en-US" sz="1400" dirty="0">
                        <a:solidFill>
                          <a:schemeClr val="tx1">
                            <a:lumMod val="50000"/>
                          </a:schemeClr>
                        </a:solidFill>
                        <a:effectLst/>
                        <a:latin typeface="Times New Roman" pitchFamily="18" charset="0"/>
                        <a:cs typeface="Times New Roman" pitchFamily="18" charset="0"/>
                      </a:endParaRPr>
                    </a:p>
                    <a:p>
                      <a:pPr marL="0" marR="0" algn="ctr">
                        <a:lnSpc>
                          <a:spcPct val="115000"/>
                        </a:lnSpc>
                        <a:spcBef>
                          <a:spcPts val="0"/>
                        </a:spcBef>
                        <a:spcAft>
                          <a:spcPts val="0"/>
                        </a:spcAft>
                      </a:pPr>
                      <a:r>
                        <a:rPr lang="en-US" sz="1100" dirty="0">
                          <a:solidFill>
                            <a:schemeClr val="tx1">
                              <a:lumMod val="50000"/>
                            </a:schemeClr>
                          </a:solidFill>
                          <a:effectLst/>
                          <a:latin typeface="Times New Roman" pitchFamily="18" charset="0"/>
                          <a:cs typeface="Times New Roman" pitchFamily="18" charset="0"/>
                        </a:rPr>
                        <a:t>Chase</a:t>
                      </a:r>
                      <a:endParaRPr lang="en-US" sz="1400" dirty="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u="none" strike="noStrike">
                          <a:solidFill>
                            <a:schemeClr val="tx1">
                              <a:lumMod val="50000"/>
                            </a:schemeClr>
                          </a:solidFill>
                          <a:effectLst/>
                          <a:latin typeface="Times New Roman" pitchFamily="18" charset="0"/>
                          <a:cs typeface="Times New Roman" pitchFamily="18" charset="0"/>
                          <a:hlinkClick r:id="rId2"/>
                        </a:rPr>
                        <a:t>JPM</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42.77</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43.11</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42.71</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42.81</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0.03</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0.07</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15,931,537</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46.49</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30.42</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1.20</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2.80</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8.94</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28.75</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r>
              <a:tr h="335233">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JPMorgan </a:t>
                      </a:r>
                      <a:endParaRPr lang="en-US" sz="1400">
                        <a:solidFill>
                          <a:schemeClr val="tx1">
                            <a:lumMod val="50000"/>
                          </a:schemeClr>
                        </a:solidFill>
                        <a:effectLst/>
                        <a:latin typeface="Times New Roman" pitchFamily="18" charset="0"/>
                        <a:cs typeface="Times New Roman" pitchFamily="18" charset="0"/>
                      </a:endParaRPr>
                    </a:p>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Chase Wt</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u="none" strike="noStrike">
                          <a:solidFill>
                            <a:schemeClr val="tx1">
                              <a:lumMod val="50000"/>
                            </a:schemeClr>
                          </a:solidFill>
                          <a:effectLst/>
                          <a:latin typeface="Times New Roman" pitchFamily="18" charset="0"/>
                          <a:cs typeface="Times New Roman" pitchFamily="18" charset="0"/>
                          <a:hlinkClick r:id="rId3"/>
                        </a:rPr>
                        <a:t>JPM%</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11.84</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11.95</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11.84</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11.93</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0.03</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0.25</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18,017</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14.44</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8.10</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c>
                  <a:txBody>
                    <a:bodyPr/>
                    <a:lstStyle/>
                    <a:p>
                      <a:pPr marL="0" marR="0" algn="ctr">
                        <a:lnSpc>
                          <a:spcPct val="115000"/>
                        </a:lnSpc>
                        <a:spcBef>
                          <a:spcPts val="0"/>
                        </a:spcBef>
                        <a:spcAft>
                          <a:spcPts val="0"/>
                        </a:spcAft>
                      </a:pPr>
                      <a:r>
                        <a:rPr lang="en-US" sz="1100">
                          <a:solidFill>
                            <a:schemeClr val="tx1">
                              <a:lumMod val="50000"/>
                            </a:schemeClr>
                          </a:solidFill>
                          <a:effectLst/>
                          <a:latin typeface="Times New Roman" pitchFamily="18" charset="0"/>
                          <a:cs typeface="Times New Roman" pitchFamily="18" charset="0"/>
                        </a:rPr>
                        <a:t>40.35</a:t>
                      </a:r>
                      <a:endParaRPr lang="en-US" sz="1400">
                        <a:solidFill>
                          <a:schemeClr val="tx1">
                            <a:lumMod val="50000"/>
                          </a:schemeClr>
                        </a:solidFill>
                        <a:effectLst/>
                        <a:latin typeface="Times New Roman" pitchFamily="18" charset="0"/>
                        <a:ea typeface="PMingLiU"/>
                        <a:cs typeface="Times New Roman" pitchFamily="18" charset="0"/>
                      </a:endParaRPr>
                    </a:p>
                  </a:txBody>
                  <a:tcPr marL="65589" marR="65589" marT="0" marB="0"/>
                </a:tc>
              </a:tr>
              <a:tr h="301224">
                <a:tc gridSpan="15">
                  <a:txBody>
                    <a:bodyPr/>
                    <a:lstStyle/>
                    <a:p>
                      <a:pPr marL="0" marR="0" algn="ctr">
                        <a:lnSpc>
                          <a:spcPct val="115000"/>
                        </a:lnSpc>
                        <a:spcBef>
                          <a:spcPts val="0"/>
                        </a:spcBef>
                        <a:spcAft>
                          <a:spcPts val="0"/>
                        </a:spcAft>
                      </a:pPr>
                      <a:r>
                        <a:rPr lang="en-US" sz="1100" dirty="0">
                          <a:solidFill>
                            <a:schemeClr val="tx1">
                              <a:lumMod val="50000"/>
                            </a:schemeClr>
                          </a:solidFill>
                          <a:effectLst/>
                          <a:latin typeface="Times New Roman" pitchFamily="18" charset="0"/>
                          <a:cs typeface="Times New Roman" pitchFamily="18" charset="0"/>
                        </a:rPr>
                        <a:t>Source: Compiled from data from </a:t>
                      </a:r>
                      <a:r>
                        <a:rPr lang="en-US" sz="1100" dirty="0" err="1">
                          <a:solidFill>
                            <a:schemeClr val="tx1">
                              <a:lumMod val="50000"/>
                            </a:schemeClr>
                          </a:solidFill>
                          <a:effectLst/>
                          <a:latin typeface="Times New Roman" pitchFamily="18" charset="0"/>
                          <a:cs typeface="Times New Roman" pitchFamily="18" charset="0"/>
                        </a:rPr>
                        <a:t>TheWall</a:t>
                      </a:r>
                      <a:r>
                        <a:rPr lang="en-US" sz="1100" dirty="0">
                          <a:solidFill>
                            <a:schemeClr val="tx1">
                              <a:lumMod val="50000"/>
                            </a:schemeClr>
                          </a:solidFill>
                          <a:effectLst/>
                          <a:latin typeface="Times New Roman" pitchFamily="18" charset="0"/>
                          <a:cs typeface="Times New Roman" pitchFamily="18" charset="0"/>
                        </a:rPr>
                        <a:t> Street Journal Online, December 14, 2012</a:t>
                      </a:r>
                      <a:endParaRPr lang="en-US" sz="1400" dirty="0">
                        <a:solidFill>
                          <a:schemeClr val="tx1">
                            <a:lumMod val="50000"/>
                          </a:schemeClr>
                        </a:solidFill>
                        <a:effectLst/>
                        <a:latin typeface="Times New Roman" pitchFamily="18" charset="0"/>
                        <a:ea typeface="PMingLiU"/>
                        <a:cs typeface="Times New Roman" pitchFamily="18" charset="0"/>
                      </a:endParaRPr>
                    </a:p>
                  </a:txBody>
                  <a:tcPr marL="65589" marR="655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361D884-7B35-49FB-9233-7A8213574B9D}" type="slidenum">
              <a:rPr lang="en-US" smtClean="0"/>
              <a:pPr/>
              <a:t>50</a:t>
            </a:fld>
            <a:endParaRPr lang="en-US"/>
          </a:p>
        </p:txBody>
      </p:sp>
      <p:sp>
        <p:nvSpPr>
          <p:cNvPr id="6" name="Rectangle 5"/>
          <p:cNvSpPr/>
          <p:nvPr/>
        </p:nvSpPr>
        <p:spPr>
          <a:xfrm>
            <a:off x="304800" y="3505200"/>
            <a:ext cx="8610600" cy="2862322"/>
          </a:xfrm>
          <a:prstGeom prst="rect">
            <a:avLst/>
          </a:prstGeom>
        </p:spPr>
        <p:txBody>
          <a:bodyPr wrap="square">
            <a:spAutoFit/>
          </a:bodyPr>
          <a:lstStyle/>
          <a:p>
            <a:pPr marL="342900" indent="-342900">
              <a:buFont typeface="Arial" pitchFamily="34" charset="0"/>
              <a:buChar char="•"/>
            </a:pPr>
            <a:r>
              <a:rPr lang="en-US" sz="2000" dirty="0">
                <a:solidFill>
                  <a:schemeClr val="accent1"/>
                </a:solidFill>
                <a:latin typeface="Times New Roman" pitchFamily="18" charset="0"/>
                <a:cs typeface="Times New Roman" pitchFamily="18" charset="0"/>
              </a:rPr>
              <a:t>The table provides the ticker symbol (JNJ), the closing price of the stock ($70.69), and its change (-$.06) from the previous trading day. About 10 million shares of JNJ traded on this day. The listing also provides the highest and lowest price at which JNJ has traded in the last 52 weeks. </a:t>
            </a:r>
            <a:endParaRPr lang="en-US" sz="2000" dirty="0" smtClean="0">
              <a:solidFill>
                <a:schemeClr val="accent1"/>
              </a:solidFill>
              <a:latin typeface="Times New Roman" pitchFamily="18" charset="0"/>
              <a:cs typeface="Times New Roman" pitchFamily="18" charset="0"/>
            </a:endParaRPr>
          </a:p>
          <a:p>
            <a:pPr marL="342900" indent="-342900">
              <a:buFont typeface="Arial" pitchFamily="34" charset="0"/>
              <a:buChar char="•"/>
            </a:pPr>
            <a:r>
              <a:rPr lang="en-US" sz="2000" dirty="0" smtClean="0">
                <a:solidFill>
                  <a:schemeClr val="accent1"/>
                </a:solidFill>
                <a:latin typeface="Times New Roman" pitchFamily="18" charset="0"/>
                <a:cs typeface="Times New Roman" pitchFamily="18" charset="0"/>
              </a:rPr>
              <a:t>The </a:t>
            </a:r>
            <a:r>
              <a:rPr lang="en-US" sz="2000" dirty="0">
                <a:solidFill>
                  <a:schemeClr val="accent1"/>
                </a:solidFill>
                <a:latin typeface="Times New Roman" pitchFamily="18" charset="0"/>
                <a:cs typeface="Times New Roman" pitchFamily="18" charset="0"/>
              </a:rPr>
              <a:t>2.44 value in the Dividend column means that the last quarterly dividend payment was $.61 per share, </a:t>
            </a:r>
            <a:r>
              <a:rPr lang="en-US" sz="2000" dirty="0" smtClean="0">
                <a:solidFill>
                  <a:schemeClr val="accent1"/>
                </a:solidFill>
                <a:latin typeface="Times New Roman" pitchFamily="18" charset="0"/>
                <a:cs typeface="Times New Roman" pitchFamily="18" charset="0"/>
              </a:rPr>
              <a:t>annual </a:t>
            </a:r>
            <a:r>
              <a:rPr lang="en-US" sz="2000" dirty="0">
                <a:solidFill>
                  <a:schemeClr val="accent1"/>
                </a:solidFill>
                <a:latin typeface="Times New Roman" pitchFamily="18" charset="0"/>
                <a:cs typeface="Times New Roman" pitchFamily="18" charset="0"/>
              </a:rPr>
              <a:t>dividend payments </a:t>
            </a:r>
            <a:r>
              <a:rPr lang="en-US" sz="2000" dirty="0" smtClean="0">
                <a:solidFill>
                  <a:schemeClr val="accent1"/>
                </a:solidFill>
                <a:latin typeface="Times New Roman" pitchFamily="18" charset="0"/>
                <a:cs typeface="Times New Roman" pitchFamily="18" charset="0"/>
              </a:rPr>
              <a:t>is $.</a:t>
            </a:r>
            <a:r>
              <a:rPr lang="en-US" sz="2000" dirty="0">
                <a:solidFill>
                  <a:schemeClr val="accent1"/>
                </a:solidFill>
                <a:latin typeface="Times New Roman" pitchFamily="18" charset="0"/>
                <a:cs typeface="Times New Roman" pitchFamily="18" charset="0"/>
              </a:rPr>
              <a:t>61× 4 = $</a:t>
            </a:r>
            <a:r>
              <a:rPr lang="en-US" sz="2000" dirty="0" smtClean="0">
                <a:solidFill>
                  <a:schemeClr val="accent1"/>
                </a:solidFill>
                <a:latin typeface="Times New Roman" pitchFamily="18" charset="0"/>
                <a:cs typeface="Times New Roman" pitchFamily="18" charset="0"/>
              </a:rPr>
              <a:t>2.44 and </a:t>
            </a:r>
            <a:r>
              <a:rPr lang="en-US" sz="2000" dirty="0">
                <a:solidFill>
                  <a:schemeClr val="accent1"/>
                </a:solidFill>
                <a:latin typeface="Times New Roman" pitchFamily="18" charset="0"/>
                <a:cs typeface="Times New Roman" pitchFamily="18" charset="0"/>
              </a:rPr>
              <a:t>an annual dividend </a:t>
            </a:r>
            <a:r>
              <a:rPr lang="en-US" sz="2000" dirty="0" smtClean="0">
                <a:solidFill>
                  <a:schemeClr val="accent1"/>
                </a:solidFill>
                <a:latin typeface="Times New Roman" pitchFamily="18" charset="0"/>
                <a:cs typeface="Times New Roman" pitchFamily="18" charset="0"/>
              </a:rPr>
              <a:t>yield is 2.44/70.69 </a:t>
            </a:r>
            <a:r>
              <a:rPr lang="en-US" sz="2000" dirty="0">
                <a:solidFill>
                  <a:schemeClr val="accent1"/>
                </a:solidFill>
                <a:latin typeface="Times New Roman" pitchFamily="18" charset="0"/>
                <a:cs typeface="Times New Roman" pitchFamily="18" charset="0"/>
              </a:rPr>
              <a:t>= .0345, or 3.45%.</a:t>
            </a:r>
          </a:p>
          <a:p>
            <a:pPr marL="342900" indent="-342900">
              <a:buFont typeface="Arial" pitchFamily="34" charset="0"/>
              <a:buChar char="•"/>
            </a:pPr>
            <a:r>
              <a:rPr lang="en-US" sz="2000" dirty="0" smtClean="0">
                <a:solidFill>
                  <a:schemeClr val="accent1"/>
                </a:solidFill>
                <a:latin typeface="Times New Roman" pitchFamily="18" charset="0"/>
                <a:cs typeface="Times New Roman" pitchFamily="18" charset="0"/>
              </a:rPr>
              <a:t> </a:t>
            </a:r>
            <a:r>
              <a:rPr lang="en-US" sz="2000" dirty="0">
                <a:solidFill>
                  <a:schemeClr val="accent1"/>
                </a:solidFill>
                <a:latin typeface="Times New Roman"/>
                <a:ea typeface="PMingLiU"/>
              </a:rPr>
              <a:t>The P/E ratio, or </a:t>
            </a:r>
            <a:r>
              <a:rPr lang="en-US" sz="2000" b="1" dirty="0">
                <a:solidFill>
                  <a:schemeClr val="accent1"/>
                </a:solidFill>
                <a:latin typeface="Times New Roman"/>
                <a:ea typeface="PMingLiU"/>
              </a:rPr>
              <a:t>price–earnings ratio, </a:t>
            </a:r>
            <a:r>
              <a:rPr lang="en-US" sz="2000" dirty="0">
                <a:solidFill>
                  <a:schemeClr val="accent1"/>
                </a:solidFill>
                <a:latin typeface="Times New Roman"/>
                <a:ea typeface="PMingLiU"/>
              </a:rPr>
              <a:t>is the ratio of the current stock price to last year’s earnings per share. </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236007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D.4 Preferred </a:t>
            </a:r>
            <a:r>
              <a:rPr lang="en-US" dirty="0" smtClean="0">
                <a:latin typeface="Times New Roman"/>
                <a:ea typeface="PMingLiU"/>
                <a:cs typeface="Times New Roman"/>
              </a:rPr>
              <a:t>Stock</a:t>
            </a:r>
            <a:endParaRPr lang="en-US" dirty="0"/>
          </a:p>
        </p:txBody>
      </p:sp>
      <p:sp>
        <p:nvSpPr>
          <p:cNvPr id="3" name="Content Placeholder 2"/>
          <p:cNvSpPr>
            <a:spLocks noGrp="1"/>
          </p:cNvSpPr>
          <p:nvPr>
            <p:ph idx="1"/>
          </p:nvPr>
        </p:nvSpPr>
        <p:spPr>
          <a:xfrm>
            <a:off x="457200" y="1066800"/>
            <a:ext cx="8229600" cy="5486400"/>
          </a:xfrm>
        </p:spPr>
        <p:txBody>
          <a:bodyPr>
            <a:normAutofit fontScale="77500" lnSpcReduction="20000"/>
          </a:bodyPr>
          <a:lstStyle/>
          <a:p>
            <a:r>
              <a:rPr lang="en-US" b="1" dirty="0">
                <a:latin typeface="Times New Roman"/>
                <a:ea typeface="PMingLiU"/>
              </a:rPr>
              <a:t>Preferred stock </a:t>
            </a:r>
            <a:r>
              <a:rPr lang="en-US" dirty="0">
                <a:latin typeface="Times New Roman"/>
                <a:ea typeface="PMingLiU"/>
              </a:rPr>
              <a:t>has features similar to both equity and debt</a:t>
            </a:r>
            <a:r>
              <a:rPr lang="en-US" dirty="0" smtClean="0">
                <a:latin typeface="Times New Roman"/>
                <a:ea typeface="PMingLiU"/>
              </a:rPr>
              <a:t>.</a:t>
            </a:r>
          </a:p>
          <a:p>
            <a:r>
              <a:rPr lang="en-US" dirty="0" smtClean="0">
                <a:latin typeface="Times New Roman"/>
                <a:ea typeface="PMingLiU"/>
              </a:rPr>
              <a:t> </a:t>
            </a:r>
          </a:p>
          <a:p>
            <a:r>
              <a:rPr lang="en-US" dirty="0" smtClean="0">
                <a:latin typeface="Times New Roman"/>
                <a:ea typeface="PMingLiU"/>
              </a:rPr>
              <a:t>Like </a:t>
            </a:r>
            <a:r>
              <a:rPr lang="en-US" dirty="0">
                <a:latin typeface="Times New Roman"/>
                <a:ea typeface="PMingLiU"/>
              </a:rPr>
              <a:t>a bond, it promises to pay to its holder a fixed amount of income each year. In this sense preferred stock is similar to an infinite-maturity bond, that is, a perpetuity</a:t>
            </a:r>
            <a:r>
              <a:rPr lang="en-US" dirty="0" smtClean="0">
                <a:latin typeface="Times New Roman"/>
                <a:ea typeface="PMingLiU"/>
              </a:rPr>
              <a:t>.</a:t>
            </a:r>
          </a:p>
          <a:p>
            <a:endParaRPr lang="en-US" dirty="0" smtClean="0">
              <a:latin typeface="Times New Roman"/>
              <a:ea typeface="PMingLiU"/>
            </a:endParaRPr>
          </a:p>
          <a:p>
            <a:r>
              <a:rPr lang="en-US" dirty="0" smtClean="0">
                <a:latin typeface="Times New Roman"/>
                <a:ea typeface="PMingLiU"/>
              </a:rPr>
              <a:t>Like a equity, the </a:t>
            </a:r>
            <a:r>
              <a:rPr lang="en-US" dirty="0">
                <a:latin typeface="Times New Roman"/>
                <a:ea typeface="PMingLiU"/>
              </a:rPr>
              <a:t>firm retains discretion to make the dividend payments to the preferred stockholders; it has no contractual obligation to pay those dividends. Instead, preferred dividends are usually </a:t>
            </a:r>
            <a:r>
              <a:rPr lang="en-US" b="1" i="1" dirty="0" smtClean="0">
                <a:latin typeface="Times New Roman"/>
                <a:ea typeface="PMingLiU"/>
              </a:rPr>
              <a:t>cumulative.</a:t>
            </a:r>
          </a:p>
          <a:p>
            <a:endParaRPr lang="en-US" b="1" i="1" dirty="0" smtClean="0">
              <a:latin typeface="Times New Roman"/>
              <a:ea typeface="PMingLiU"/>
            </a:endParaRPr>
          </a:p>
          <a:p>
            <a:r>
              <a:rPr lang="en-US" dirty="0">
                <a:latin typeface="Times New Roman"/>
                <a:ea typeface="PMingLiU"/>
              </a:rPr>
              <a:t>Preferred stock is issued in variations similar to those of corporate bonds. It may be callable by the issuing firm, in which case it is said to be </a:t>
            </a:r>
            <a:r>
              <a:rPr lang="en-US" b="1" i="1" dirty="0">
                <a:latin typeface="Times New Roman"/>
                <a:ea typeface="PMingLiU"/>
              </a:rPr>
              <a:t>redeemable</a:t>
            </a:r>
            <a:r>
              <a:rPr lang="en-US" i="1" dirty="0">
                <a:latin typeface="Times New Roman"/>
                <a:ea typeface="PMingLiU"/>
              </a:rPr>
              <a:t>.</a:t>
            </a:r>
            <a:endParaRPr lang="en-US" b="1"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51</a:t>
            </a:fld>
            <a:endParaRPr lang="en-US"/>
          </a:p>
        </p:txBody>
      </p:sp>
    </p:spTree>
    <p:extLst>
      <p:ext uri="{BB962C8B-B14F-4D97-AF65-F5344CB8AC3E}">
        <p14:creationId xmlns:p14="http://schemas.microsoft.com/office/powerpoint/2010/main" val="4204349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D.5 Depository </a:t>
            </a:r>
            <a:r>
              <a:rPr lang="en-US" dirty="0" smtClean="0">
                <a:latin typeface="Times New Roman"/>
                <a:ea typeface="PMingLiU"/>
                <a:cs typeface="Times New Roman"/>
              </a:rPr>
              <a:t>Receipts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a:ea typeface="PMingLiU"/>
              </a:rPr>
              <a:t>American Depository Receipts, or ADRs, are certificates traded in U.S. markets that represent ownership in shares of a foreign company. </a:t>
            </a:r>
            <a:endParaRPr lang="en-US" dirty="0" smtClean="0">
              <a:latin typeface="Times New Roman"/>
              <a:ea typeface="PMingLiU"/>
            </a:endParaRPr>
          </a:p>
          <a:p>
            <a:endParaRPr lang="en-US" dirty="0" smtClean="0">
              <a:latin typeface="Times New Roman"/>
              <a:ea typeface="PMingLiU"/>
            </a:endParaRPr>
          </a:p>
          <a:p>
            <a:r>
              <a:rPr lang="en-US" dirty="0" smtClean="0">
                <a:latin typeface="Times New Roman"/>
                <a:ea typeface="PMingLiU"/>
              </a:rPr>
              <a:t>Each </a:t>
            </a:r>
            <a:r>
              <a:rPr lang="en-US" dirty="0">
                <a:latin typeface="Times New Roman"/>
                <a:ea typeface="PMingLiU"/>
              </a:rPr>
              <a:t>ADR may correspond to ownership of a fraction of a foreign share, one share, or several shares of the foreign corporation. </a:t>
            </a:r>
            <a:endParaRPr lang="en-US" dirty="0" smtClean="0">
              <a:latin typeface="Times New Roman"/>
              <a:ea typeface="PMingLiU"/>
            </a:endParaRPr>
          </a:p>
          <a:p>
            <a:endParaRPr lang="en-US" dirty="0" smtClean="0">
              <a:latin typeface="Times New Roman"/>
              <a:ea typeface="PMingLiU"/>
            </a:endParaRPr>
          </a:p>
          <a:p>
            <a:r>
              <a:rPr lang="en-US" dirty="0" smtClean="0">
                <a:latin typeface="Times New Roman"/>
                <a:ea typeface="PMingLiU"/>
              </a:rPr>
              <a:t>ADRs </a:t>
            </a:r>
            <a:r>
              <a:rPr lang="en-US" dirty="0">
                <a:latin typeface="Times New Roman"/>
                <a:ea typeface="PMingLiU"/>
              </a:rPr>
              <a:t>were created to make it easier for foreign firms to satisfy U.S. security registration requirements. </a:t>
            </a:r>
            <a:endParaRPr lang="en-US" dirty="0" smtClean="0">
              <a:latin typeface="Times New Roman"/>
              <a:ea typeface="PMingLiU"/>
            </a:endParaRPr>
          </a:p>
          <a:p>
            <a:endParaRPr lang="en-US" dirty="0" smtClean="0">
              <a:latin typeface="Times New Roman"/>
              <a:ea typeface="PMingLiU"/>
            </a:endParaRPr>
          </a:p>
          <a:p>
            <a:r>
              <a:rPr lang="en-US" dirty="0" smtClean="0">
                <a:latin typeface="Times New Roman"/>
                <a:ea typeface="PMingLiU"/>
              </a:rPr>
              <a:t>They </a:t>
            </a:r>
            <a:r>
              <a:rPr lang="en-US" dirty="0">
                <a:latin typeface="Times New Roman"/>
                <a:ea typeface="PMingLiU"/>
              </a:rPr>
              <a:t>are the most common way for U.S. investors to invest in and trade the shares of foreign corporations. </a:t>
            </a:r>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52</a:t>
            </a:fld>
            <a:endParaRPr lang="en-US"/>
          </a:p>
        </p:txBody>
      </p:sp>
    </p:spTree>
    <p:extLst>
      <p:ext uri="{BB962C8B-B14F-4D97-AF65-F5344CB8AC3E}">
        <p14:creationId xmlns:p14="http://schemas.microsoft.com/office/powerpoint/2010/main" val="180559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D.6 Stock Market </a:t>
            </a:r>
            <a:r>
              <a:rPr lang="en-US" dirty="0" smtClean="0">
                <a:latin typeface="Times New Roman"/>
                <a:ea typeface="PMingLiU"/>
                <a:cs typeface="Times New Roman"/>
              </a:rPr>
              <a:t>Indexes</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a:ea typeface="PMingLiU"/>
              </a:rPr>
              <a:t>Market-index values have also been commonly used to provide insights into such economic variables as the growth of economic output and corporate returns</a:t>
            </a:r>
            <a:r>
              <a:rPr lang="en-US" dirty="0" smtClean="0">
                <a:latin typeface="Times New Roman"/>
                <a:ea typeface="PMingLiU"/>
              </a:rPr>
              <a:t>.</a:t>
            </a:r>
          </a:p>
          <a:p>
            <a:endParaRPr lang="en-US" dirty="0" smtClean="0">
              <a:latin typeface="Times New Roman"/>
              <a:ea typeface="PMingLiU"/>
            </a:endParaRPr>
          </a:p>
          <a:p>
            <a:r>
              <a:rPr lang="en-US" dirty="0" smtClean="0">
                <a:latin typeface="Times New Roman"/>
                <a:ea typeface="PMingLiU"/>
              </a:rPr>
              <a:t>In this section, we will introduce </a:t>
            </a:r>
          </a:p>
          <a:p>
            <a:pPr lvl="1"/>
            <a:r>
              <a:rPr lang="en-US" dirty="0" smtClean="0">
                <a:latin typeface="Times New Roman"/>
                <a:ea typeface="PMingLiU"/>
              </a:rPr>
              <a:t>Dow </a:t>
            </a:r>
            <a:r>
              <a:rPr lang="en-US" dirty="0">
                <a:latin typeface="Times New Roman"/>
                <a:ea typeface="PMingLiU"/>
              </a:rPr>
              <a:t>Jones Industrial Average (DJIA</a:t>
            </a:r>
            <a:r>
              <a:rPr lang="en-US" dirty="0" smtClean="0">
                <a:latin typeface="Times New Roman"/>
                <a:ea typeface="PMingLiU"/>
              </a:rPr>
              <a:t>) </a:t>
            </a:r>
          </a:p>
          <a:p>
            <a:pPr lvl="1"/>
            <a:r>
              <a:rPr lang="en-US" dirty="0" smtClean="0">
                <a:latin typeface="Times New Roman"/>
                <a:ea typeface="PMingLiU"/>
              </a:rPr>
              <a:t>Standard </a:t>
            </a:r>
            <a:r>
              <a:rPr lang="en-US" dirty="0">
                <a:latin typeface="Times New Roman"/>
                <a:ea typeface="PMingLiU"/>
              </a:rPr>
              <a:t>&amp; Poor’s Composite 500 (S&amp;P 500) stock </a:t>
            </a:r>
            <a:r>
              <a:rPr lang="en-US" dirty="0" smtClean="0">
                <a:latin typeface="Times New Roman"/>
                <a:ea typeface="PMingLiU"/>
              </a:rPr>
              <a:t>index </a:t>
            </a:r>
          </a:p>
          <a:p>
            <a:pPr lvl="1"/>
            <a:r>
              <a:rPr lang="en-US" dirty="0" smtClean="0">
                <a:latin typeface="Times New Roman"/>
                <a:ea typeface="PMingLiU"/>
              </a:rPr>
              <a:t>Quantity-Weighted Indexes </a:t>
            </a:r>
            <a:endParaRPr lang="en-US" dirty="0">
              <a:latin typeface="Times New Roman"/>
              <a:ea typeface="PMingLiU"/>
            </a:endParaRPr>
          </a:p>
          <a:p>
            <a:pPr lvl="1"/>
            <a:r>
              <a:rPr lang="en-US" dirty="0" smtClean="0">
                <a:latin typeface="Times New Roman"/>
                <a:ea typeface="PMingLiU"/>
              </a:rPr>
              <a:t>Foreign </a:t>
            </a:r>
            <a:r>
              <a:rPr lang="en-US" dirty="0">
                <a:latin typeface="Times New Roman"/>
                <a:ea typeface="PMingLiU"/>
              </a:rPr>
              <a:t>and International Stock Market </a:t>
            </a:r>
            <a:r>
              <a:rPr lang="en-US" dirty="0" smtClean="0">
                <a:latin typeface="Times New Roman"/>
                <a:ea typeface="PMingLiU"/>
              </a:rPr>
              <a:t>Indexes</a:t>
            </a: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53</a:t>
            </a:fld>
            <a:endParaRPr lang="en-US"/>
          </a:p>
        </p:txBody>
      </p:sp>
    </p:spTree>
    <p:extLst>
      <p:ext uri="{BB962C8B-B14F-4D97-AF65-F5344CB8AC3E}">
        <p14:creationId xmlns:p14="http://schemas.microsoft.com/office/powerpoint/2010/main" val="4061150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D.6.1 Dow Jones </a:t>
            </a:r>
            <a:r>
              <a:rPr lang="en-US" dirty="0" smtClean="0">
                <a:latin typeface="Times New Roman"/>
                <a:ea typeface="PMingLiU"/>
                <a:cs typeface="Times New Roman"/>
              </a:rPr>
              <a:t>Averages (DJIA)</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dirty="0" smtClean="0">
                <a:latin typeface="Times New Roman"/>
                <a:ea typeface="PMingLiU"/>
              </a:rPr>
              <a:t>DJIA</a:t>
            </a:r>
            <a:r>
              <a:rPr lang="en-US" dirty="0" smtClean="0">
                <a:latin typeface="Times New Roman"/>
                <a:ea typeface="PMingLiU"/>
                <a:cs typeface="Times New Roman"/>
              </a:rPr>
              <a:t> </a:t>
            </a:r>
            <a:r>
              <a:rPr lang="en-US" dirty="0">
                <a:latin typeface="Times New Roman"/>
                <a:ea typeface="PMingLiU"/>
                <a:cs typeface="Times New Roman"/>
              </a:rPr>
              <a:t>is called a </a:t>
            </a:r>
            <a:r>
              <a:rPr lang="en-US" b="1" dirty="0">
                <a:latin typeface="Times New Roman"/>
                <a:ea typeface="PMingLiU"/>
                <a:cs typeface="Times New Roman"/>
              </a:rPr>
              <a:t>price-weighted average.</a:t>
            </a:r>
            <a:endParaRPr lang="en-US" sz="2800" dirty="0">
              <a:latin typeface="Calibri"/>
              <a:ea typeface="PMingLiU"/>
              <a:cs typeface="Times New Roman"/>
            </a:endParaRPr>
          </a:p>
          <a:p>
            <a:r>
              <a:rPr lang="en-US" dirty="0">
                <a:latin typeface="Times New Roman"/>
                <a:ea typeface="PMingLiU"/>
              </a:rPr>
              <a:t>The computation involves summing the current prices of the 30 stocks and then dividing by a divisor that is adjusted to allow for any stock splits or large stock </a:t>
            </a:r>
            <a:r>
              <a:rPr lang="en-US" dirty="0" smtClean="0">
                <a:latin typeface="Times New Roman"/>
                <a:ea typeface="PMingLiU"/>
              </a:rPr>
              <a:t>dividends:</a:t>
            </a:r>
          </a:p>
          <a:p>
            <a:endParaRPr lang="en-US" dirty="0" smtClean="0">
              <a:latin typeface="Times New Roman"/>
              <a:ea typeface="PMingLiU"/>
            </a:endParaRPr>
          </a:p>
          <a:p>
            <a:pPr marL="0" marR="0">
              <a:lnSpc>
                <a:spcPct val="115000"/>
              </a:lnSpc>
              <a:spcBef>
                <a:spcPts val="0"/>
              </a:spcBef>
              <a:spcAft>
                <a:spcPts val="1000"/>
              </a:spcAft>
            </a:pPr>
            <a:r>
              <a:rPr lang="en-US" dirty="0">
                <a:latin typeface="Times New Roman"/>
                <a:ea typeface="PMingLiU"/>
                <a:cs typeface="Times New Roman"/>
              </a:rPr>
              <a:t>DJIA =  </a:t>
            </a:r>
            <a:r>
              <a:rPr lang="en-US" dirty="0" smtClean="0">
                <a:latin typeface="Times New Roman"/>
                <a:ea typeface="PMingLiU"/>
                <a:cs typeface="Times New Roman"/>
              </a:rPr>
              <a:t>                                  (</a:t>
            </a:r>
            <a:r>
              <a:rPr lang="en-US" dirty="0">
                <a:latin typeface="Times New Roman"/>
                <a:ea typeface="PMingLiU"/>
                <a:cs typeface="Times New Roman"/>
              </a:rPr>
              <a:t>1.8)</a:t>
            </a:r>
            <a:endParaRPr lang="en-US" sz="2800" dirty="0">
              <a:latin typeface="Calibri"/>
              <a:ea typeface="PMingLiU"/>
              <a:cs typeface="Times New Roman"/>
            </a:endParaRP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54</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04815141"/>
              </p:ext>
            </p:extLst>
          </p:nvPr>
        </p:nvGraphicFramePr>
        <p:xfrm>
          <a:off x="2667000" y="4114800"/>
          <a:ext cx="914400" cy="828136"/>
        </p:xfrm>
        <a:graphic>
          <a:graphicData uri="http://schemas.openxmlformats.org/presentationml/2006/ole">
            <mc:AlternateContent xmlns:mc="http://schemas.openxmlformats.org/markup-compatibility/2006">
              <mc:Choice xmlns:v="urn:schemas-microsoft-com:vml" Requires="v">
                <p:oleObj spid="_x0000_s2087" name="Equation" r:id="rId3" imgW="508000" imgH="457200" progId="Equation.DSMT4">
                  <p:embed/>
                </p:oleObj>
              </mc:Choice>
              <mc:Fallback>
                <p:oleObj name="Equation" r:id="rId3" imgW="5080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14800"/>
                        <a:ext cx="914400" cy="828136"/>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31112822"/>
              </p:ext>
            </p:extLst>
          </p:nvPr>
        </p:nvGraphicFramePr>
        <p:xfrm>
          <a:off x="685800" y="5029200"/>
          <a:ext cx="6211888" cy="990600"/>
        </p:xfrm>
        <a:graphic>
          <a:graphicData uri="http://schemas.openxmlformats.org/presentationml/2006/ole">
            <mc:AlternateContent xmlns:mc="http://schemas.openxmlformats.org/markup-compatibility/2006">
              <mc:Choice xmlns:v="urn:schemas-microsoft-com:vml" Requires="v">
                <p:oleObj spid="_x0000_s2088" name="Equation" r:id="rId5" imgW="2870200" imgH="457200" progId="Equation.DSMT4">
                  <p:embed/>
                </p:oleObj>
              </mc:Choice>
              <mc:Fallback>
                <p:oleObj name="Equation" r:id="rId5" imgW="2870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6211888" cy="990600"/>
                      </a:xfrm>
                      <a:prstGeom prst="rect">
                        <a:avLst/>
                      </a:prstGeom>
                      <a:noFill/>
                    </p:spPr>
                  </p:pic>
                </p:oleObj>
              </mc:Fallback>
            </mc:AlternateContent>
          </a:graphicData>
        </a:graphic>
      </p:graphicFrame>
    </p:spTree>
    <p:extLst>
      <p:ext uri="{BB962C8B-B14F-4D97-AF65-F5344CB8AC3E}">
        <p14:creationId xmlns:p14="http://schemas.microsoft.com/office/powerpoint/2010/main" val="357480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D.6.2 Standard &amp; Poor’s </a:t>
            </a:r>
            <a:r>
              <a:rPr lang="en-US" dirty="0" smtClean="0">
                <a:latin typeface="Times New Roman"/>
                <a:ea typeface="PMingLiU"/>
                <a:cs typeface="Times New Roman"/>
              </a:rPr>
              <a:t>Indexes</a:t>
            </a:r>
            <a:endParaRPr lang="en-US" dirty="0"/>
          </a:p>
        </p:txBody>
      </p:sp>
      <p:sp>
        <p:nvSpPr>
          <p:cNvPr id="3" name="Content Placeholder 2"/>
          <p:cNvSpPr>
            <a:spLocks noGrp="1"/>
          </p:cNvSpPr>
          <p:nvPr>
            <p:ph idx="1"/>
          </p:nvPr>
        </p:nvSpPr>
        <p:spPr/>
        <p:txBody>
          <a:bodyPr/>
          <a:lstStyle/>
          <a:p>
            <a:r>
              <a:rPr lang="en-US" dirty="0">
                <a:latin typeface="Times New Roman"/>
                <a:ea typeface="PMingLiU"/>
              </a:rPr>
              <a:t>The Standard &amp; Poor’s Composite 500 (S&amp;P 500) is a </a:t>
            </a:r>
            <a:r>
              <a:rPr lang="en-US" b="1" dirty="0">
                <a:latin typeface="Times New Roman"/>
                <a:ea typeface="PMingLiU"/>
              </a:rPr>
              <a:t>value-weighted index </a:t>
            </a:r>
            <a:r>
              <a:rPr lang="en-US" dirty="0">
                <a:latin typeface="Times New Roman"/>
                <a:ea typeface="PMingLiU"/>
              </a:rPr>
              <a:t>of 400 industrial stocks, 40 utility stocks, 20 transportation stocks, and 40 financial </a:t>
            </a:r>
            <a:r>
              <a:rPr lang="en-US" dirty="0" smtClean="0">
                <a:latin typeface="Times New Roman"/>
                <a:ea typeface="PMingLiU"/>
              </a:rPr>
              <a:t>stocks:</a:t>
            </a:r>
          </a:p>
          <a:p>
            <a:endParaRPr lang="en-US" dirty="0">
              <a:latin typeface="Times New Roman"/>
              <a:ea typeface="PMingLiU"/>
            </a:endParaRPr>
          </a:p>
          <a:p>
            <a:pPr algn="r"/>
            <a:r>
              <a:rPr lang="en-US" dirty="0" smtClean="0">
                <a:latin typeface="Times New Roman"/>
                <a:ea typeface="PMingLiU"/>
              </a:rPr>
              <a:t>(1.9)</a:t>
            </a:r>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55</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94575038"/>
              </p:ext>
            </p:extLst>
          </p:nvPr>
        </p:nvGraphicFramePr>
        <p:xfrm>
          <a:off x="2286000" y="3505200"/>
          <a:ext cx="2545976" cy="914400"/>
        </p:xfrm>
        <a:graphic>
          <a:graphicData uri="http://schemas.openxmlformats.org/presentationml/2006/ole">
            <mc:AlternateContent xmlns:mc="http://schemas.openxmlformats.org/markup-compatibility/2006">
              <mc:Choice xmlns:v="urn:schemas-microsoft-com:vml" Requires="v">
                <p:oleObj spid="_x0000_s3109" name="Equation" r:id="rId3" imgW="1358310" imgH="482391" progId="Equation.DSMT4">
                  <p:embed/>
                </p:oleObj>
              </mc:Choice>
              <mc:Fallback>
                <p:oleObj name="Equation" r:id="rId3" imgW="1358310" imgH="48239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2545976" cy="914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61343051"/>
              </p:ext>
            </p:extLst>
          </p:nvPr>
        </p:nvGraphicFramePr>
        <p:xfrm>
          <a:off x="762000" y="4495800"/>
          <a:ext cx="7048500" cy="1642369"/>
        </p:xfrm>
        <a:graphic>
          <a:graphicData uri="http://schemas.openxmlformats.org/presentationml/2006/ole">
            <mc:AlternateContent xmlns:mc="http://schemas.openxmlformats.org/markup-compatibility/2006">
              <mc:Choice xmlns:v="urn:schemas-microsoft-com:vml" Requires="v">
                <p:oleObj spid="_x0000_s3110" name="Equation" r:id="rId5" imgW="3924300" imgH="914400" progId="Equation.DSMT4">
                  <p:embed/>
                </p:oleObj>
              </mc:Choice>
              <mc:Fallback>
                <p:oleObj name="Equation" r:id="rId5" imgW="392430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95800"/>
                        <a:ext cx="7048500" cy="1642369"/>
                      </a:xfrm>
                      <a:prstGeom prst="rect">
                        <a:avLst/>
                      </a:prstGeom>
                      <a:noFill/>
                    </p:spPr>
                  </p:pic>
                </p:oleObj>
              </mc:Fallback>
            </mc:AlternateContent>
          </a:graphicData>
        </a:graphic>
      </p:graphicFrame>
      <p:sp>
        <p:nvSpPr>
          <p:cNvPr id="10" name="Rectangle 9"/>
          <p:cNvSpPr/>
          <p:nvPr/>
        </p:nvSpPr>
        <p:spPr>
          <a:xfrm>
            <a:off x="717447" y="6100640"/>
            <a:ext cx="3273653" cy="400110"/>
          </a:xfrm>
          <a:prstGeom prst="rect">
            <a:avLst/>
          </a:prstGeom>
        </p:spPr>
        <p:txBody>
          <a:bodyPr wrap="none">
            <a:spAutoFit/>
          </a:bodyPr>
          <a:lstStyle/>
          <a:p>
            <a:r>
              <a:rPr lang="en-US" sz="2000" dirty="0">
                <a:solidFill>
                  <a:schemeClr val="accent1"/>
                </a:solidFill>
                <a:latin typeface="Times New Roman"/>
                <a:ea typeface="PMingLiU"/>
              </a:rPr>
              <a:t>T</a:t>
            </a:r>
            <a:r>
              <a:rPr lang="en-US" sz="2000" dirty="0" smtClean="0">
                <a:solidFill>
                  <a:schemeClr val="accent1"/>
                </a:solidFill>
                <a:latin typeface="Times New Roman"/>
                <a:ea typeface="PMingLiU"/>
              </a:rPr>
              <a:t>he </a:t>
            </a:r>
            <a:r>
              <a:rPr lang="en-US" sz="2000" dirty="0">
                <a:solidFill>
                  <a:schemeClr val="accent1"/>
                </a:solidFill>
                <a:latin typeface="Times New Roman"/>
                <a:ea typeface="PMingLiU"/>
              </a:rPr>
              <a:t>base period is 1941–1943</a:t>
            </a:r>
            <a:endParaRPr lang="en-US" sz="2000" dirty="0">
              <a:solidFill>
                <a:schemeClr val="accent1"/>
              </a:solidFill>
            </a:endParaRPr>
          </a:p>
        </p:txBody>
      </p:sp>
    </p:spTree>
    <p:extLst>
      <p:ext uri="{BB962C8B-B14F-4D97-AF65-F5344CB8AC3E}">
        <p14:creationId xmlns:p14="http://schemas.microsoft.com/office/powerpoint/2010/main" val="1087808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3"/>
          </a:xfrm>
        </p:spPr>
        <p:txBody>
          <a:bodyPr/>
          <a:lstStyle/>
          <a:p>
            <a:pPr marL="0" marR="0">
              <a:lnSpc>
                <a:spcPct val="115000"/>
              </a:lnSpc>
              <a:spcBef>
                <a:spcPts val="0"/>
              </a:spcBef>
              <a:spcAft>
                <a:spcPts val="0"/>
              </a:spcAft>
            </a:pPr>
            <a:r>
              <a:rPr lang="en-US" dirty="0">
                <a:latin typeface="Times New Roman"/>
                <a:ea typeface="PMingLiU"/>
                <a:cs typeface="Times New Roman"/>
              </a:rPr>
              <a:t>D.6.4 Quantity-Weighted </a:t>
            </a:r>
            <a:r>
              <a:rPr lang="en-US" dirty="0" smtClean="0">
                <a:latin typeface="Times New Roman"/>
                <a:ea typeface="PMingLiU"/>
                <a:cs typeface="Times New Roman"/>
              </a:rPr>
              <a:t>Indexes</a:t>
            </a: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pPr marL="0" marR="0">
              <a:lnSpc>
                <a:spcPct val="115000"/>
              </a:lnSpc>
              <a:spcBef>
                <a:spcPts val="0"/>
              </a:spcBef>
              <a:spcAft>
                <a:spcPts val="0"/>
              </a:spcAft>
            </a:pPr>
            <a:r>
              <a:rPr lang="en-US" dirty="0">
                <a:latin typeface="Times New Roman"/>
                <a:ea typeface="PMingLiU"/>
                <a:cs typeface="Times New Roman"/>
              </a:rPr>
              <a:t>Two classical forms of </a:t>
            </a:r>
            <a:r>
              <a:rPr lang="en-US" b="1" dirty="0">
                <a:latin typeface="Times New Roman"/>
                <a:ea typeface="PMingLiU"/>
                <a:cs typeface="Times New Roman"/>
              </a:rPr>
              <a:t>quantity-weighted indexes</a:t>
            </a:r>
            <a:r>
              <a:rPr lang="en-US" dirty="0">
                <a:latin typeface="Times New Roman"/>
                <a:ea typeface="PMingLiU"/>
                <a:cs typeface="Times New Roman"/>
              </a:rPr>
              <a:t> are the </a:t>
            </a:r>
            <a:r>
              <a:rPr lang="en-US" dirty="0" err="1">
                <a:latin typeface="Times New Roman"/>
                <a:ea typeface="PMingLiU"/>
                <a:cs typeface="Times New Roman"/>
              </a:rPr>
              <a:t>Paasche</a:t>
            </a:r>
            <a:r>
              <a:rPr lang="en-US" dirty="0">
                <a:latin typeface="Times New Roman"/>
                <a:ea typeface="PMingLiU"/>
                <a:cs typeface="Times New Roman"/>
              </a:rPr>
              <a:t> index and the </a:t>
            </a:r>
            <a:r>
              <a:rPr lang="en-US" dirty="0" err="1">
                <a:latin typeface="Times New Roman"/>
                <a:ea typeface="PMingLiU"/>
                <a:cs typeface="Times New Roman"/>
              </a:rPr>
              <a:t>Laspeyres</a:t>
            </a:r>
            <a:r>
              <a:rPr lang="en-US" dirty="0">
                <a:latin typeface="Times New Roman"/>
                <a:ea typeface="PMingLiU"/>
                <a:cs typeface="Times New Roman"/>
              </a:rPr>
              <a:t> index which can be defined </a:t>
            </a:r>
            <a:r>
              <a:rPr lang="en-US" dirty="0" smtClean="0">
                <a:latin typeface="Times New Roman"/>
                <a:ea typeface="PMingLiU"/>
                <a:cs typeface="Times New Roman"/>
              </a:rPr>
              <a:t>as</a:t>
            </a:r>
          </a:p>
          <a:p>
            <a:pPr marL="0" marR="0">
              <a:lnSpc>
                <a:spcPct val="115000"/>
              </a:lnSpc>
              <a:spcBef>
                <a:spcPts val="0"/>
              </a:spcBef>
              <a:spcAft>
                <a:spcPts val="0"/>
              </a:spcAft>
            </a:pPr>
            <a:endParaRPr lang="en-US" sz="2800" dirty="0">
              <a:latin typeface="Calibri"/>
              <a:ea typeface="PMingLiU"/>
              <a:cs typeface="Times New Roman"/>
            </a:endParaRPr>
          </a:p>
          <a:p>
            <a:pPr marL="0" marR="0">
              <a:lnSpc>
                <a:spcPct val="115000"/>
              </a:lnSpc>
              <a:spcBef>
                <a:spcPts val="0"/>
              </a:spcBef>
              <a:spcAft>
                <a:spcPts val="1000"/>
              </a:spcAft>
            </a:pPr>
            <a:r>
              <a:rPr lang="en-US" dirty="0" err="1">
                <a:latin typeface="Times New Roman"/>
                <a:ea typeface="PMingLiU"/>
                <a:cs typeface="Times New Roman"/>
              </a:rPr>
              <a:t>Laspeyres</a:t>
            </a:r>
            <a:r>
              <a:rPr lang="en-US" dirty="0">
                <a:latin typeface="Times New Roman"/>
                <a:ea typeface="PMingLiU"/>
                <a:cs typeface="Times New Roman"/>
              </a:rPr>
              <a:t> price index </a:t>
            </a:r>
            <a:r>
              <a:rPr lang="en-US" dirty="0" smtClean="0">
                <a:latin typeface="Times New Roman"/>
                <a:ea typeface="PMingLiU"/>
                <a:cs typeface="Times New Roman"/>
              </a:rPr>
              <a:t>                            (</a:t>
            </a:r>
            <a:r>
              <a:rPr lang="en-US" dirty="0">
                <a:latin typeface="Times New Roman"/>
                <a:ea typeface="PMingLiU"/>
                <a:cs typeface="Times New Roman"/>
              </a:rPr>
              <a:t>1.10)</a:t>
            </a:r>
            <a:endParaRPr lang="en-US" sz="2800" dirty="0">
              <a:latin typeface="Calibri"/>
              <a:ea typeface="PMingLiU"/>
              <a:cs typeface="Times New Roman"/>
            </a:endParaRPr>
          </a:p>
          <a:p>
            <a:pPr marL="0" marR="0">
              <a:lnSpc>
                <a:spcPct val="115000"/>
              </a:lnSpc>
              <a:spcBef>
                <a:spcPts val="0"/>
              </a:spcBef>
              <a:spcAft>
                <a:spcPts val="1000"/>
              </a:spcAft>
            </a:pPr>
            <a:endParaRPr lang="en-US" dirty="0" smtClean="0">
              <a:latin typeface="Times New Roman"/>
              <a:ea typeface="PMingLiU"/>
              <a:cs typeface="Times New Roman"/>
            </a:endParaRPr>
          </a:p>
          <a:p>
            <a:pPr marL="0" marR="0">
              <a:lnSpc>
                <a:spcPct val="115000"/>
              </a:lnSpc>
              <a:spcBef>
                <a:spcPts val="0"/>
              </a:spcBef>
              <a:spcAft>
                <a:spcPts val="1000"/>
              </a:spcAft>
            </a:pPr>
            <a:r>
              <a:rPr lang="en-US" dirty="0" err="1" smtClean="0">
                <a:latin typeface="Times New Roman"/>
                <a:ea typeface="PMingLiU"/>
                <a:cs typeface="Times New Roman"/>
              </a:rPr>
              <a:t>Paasche</a:t>
            </a:r>
            <a:r>
              <a:rPr lang="en-US" dirty="0" smtClean="0">
                <a:latin typeface="Times New Roman"/>
                <a:ea typeface="PMingLiU"/>
                <a:cs typeface="Times New Roman"/>
              </a:rPr>
              <a:t> </a:t>
            </a:r>
            <a:r>
              <a:rPr lang="en-US" dirty="0">
                <a:latin typeface="Times New Roman"/>
                <a:ea typeface="PMingLiU"/>
                <a:cs typeface="Times New Roman"/>
              </a:rPr>
              <a:t>price index </a:t>
            </a:r>
            <a:r>
              <a:rPr lang="en-US" dirty="0" smtClean="0">
                <a:latin typeface="Times New Roman"/>
                <a:ea typeface="PMingLiU"/>
                <a:cs typeface="Times New Roman"/>
              </a:rPr>
              <a:t>                               (</a:t>
            </a:r>
            <a:r>
              <a:rPr lang="en-US" dirty="0">
                <a:latin typeface="Times New Roman"/>
                <a:ea typeface="PMingLiU"/>
                <a:cs typeface="Times New Roman"/>
              </a:rPr>
              <a:t>1.11</a:t>
            </a:r>
            <a:r>
              <a:rPr lang="en-US" dirty="0" smtClean="0">
                <a:latin typeface="Times New Roman"/>
                <a:ea typeface="PMingLiU"/>
                <a:cs typeface="Times New Roman"/>
              </a:rPr>
              <a:t>)</a:t>
            </a:r>
          </a:p>
          <a:p>
            <a:pPr marL="0" marR="0">
              <a:lnSpc>
                <a:spcPct val="115000"/>
              </a:lnSpc>
              <a:spcBef>
                <a:spcPts val="0"/>
              </a:spcBef>
              <a:spcAft>
                <a:spcPts val="1000"/>
              </a:spcAft>
            </a:pPr>
            <a:endParaRPr lang="en-US" sz="2800" dirty="0">
              <a:latin typeface="Times New Roman"/>
              <a:ea typeface="PMingLiU"/>
              <a:cs typeface="Times New Roman"/>
            </a:endParaRPr>
          </a:p>
          <a:p>
            <a:pPr marL="0" marR="0">
              <a:lnSpc>
                <a:spcPct val="115000"/>
              </a:lnSpc>
              <a:spcBef>
                <a:spcPts val="0"/>
              </a:spcBef>
              <a:spcAft>
                <a:spcPts val="1000"/>
              </a:spcAft>
            </a:pPr>
            <a:r>
              <a:rPr lang="en-US" sz="2800" dirty="0" smtClean="0">
                <a:latin typeface="Calibri"/>
                <a:ea typeface="PMingLiU"/>
                <a:cs typeface="Times New Roman"/>
              </a:rPr>
              <a:t> </a:t>
            </a:r>
          </a:p>
          <a:p>
            <a:pPr marL="0" marR="0">
              <a:lnSpc>
                <a:spcPct val="115000"/>
              </a:lnSpc>
              <a:spcBef>
                <a:spcPts val="0"/>
              </a:spcBef>
              <a:spcAft>
                <a:spcPts val="1000"/>
              </a:spcAft>
            </a:pPr>
            <a:r>
              <a:rPr lang="en-US" sz="2800" dirty="0">
                <a:latin typeface="Calibri"/>
                <a:ea typeface="PMingLiU"/>
                <a:cs typeface="Times New Roman"/>
              </a:rPr>
              <a:t> </a:t>
            </a:r>
            <a:endParaRPr lang="en-US" sz="2800" dirty="0" smtClean="0">
              <a:latin typeface="Calibri"/>
              <a:ea typeface="PMingLiU"/>
              <a:cs typeface="Times New Roman"/>
            </a:endParaRPr>
          </a:p>
          <a:p>
            <a:pPr marL="0" marR="0">
              <a:lnSpc>
                <a:spcPct val="115000"/>
              </a:lnSpc>
              <a:spcBef>
                <a:spcPts val="0"/>
              </a:spcBef>
              <a:spcAft>
                <a:spcPts val="1000"/>
              </a:spcAft>
            </a:pPr>
            <a:r>
              <a:rPr lang="en-US" sz="2800" dirty="0">
                <a:latin typeface="Calibri"/>
                <a:ea typeface="PMingLiU"/>
                <a:cs typeface="Times New Roman"/>
              </a:rPr>
              <a:t> </a:t>
            </a: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56</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64901308"/>
              </p:ext>
            </p:extLst>
          </p:nvPr>
        </p:nvGraphicFramePr>
        <p:xfrm>
          <a:off x="3810000" y="2514600"/>
          <a:ext cx="1210235" cy="762000"/>
        </p:xfrm>
        <a:graphic>
          <a:graphicData uri="http://schemas.openxmlformats.org/presentationml/2006/ole">
            <mc:AlternateContent xmlns:mc="http://schemas.openxmlformats.org/markup-compatibility/2006">
              <mc:Choice xmlns:v="urn:schemas-microsoft-com:vml" Requires="v">
                <p:oleObj spid="_x0000_s4148" name="Equation" r:id="rId3" imgW="774364" imgH="482391" progId="Equation.DSMT4">
                  <p:embed/>
                </p:oleObj>
              </mc:Choice>
              <mc:Fallback>
                <p:oleObj name="Equation" r:id="rId3" imgW="774364" imgH="48239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1210235" cy="7620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92514970"/>
              </p:ext>
            </p:extLst>
          </p:nvPr>
        </p:nvGraphicFramePr>
        <p:xfrm>
          <a:off x="3733800" y="3581400"/>
          <a:ext cx="1180353" cy="762000"/>
        </p:xfrm>
        <a:graphic>
          <a:graphicData uri="http://schemas.openxmlformats.org/presentationml/2006/ole">
            <mc:AlternateContent xmlns:mc="http://schemas.openxmlformats.org/markup-compatibility/2006">
              <mc:Choice xmlns:v="urn:schemas-microsoft-com:vml" Requires="v">
                <p:oleObj spid="_x0000_s4149" name="Equation" r:id="rId5" imgW="761669" imgH="482391" progId="Equation.DSMT4">
                  <p:embed/>
                </p:oleObj>
              </mc:Choice>
              <mc:Fallback>
                <p:oleObj name="Equation" r:id="rId5" imgW="761669" imgH="48239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581400"/>
                        <a:ext cx="1180353" cy="7620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30220684"/>
              </p:ext>
            </p:extLst>
          </p:nvPr>
        </p:nvGraphicFramePr>
        <p:xfrm>
          <a:off x="647700" y="4571999"/>
          <a:ext cx="7505700" cy="1748901"/>
        </p:xfrm>
        <a:graphic>
          <a:graphicData uri="http://schemas.openxmlformats.org/presentationml/2006/ole">
            <mc:AlternateContent xmlns:mc="http://schemas.openxmlformats.org/markup-compatibility/2006">
              <mc:Choice xmlns:v="urn:schemas-microsoft-com:vml" Requires="v">
                <p:oleObj spid="_x0000_s4150" name="Equation" r:id="rId7" imgW="3924300" imgH="914400" progId="Equation.DSMT4">
                  <p:embed/>
                </p:oleObj>
              </mc:Choice>
              <mc:Fallback>
                <p:oleObj name="Equation" r:id="rId7" imgW="3924300" imgH="914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4571999"/>
                        <a:ext cx="7505700" cy="1748901"/>
                      </a:xfrm>
                      <a:prstGeom prst="rect">
                        <a:avLst/>
                      </a:prstGeom>
                      <a:noFill/>
                    </p:spPr>
                  </p:pic>
                </p:oleObj>
              </mc:Fallback>
            </mc:AlternateContent>
          </a:graphicData>
        </a:graphic>
      </p:graphicFrame>
    </p:spTree>
    <p:extLst>
      <p:ext uri="{BB962C8B-B14F-4D97-AF65-F5344CB8AC3E}">
        <p14:creationId xmlns:p14="http://schemas.microsoft.com/office/powerpoint/2010/main" val="3268689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PMingLiU"/>
              </a:rPr>
              <a:t>Example 1.14</a:t>
            </a:r>
            <a:endParaRPr lang="en-US" dirty="0"/>
          </a:p>
        </p:txBody>
      </p:sp>
      <p:sp>
        <p:nvSpPr>
          <p:cNvPr id="3" name="Content Placeholder 2"/>
          <p:cNvSpPr>
            <a:spLocks noGrp="1"/>
          </p:cNvSpPr>
          <p:nvPr>
            <p:ph idx="1"/>
          </p:nvPr>
        </p:nvSpPr>
        <p:spPr>
          <a:xfrm>
            <a:off x="457200" y="1066800"/>
            <a:ext cx="8229600" cy="5486400"/>
          </a:xfrm>
        </p:spPr>
        <p:txBody>
          <a:bodyPr>
            <a:noAutofit/>
          </a:bodyPr>
          <a:lstStyle/>
          <a:p>
            <a:r>
              <a:rPr lang="en-US" sz="2000" dirty="0">
                <a:latin typeface="Times New Roman"/>
                <a:ea typeface="PMingLiU"/>
              </a:rPr>
              <a:t>The data in Tables 1.4 and 1.5 indicate </a:t>
            </a:r>
            <a:r>
              <a:rPr lang="en-US" sz="2000" dirty="0" smtClean="0">
                <a:latin typeface="Times New Roman"/>
                <a:ea typeface="PMingLiU"/>
              </a:rPr>
              <a:t>the price and volume of four pharmaceutical companies:</a:t>
            </a:r>
          </a:p>
          <a:p>
            <a:endParaRPr lang="en-US" sz="2000" dirty="0" smtClean="0">
              <a:latin typeface="Times New Roman"/>
              <a:ea typeface="PMingLiU"/>
            </a:endParaRPr>
          </a:p>
          <a:p>
            <a:endParaRPr lang="en-US" sz="2000" dirty="0">
              <a:latin typeface="Times New Roman"/>
              <a:ea typeface="PMingLiU"/>
            </a:endParaRPr>
          </a:p>
          <a:p>
            <a:endParaRPr lang="en-US" sz="2000" dirty="0" smtClean="0"/>
          </a:p>
          <a:p>
            <a:endParaRPr lang="en-US" sz="2000" dirty="0"/>
          </a:p>
          <a:p>
            <a:endParaRPr lang="en-US" sz="2000" dirty="0" smtClean="0"/>
          </a:p>
          <a:p>
            <a:endParaRPr lang="en-US" sz="2000" dirty="0"/>
          </a:p>
          <a:p>
            <a:endParaRPr lang="en-US" sz="2000" dirty="0" smtClean="0">
              <a:latin typeface="Times New Roman"/>
              <a:ea typeface="PMingLiU"/>
            </a:endParaRPr>
          </a:p>
          <a:p>
            <a:endParaRPr lang="en-US" sz="2000" dirty="0">
              <a:latin typeface="Times New Roman"/>
              <a:ea typeface="PMingLiU"/>
            </a:endParaRPr>
          </a:p>
          <a:p>
            <a:r>
              <a:rPr lang="en-US" sz="2000" dirty="0" smtClean="0">
                <a:latin typeface="Times New Roman"/>
                <a:ea typeface="PMingLiU"/>
              </a:rPr>
              <a:t>The total </a:t>
            </a:r>
            <a:r>
              <a:rPr lang="en-US" sz="2000" dirty="0">
                <a:latin typeface="Times New Roman"/>
                <a:ea typeface="PMingLiU"/>
              </a:rPr>
              <a:t>cost of purchasing the </a:t>
            </a:r>
            <a:r>
              <a:rPr lang="en-US" sz="2000" dirty="0" smtClean="0">
                <a:latin typeface="Times New Roman"/>
                <a:ea typeface="PMingLiU"/>
              </a:rPr>
              <a:t>quantities in first week (base period) and second week are </a:t>
            </a:r>
          </a:p>
          <a:p>
            <a:endParaRPr lang="en-US" sz="2000" dirty="0">
              <a:latin typeface="Times New Roman"/>
              <a:ea typeface="PMingLiU"/>
            </a:endParaRPr>
          </a:p>
          <a:p>
            <a:endParaRPr lang="en-US" sz="2000" dirty="0" smtClean="0">
              <a:latin typeface="Times New Roman"/>
              <a:ea typeface="PMingLiU"/>
            </a:endParaRPr>
          </a:p>
          <a:p>
            <a:r>
              <a:rPr lang="en-US" sz="2000" dirty="0" smtClean="0">
                <a:latin typeface="Times New Roman"/>
                <a:ea typeface="PMingLiU"/>
              </a:rPr>
              <a:t> </a:t>
            </a:r>
            <a:r>
              <a:rPr lang="en-US" sz="2000" dirty="0" err="1" smtClean="0">
                <a:latin typeface="Times New Roman"/>
                <a:ea typeface="PMingLiU"/>
              </a:rPr>
              <a:t>Laspeyres</a:t>
            </a:r>
            <a:r>
              <a:rPr lang="en-US" sz="2000" dirty="0" smtClean="0">
                <a:latin typeface="Times New Roman"/>
                <a:ea typeface="PMingLiU"/>
              </a:rPr>
              <a:t> </a:t>
            </a:r>
            <a:r>
              <a:rPr lang="en-US" sz="2000" dirty="0">
                <a:latin typeface="Times New Roman"/>
                <a:ea typeface="PMingLiU"/>
              </a:rPr>
              <a:t>price </a:t>
            </a:r>
            <a:r>
              <a:rPr lang="en-US" sz="2000" dirty="0" smtClean="0">
                <a:latin typeface="Times New Roman"/>
                <a:ea typeface="PMingLiU"/>
              </a:rPr>
              <a:t>index (</a:t>
            </a:r>
            <a:r>
              <a:rPr lang="en-US" sz="2000" dirty="0" err="1" smtClean="0">
                <a:latin typeface="Times New Roman"/>
                <a:ea typeface="PMingLiU"/>
              </a:rPr>
              <a:t>Eq</a:t>
            </a:r>
            <a:r>
              <a:rPr lang="en-US" sz="2000" dirty="0" smtClean="0">
                <a:latin typeface="Times New Roman"/>
                <a:ea typeface="PMingLiU"/>
              </a:rPr>
              <a:t> 1.10) is 100(2,761.00/2,704.08)=102.10</a:t>
            </a:r>
            <a:endParaRPr lang="en-US" sz="2000"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02887128"/>
              </p:ext>
            </p:extLst>
          </p:nvPr>
        </p:nvGraphicFramePr>
        <p:xfrm>
          <a:off x="723900" y="1752600"/>
          <a:ext cx="7696200" cy="1331976"/>
        </p:xfrm>
        <a:graphic>
          <a:graphicData uri="http://schemas.openxmlformats.org/drawingml/2006/table">
            <a:tbl>
              <a:tblPr firstRow="1" firstCol="1" bandRow="1">
                <a:tableStyleId>{8799B23B-EC83-4686-B30A-512413B5E67A}</a:tableStyleId>
              </a:tblPr>
              <a:tblGrid>
                <a:gridCol w="869445"/>
                <a:gridCol w="917748"/>
                <a:gridCol w="917748"/>
                <a:gridCol w="917748"/>
                <a:gridCol w="917748"/>
                <a:gridCol w="821142"/>
                <a:gridCol w="869445"/>
                <a:gridCol w="1465176"/>
              </a:tblGrid>
              <a:tr h="391610">
                <a:tc gridSpan="8">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b="1" dirty="0" smtClean="0">
                          <a:solidFill>
                            <a:schemeClr val="accent1"/>
                          </a:solidFill>
                          <a:latin typeface="Times New Roman" pitchFamily="18" charset="0"/>
                          <a:cs typeface="Times New Roman" pitchFamily="18" charset="0"/>
                        </a:rPr>
                        <a:t>Table 1.4 Prices of Stock in Four Pharmaceutical Corporations for the First 12 Weeks of 2013, with the </a:t>
                      </a:r>
                      <a:r>
                        <a:rPr lang="en-US" sz="1400" b="1" dirty="0" err="1" smtClean="0">
                          <a:solidFill>
                            <a:schemeClr val="accent1"/>
                          </a:solidFill>
                          <a:latin typeface="Times New Roman" pitchFamily="18" charset="0"/>
                          <a:cs typeface="Times New Roman" pitchFamily="18" charset="0"/>
                        </a:rPr>
                        <a:t>Unweighted</a:t>
                      </a:r>
                      <a:r>
                        <a:rPr lang="en-US" sz="1400" b="1" dirty="0" smtClean="0">
                          <a:solidFill>
                            <a:schemeClr val="accent1"/>
                          </a:solidFill>
                          <a:latin typeface="Times New Roman" pitchFamily="18" charset="0"/>
                          <a:cs typeface="Times New Roman" pitchFamily="18" charset="0"/>
                        </a:rPr>
                        <a:t> Aggregate Index of Prices</a:t>
                      </a: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dirty="0">
                        <a:solidFill>
                          <a:schemeClr val="accent1"/>
                        </a:solidFill>
                        <a:effectLst/>
                        <a:latin typeface="Calibri"/>
                        <a:ea typeface="PMingLiU"/>
                        <a:cs typeface="Times New Roman"/>
                      </a:endParaRPr>
                    </a:p>
                  </a:txBody>
                  <a:tcPr marL="17780" marR="17780" marT="0" marB="0" anchor="ctr"/>
                </a:tc>
              </a:tr>
              <a:tr h="231781">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Week</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Date</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JNJ</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MRK</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PFE</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BMY</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Average</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Index of Average</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r>
              <a:tr h="221704">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2013/1/2</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70.45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41.19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25.32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32.81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42.44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100.00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r>
              <a:tr h="221704">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2013/1/7</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71.24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42.43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25.86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33.58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43.28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101.97 </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58747410"/>
              </p:ext>
            </p:extLst>
          </p:nvPr>
        </p:nvGraphicFramePr>
        <p:xfrm>
          <a:off x="723899" y="3200400"/>
          <a:ext cx="7696201" cy="1244918"/>
        </p:xfrm>
        <a:graphic>
          <a:graphicData uri="http://schemas.openxmlformats.org/drawingml/2006/table">
            <a:tbl>
              <a:tblPr firstRow="1" firstCol="1" bandRow="1">
                <a:tableStyleId>{8799B23B-EC83-4686-B30A-512413B5E67A}</a:tableStyleId>
              </a:tblPr>
              <a:tblGrid>
                <a:gridCol w="1008724"/>
                <a:gridCol w="1064766"/>
                <a:gridCol w="1438368"/>
                <a:gridCol w="1438368"/>
                <a:gridCol w="1438368"/>
                <a:gridCol w="1307607"/>
              </a:tblGrid>
              <a:tr h="219075">
                <a:tc gridSpan="6">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b="1" dirty="0" smtClean="0">
                          <a:solidFill>
                            <a:schemeClr val="accent1"/>
                          </a:solidFill>
                          <a:latin typeface="Times New Roman" pitchFamily="18" charset="0"/>
                          <a:cs typeface="Times New Roman" pitchFamily="18" charset="0"/>
                        </a:rPr>
                        <a:t>Table 1.5 Volume of Transactions in Shares of Four Pharmaceutical Corporations for the First 12 Weeks of 2013 (million shares)</a:t>
                      </a:r>
                      <a:endParaRPr lang="en-US" sz="1400" dirty="0" smtClean="0">
                        <a:solidFill>
                          <a:schemeClr val="accent1"/>
                        </a:solidFill>
                        <a:latin typeface="Times New Roman" pitchFamily="18" charset="0"/>
                        <a:cs typeface="Times New Roman" pitchFamily="18" charset="0"/>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a:solidFill>
                          <a:schemeClr val="accent1"/>
                        </a:solidFill>
                        <a:effectLst/>
                        <a:latin typeface="Calibri"/>
                        <a:ea typeface="PMingLiU"/>
                        <a:cs typeface="Times New Roman"/>
                      </a:endParaRPr>
                    </a:p>
                  </a:txBody>
                  <a:tcPr marL="17780" marR="17780" marT="0" marB="0" anchor="ctr"/>
                </a:tc>
                <a:tc hMerge="1">
                  <a:txBody>
                    <a:bodyPr/>
                    <a:lstStyle/>
                    <a:p>
                      <a:pPr marL="0" marR="0" algn="ctr">
                        <a:lnSpc>
                          <a:spcPct val="115000"/>
                        </a:lnSpc>
                        <a:spcBef>
                          <a:spcPts val="0"/>
                        </a:spcBef>
                        <a:spcAft>
                          <a:spcPts val="1000"/>
                        </a:spcAft>
                      </a:pPr>
                      <a:endParaRPr lang="en-US" sz="1100" dirty="0">
                        <a:solidFill>
                          <a:schemeClr val="accent1"/>
                        </a:solidFill>
                        <a:effectLst/>
                        <a:latin typeface="Calibri"/>
                        <a:ea typeface="PMingLiU"/>
                        <a:cs typeface="Times New Roman"/>
                      </a:endParaRPr>
                    </a:p>
                  </a:txBody>
                  <a:tcPr marL="17780" marR="17780" marT="0" marB="0" anchor="ctr"/>
                </a:tc>
              </a:tr>
              <a:tr h="219075">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Week</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Date</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JNJ</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MRK</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PFE</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BMY</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r>
              <a:tr h="209550">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2013/1/2</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11.37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18.31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31.96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10.36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r>
              <a:tr h="209550">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2013/1/7</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8.94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12.29 </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a:solidFill>
                            <a:schemeClr val="accent1"/>
                          </a:solidFill>
                          <a:effectLst/>
                          <a:latin typeface="Times New Roman" pitchFamily="18" charset="0"/>
                          <a:cs typeface="Times New Roman" pitchFamily="18" charset="0"/>
                        </a:rPr>
                        <a:t>30.59 </a:t>
                      </a:r>
                      <a:endParaRPr lang="en-US" sz="1400">
                        <a:solidFill>
                          <a:schemeClr val="accent1"/>
                        </a:solidFill>
                        <a:effectLst/>
                        <a:latin typeface="Times New Roman" pitchFamily="18" charset="0"/>
                        <a:ea typeface="PMingLiU"/>
                        <a:cs typeface="Times New Roman" pitchFamily="18" charset="0"/>
                      </a:endParaRPr>
                    </a:p>
                  </a:txBody>
                  <a:tcPr marL="17780" marR="17780" marT="0" marB="0" anchor="ctr"/>
                </a:tc>
                <a:tc>
                  <a:txBody>
                    <a:bodyPr/>
                    <a:lstStyle/>
                    <a:p>
                      <a:pPr marL="0" marR="0" algn="ctr">
                        <a:lnSpc>
                          <a:spcPct val="115000"/>
                        </a:lnSpc>
                        <a:spcBef>
                          <a:spcPts val="0"/>
                        </a:spcBef>
                        <a:spcAft>
                          <a:spcPts val="1000"/>
                        </a:spcAft>
                      </a:pPr>
                      <a:r>
                        <a:rPr lang="en-US" sz="1600" dirty="0">
                          <a:solidFill>
                            <a:schemeClr val="accent1"/>
                          </a:solidFill>
                          <a:effectLst/>
                          <a:latin typeface="Times New Roman" pitchFamily="18" charset="0"/>
                          <a:cs typeface="Times New Roman" pitchFamily="18" charset="0"/>
                        </a:rPr>
                        <a:t>8.49 </a:t>
                      </a:r>
                      <a:endParaRPr lang="en-US" sz="1400" dirty="0">
                        <a:solidFill>
                          <a:schemeClr val="accent1"/>
                        </a:solidFill>
                        <a:effectLst/>
                        <a:latin typeface="Times New Roman" pitchFamily="18" charset="0"/>
                        <a:ea typeface="PMingLiU"/>
                        <a:cs typeface="Times New Roman" pitchFamily="18" charset="0"/>
                      </a:endParaRPr>
                    </a:p>
                  </a:txBody>
                  <a:tcPr marL="17780" marR="17780" marT="0" marB="0" anchor="ctr"/>
                </a:tc>
              </a:tr>
            </a:tbl>
          </a:graphicData>
        </a:graphic>
      </p:graphicFrame>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07602189"/>
              </p:ext>
            </p:extLst>
          </p:nvPr>
        </p:nvGraphicFramePr>
        <p:xfrm>
          <a:off x="838200" y="5334000"/>
          <a:ext cx="7239000" cy="320439"/>
        </p:xfrm>
        <a:graphic>
          <a:graphicData uri="http://schemas.openxmlformats.org/presentationml/2006/ole">
            <mc:AlternateContent xmlns:mc="http://schemas.openxmlformats.org/markup-compatibility/2006">
              <mc:Choice xmlns:v="urn:schemas-microsoft-com:vml" Requires="v">
                <p:oleObj spid="_x0000_s5153" name="Equation" r:id="rId3" imgW="4724400" imgH="203200" progId="Equation.DSMT4">
                  <p:embed/>
                </p:oleObj>
              </mc:Choice>
              <mc:Fallback>
                <p:oleObj name="Equation" r:id="rId3" imgW="47244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334000"/>
                        <a:ext cx="7239000" cy="320439"/>
                      </a:xfrm>
                      <a:prstGeom prst="rect">
                        <a:avLst/>
                      </a:prstGeom>
                      <a:noFill/>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61404571"/>
              </p:ext>
            </p:extLst>
          </p:nvPr>
        </p:nvGraphicFramePr>
        <p:xfrm>
          <a:off x="805959" y="5715000"/>
          <a:ext cx="7532082" cy="381000"/>
        </p:xfrm>
        <a:graphic>
          <a:graphicData uri="http://schemas.openxmlformats.org/presentationml/2006/ole">
            <mc:AlternateContent xmlns:mc="http://schemas.openxmlformats.org/markup-compatibility/2006">
              <mc:Choice xmlns:v="urn:schemas-microsoft-com:vml" Requires="v">
                <p:oleObj spid="_x0000_s5154" name="Equation" r:id="rId5" imgW="4902200" imgH="254000" progId="Equation.DSMT4">
                  <p:embed/>
                </p:oleObj>
              </mc:Choice>
              <mc:Fallback>
                <p:oleObj name="Equation" r:id="rId5" imgW="49022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959" y="5715000"/>
                        <a:ext cx="7532082" cy="381000"/>
                      </a:xfrm>
                      <a:prstGeom prst="rect">
                        <a:avLst/>
                      </a:prstGeom>
                      <a:noFill/>
                    </p:spPr>
                  </p:pic>
                </p:oleObj>
              </mc:Fallback>
            </mc:AlternateContent>
          </a:graphicData>
        </a:graphic>
      </p:graphicFrame>
    </p:spTree>
    <p:extLst>
      <p:ext uri="{BB962C8B-B14F-4D97-AF65-F5344CB8AC3E}">
        <p14:creationId xmlns:p14="http://schemas.microsoft.com/office/powerpoint/2010/main" val="880893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PMingLiU"/>
              </a:rPr>
              <a:t>Example </a:t>
            </a:r>
            <a:r>
              <a:rPr lang="en-US" dirty="0" smtClean="0">
                <a:latin typeface="Times New Roman"/>
                <a:ea typeface="PMingLiU"/>
              </a:rPr>
              <a:t>1.14 </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a:ea typeface="PMingLiU"/>
              </a:rPr>
              <a:t>The </a:t>
            </a:r>
            <a:r>
              <a:rPr lang="en-US" dirty="0" err="1">
                <a:latin typeface="Times New Roman"/>
                <a:ea typeface="PMingLiU"/>
              </a:rPr>
              <a:t>Paasche</a:t>
            </a:r>
            <a:r>
              <a:rPr lang="en-US" dirty="0">
                <a:latin typeface="Times New Roman"/>
                <a:ea typeface="PMingLiU"/>
              </a:rPr>
              <a:t> price index for the second week is calculated as </a:t>
            </a:r>
            <a:r>
              <a:rPr lang="en-US" dirty="0" smtClean="0">
                <a:latin typeface="Times New Roman"/>
                <a:ea typeface="PMingLiU"/>
              </a:rPr>
              <a:t>follows:</a:t>
            </a:r>
          </a:p>
          <a:p>
            <a:pPr marL="0" marR="0" algn="just">
              <a:lnSpc>
                <a:spcPct val="115000"/>
              </a:lnSpc>
              <a:spcBef>
                <a:spcPts val="0"/>
              </a:spcBef>
              <a:spcAft>
                <a:spcPts val="1000"/>
              </a:spcAft>
            </a:pPr>
            <a:r>
              <a:rPr lang="en-US" dirty="0">
                <a:latin typeface="Times New Roman"/>
                <a:ea typeface="PMingLiU"/>
                <a:cs typeface="Times New Roman"/>
              </a:rPr>
              <a:t>The total cost of purchasing in the second week was:</a:t>
            </a:r>
            <a:endParaRPr lang="en-US" sz="2800" dirty="0">
              <a:latin typeface="Calibri"/>
              <a:ea typeface="PMingLiU"/>
              <a:cs typeface="Times New Roman"/>
            </a:endParaRPr>
          </a:p>
          <a:p>
            <a:pPr marL="0" marR="0" algn="r">
              <a:lnSpc>
                <a:spcPct val="115000"/>
              </a:lnSpc>
              <a:spcBef>
                <a:spcPts val="0"/>
              </a:spcBef>
              <a:spcAft>
                <a:spcPts val="1000"/>
              </a:spcAft>
            </a:pPr>
            <a:endParaRPr lang="en-US" sz="2800" dirty="0">
              <a:latin typeface="Calibri"/>
              <a:ea typeface="PMingLiU"/>
              <a:cs typeface="Times New Roman"/>
            </a:endParaRPr>
          </a:p>
          <a:p>
            <a:pPr marL="0" marR="0" algn="just">
              <a:lnSpc>
                <a:spcPct val="115000"/>
              </a:lnSpc>
              <a:spcBef>
                <a:spcPts val="0"/>
              </a:spcBef>
              <a:spcAft>
                <a:spcPts val="1000"/>
              </a:spcAft>
            </a:pPr>
            <a:r>
              <a:rPr lang="en-US" dirty="0">
                <a:latin typeface="Times New Roman"/>
                <a:ea typeface="PMingLiU"/>
                <a:cs typeface="Times New Roman"/>
              </a:rPr>
              <a:t>The cost of purchasing had the demand stayed the same as the first week would be:</a:t>
            </a:r>
            <a:endParaRPr lang="en-US" sz="2800" dirty="0">
              <a:latin typeface="Calibri"/>
              <a:ea typeface="PMingLiU"/>
              <a:cs typeface="Times New Roman"/>
            </a:endParaRPr>
          </a:p>
          <a:p>
            <a:pPr marL="0" marR="0" algn="r">
              <a:lnSpc>
                <a:spcPct val="115000"/>
              </a:lnSpc>
              <a:spcBef>
                <a:spcPts val="0"/>
              </a:spcBef>
              <a:spcAft>
                <a:spcPts val="1000"/>
              </a:spcAft>
            </a:pPr>
            <a:endParaRPr lang="en-US" sz="2800" dirty="0">
              <a:latin typeface="Calibri"/>
              <a:ea typeface="PMingLiU"/>
              <a:cs typeface="Times New Roman"/>
            </a:endParaRPr>
          </a:p>
          <a:p>
            <a:pPr marL="0" marR="0" algn="just">
              <a:lnSpc>
                <a:spcPct val="115000"/>
              </a:lnSpc>
              <a:spcBef>
                <a:spcPts val="0"/>
              </a:spcBef>
              <a:spcAft>
                <a:spcPts val="1000"/>
              </a:spcAft>
            </a:pPr>
            <a:r>
              <a:rPr lang="en-US" dirty="0">
                <a:latin typeface="Times New Roman"/>
                <a:ea typeface="PMingLiU"/>
                <a:cs typeface="Times New Roman"/>
              </a:rPr>
              <a:t>Substituting these numbers into Equation 1.11, the </a:t>
            </a:r>
            <a:r>
              <a:rPr lang="en-US" dirty="0" err="1">
                <a:latin typeface="Times New Roman"/>
                <a:ea typeface="PMingLiU"/>
                <a:cs typeface="Times New Roman"/>
              </a:rPr>
              <a:t>Paasche</a:t>
            </a:r>
            <a:r>
              <a:rPr lang="en-US" dirty="0">
                <a:latin typeface="Times New Roman"/>
                <a:ea typeface="PMingLiU"/>
                <a:cs typeface="Times New Roman"/>
              </a:rPr>
              <a:t> price index for the second week is:</a:t>
            </a:r>
            <a:endParaRPr lang="en-US" sz="2800" dirty="0">
              <a:latin typeface="Calibri"/>
              <a:ea typeface="PMingLiU"/>
              <a:cs typeface="Times New Roman"/>
            </a:endParaRP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58</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9827720"/>
              </p:ext>
            </p:extLst>
          </p:nvPr>
        </p:nvGraphicFramePr>
        <p:xfrm>
          <a:off x="838200" y="2819400"/>
          <a:ext cx="7326923" cy="381000"/>
        </p:xfrm>
        <a:graphic>
          <a:graphicData uri="http://schemas.openxmlformats.org/presentationml/2006/ole">
            <mc:AlternateContent xmlns:mc="http://schemas.openxmlformats.org/markup-compatibility/2006">
              <mc:Choice xmlns:v="urn:schemas-microsoft-com:vml" Requires="v">
                <p:oleObj spid="_x0000_s6190" name="Equation" r:id="rId3" imgW="4749800" imgH="254000" progId="Equation.DSMT4">
                  <p:embed/>
                </p:oleObj>
              </mc:Choice>
              <mc:Fallback>
                <p:oleObj name="Equation" r:id="rId3" imgW="47498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19400"/>
                        <a:ext cx="7326923" cy="3810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53063544"/>
              </p:ext>
            </p:extLst>
          </p:nvPr>
        </p:nvGraphicFramePr>
        <p:xfrm>
          <a:off x="762000" y="4410662"/>
          <a:ext cx="7543800" cy="389938"/>
        </p:xfrm>
        <a:graphic>
          <a:graphicData uri="http://schemas.openxmlformats.org/presentationml/2006/ole">
            <mc:AlternateContent xmlns:mc="http://schemas.openxmlformats.org/markup-compatibility/2006">
              <mc:Choice xmlns:v="urn:schemas-microsoft-com:vml" Requires="v">
                <p:oleObj spid="_x0000_s6191" name="Equation" r:id="rId5" imgW="4775200" imgH="254000" progId="Equation.DSMT4">
                  <p:embed/>
                </p:oleObj>
              </mc:Choice>
              <mc:Fallback>
                <p:oleObj name="Equation" r:id="rId5" imgW="47752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10662"/>
                        <a:ext cx="7543800" cy="389938"/>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774342971"/>
              </p:ext>
            </p:extLst>
          </p:nvPr>
        </p:nvGraphicFramePr>
        <p:xfrm>
          <a:off x="2743199" y="5714999"/>
          <a:ext cx="2514601" cy="745067"/>
        </p:xfrm>
        <a:graphic>
          <a:graphicData uri="http://schemas.openxmlformats.org/presentationml/2006/ole">
            <mc:AlternateContent xmlns:mc="http://schemas.openxmlformats.org/markup-compatibility/2006">
              <mc:Choice xmlns:v="urn:schemas-microsoft-com:vml" Requires="v">
                <p:oleObj spid="_x0000_s6192" name="Equation" r:id="rId7" imgW="1536700" imgH="457200" progId="Equation.DSMT4">
                  <p:embed/>
                </p:oleObj>
              </mc:Choice>
              <mc:Fallback>
                <p:oleObj name="Equation" r:id="rId7" imgW="153670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199" y="5714999"/>
                        <a:ext cx="2514601" cy="745067"/>
                      </a:xfrm>
                      <a:prstGeom prst="rect">
                        <a:avLst/>
                      </a:prstGeom>
                      <a:noFill/>
                    </p:spPr>
                  </p:pic>
                </p:oleObj>
              </mc:Fallback>
            </mc:AlternateContent>
          </a:graphicData>
        </a:graphic>
      </p:graphicFrame>
    </p:spTree>
    <p:extLst>
      <p:ext uri="{BB962C8B-B14F-4D97-AF65-F5344CB8AC3E}">
        <p14:creationId xmlns:p14="http://schemas.microsoft.com/office/powerpoint/2010/main" val="315179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1036963"/>
          </a:xfrm>
        </p:spPr>
        <p:txBody>
          <a:bodyPr/>
          <a:lstStyle/>
          <a:p>
            <a:pPr marL="0" marR="0">
              <a:lnSpc>
                <a:spcPct val="115000"/>
              </a:lnSpc>
              <a:spcBef>
                <a:spcPts val="0"/>
              </a:spcBef>
              <a:spcAft>
                <a:spcPts val="0"/>
              </a:spcAft>
            </a:pPr>
            <a:r>
              <a:rPr lang="en-US" sz="3200" dirty="0">
                <a:latin typeface="Times New Roman"/>
                <a:ea typeface="PMingLiU"/>
                <a:cs typeface="Times New Roman"/>
              </a:rPr>
              <a:t>D.6.5 Foreign and International Stock Market </a:t>
            </a:r>
            <a:r>
              <a:rPr lang="en-US" sz="3200" dirty="0" smtClean="0">
                <a:latin typeface="Times New Roman"/>
                <a:ea typeface="PMingLiU"/>
                <a:cs typeface="Times New Roman"/>
              </a:rPr>
              <a:t>Indexes</a:t>
            </a:r>
            <a:endParaRPr lang="en-US" sz="3200" dirty="0"/>
          </a:p>
        </p:txBody>
      </p:sp>
      <p:sp>
        <p:nvSpPr>
          <p:cNvPr id="3" name="Content Placeholder 2"/>
          <p:cNvSpPr>
            <a:spLocks noGrp="1"/>
          </p:cNvSpPr>
          <p:nvPr>
            <p:ph idx="1"/>
          </p:nvPr>
        </p:nvSpPr>
        <p:spPr>
          <a:xfrm>
            <a:off x="457200" y="1600200"/>
            <a:ext cx="2438400" cy="4800600"/>
          </a:xfrm>
        </p:spPr>
        <p:txBody>
          <a:bodyPr>
            <a:noAutofit/>
          </a:bodyPr>
          <a:lstStyle/>
          <a:p>
            <a:r>
              <a:rPr lang="en-US" sz="2000" dirty="0">
                <a:latin typeface="Times New Roman"/>
                <a:ea typeface="PMingLiU"/>
              </a:rPr>
              <a:t>A leader in the construction of international indexes has been MSCI (Morgan Stanley Capital International), which computes over 50 country indexes and several regional </a:t>
            </a:r>
            <a:r>
              <a:rPr lang="en-US" sz="2000" dirty="0" smtClean="0">
                <a:latin typeface="Times New Roman"/>
                <a:ea typeface="PMingLiU"/>
              </a:rPr>
              <a:t>indexes (Fig. 1.9). </a:t>
            </a:r>
          </a:p>
          <a:p>
            <a:endParaRPr lang="en-US" sz="2000" dirty="0">
              <a:latin typeface="Times New Roman"/>
              <a:ea typeface="PMingLiU"/>
            </a:endParaRPr>
          </a:p>
          <a:p>
            <a:endParaRPr lang="en-US" sz="2000" dirty="0" smtClean="0">
              <a:latin typeface="Times New Roman"/>
              <a:ea typeface="PMingLiU"/>
            </a:endParaRPr>
          </a:p>
          <a:p>
            <a:endParaRPr lang="en-US" sz="2000" dirty="0">
              <a:latin typeface="Times New Roman"/>
              <a:ea typeface="PMingLiU"/>
            </a:endParaRPr>
          </a:p>
          <a:p>
            <a:endParaRPr lang="en-US" sz="2000" dirty="0" smtClean="0">
              <a:latin typeface="Times New Roman"/>
              <a:ea typeface="PMingLiU"/>
            </a:endParaRPr>
          </a:p>
          <a:p>
            <a:endParaRPr lang="en-US" sz="2000" dirty="0">
              <a:latin typeface="Times New Roman"/>
              <a:ea typeface="PMingLiU"/>
            </a:endParaRPr>
          </a:p>
          <a:p>
            <a:endParaRPr lang="en-US" sz="2000" dirty="0" smtClean="0">
              <a:latin typeface="Times New Roman"/>
              <a:ea typeface="PMingLiU"/>
            </a:endParaRPr>
          </a:p>
          <a:p>
            <a:endParaRPr lang="en-US" sz="2000" dirty="0">
              <a:latin typeface="Times New Roman"/>
              <a:ea typeface="PMingLiU"/>
            </a:endParaRPr>
          </a:p>
          <a:p>
            <a:r>
              <a:rPr lang="en-US" sz="2000" dirty="0" smtClean="0">
                <a:latin typeface="Times New Roman"/>
                <a:ea typeface="PMingLiU"/>
              </a:rPr>
              <a:t> </a:t>
            </a:r>
          </a:p>
          <a:p>
            <a:endParaRPr lang="en-US" sz="2000" dirty="0">
              <a:latin typeface="Times New Roman"/>
              <a:ea typeface="PMingLiU"/>
            </a:endParaRPr>
          </a:p>
          <a:p>
            <a:endParaRPr lang="en-US" sz="2000" dirty="0" smtClean="0">
              <a:latin typeface="Times New Roman"/>
              <a:ea typeface="PMingLiU"/>
            </a:endParaRPr>
          </a:p>
          <a:p>
            <a:endParaRPr lang="en-US" sz="2000" dirty="0">
              <a:latin typeface="Times New Roman"/>
              <a:ea typeface="PMingLiU"/>
            </a:endParaRPr>
          </a:p>
          <a:p>
            <a:r>
              <a:rPr lang="en-US" sz="2000" dirty="0" smtClean="0">
                <a:latin typeface="Times New Roman"/>
                <a:ea typeface="PMingLiU"/>
              </a:rPr>
              <a:t> </a:t>
            </a:r>
            <a:endParaRPr lang="en-US" sz="2000"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59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66800"/>
            <a:ext cx="60293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4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itchFamily="18" charset="0"/>
                <a:cs typeface="Times New Roman" pitchFamily="18" charset="0"/>
              </a:rPr>
              <a:t>FINANCIAL MARKETS</a:t>
            </a:r>
            <a:endParaRPr lang="en-US" dirty="0"/>
          </a:p>
        </p:txBody>
      </p:sp>
      <p:sp>
        <p:nvSpPr>
          <p:cNvPr id="6" name="Content Placeholder 5"/>
          <p:cNvSpPr>
            <a:spLocks noGrp="1"/>
          </p:cNvSpPr>
          <p:nvPr>
            <p:ph idx="1"/>
          </p:nvPr>
        </p:nvSpPr>
        <p:spPr/>
        <p:txBody>
          <a:bodyPr/>
          <a:lstStyle/>
          <a:p>
            <a:r>
              <a:rPr lang="en-US" dirty="0">
                <a:latin typeface="Times New Roman" pitchFamily="18" charset="0"/>
                <a:cs typeface="Times New Roman" pitchFamily="18" charset="0"/>
              </a:rPr>
              <a:t>These instruments are traded in different financial markets such as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the money </a:t>
            </a:r>
            <a:r>
              <a:rPr lang="en-US" dirty="0" smtClean="0">
                <a:latin typeface="Times New Roman" pitchFamily="18" charset="0"/>
                <a:cs typeface="Times New Roman" pitchFamily="18" charset="0"/>
              </a:rPr>
              <a:t>markets </a:t>
            </a: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ii) the bond </a:t>
            </a:r>
            <a:r>
              <a:rPr lang="en-US" dirty="0" smtClean="0">
                <a:latin typeface="Times New Roman" pitchFamily="18" charset="0"/>
                <a:cs typeface="Times New Roman" pitchFamily="18" charset="0"/>
              </a:rPr>
              <a:t>markets </a:t>
            </a: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iii) the equity security </a:t>
            </a:r>
            <a:r>
              <a:rPr lang="en-US" dirty="0" smtClean="0">
                <a:latin typeface="Times New Roman" pitchFamily="18" charset="0"/>
                <a:cs typeface="Times New Roman" pitchFamily="18" charset="0"/>
              </a:rPr>
              <a:t>markets</a:t>
            </a: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iv) mutual fund markets.</a:t>
            </a:r>
          </a:p>
        </p:txBody>
      </p:sp>
      <p:sp>
        <p:nvSpPr>
          <p:cNvPr id="4" name="Slide Number Placeholder 3"/>
          <p:cNvSpPr>
            <a:spLocks noGrp="1"/>
          </p:cNvSpPr>
          <p:nvPr>
            <p:ph type="sldNum" sz="quarter" idx="12"/>
          </p:nvPr>
        </p:nvSpPr>
        <p:spPr/>
        <p:txBody>
          <a:bodyPr/>
          <a:lstStyle/>
          <a:p>
            <a:fld id="{63E98819-4578-415F-810A-1B13636BD7A2}" type="slidenum">
              <a:rPr lang="en-US" smtClean="0"/>
              <a:pPr/>
              <a:t>6</a:t>
            </a:fld>
            <a:endParaRPr lang="en-US"/>
          </a:p>
        </p:txBody>
      </p:sp>
    </p:spTree>
    <p:extLst>
      <p:ext uri="{BB962C8B-B14F-4D97-AF65-F5344CB8AC3E}">
        <p14:creationId xmlns:p14="http://schemas.microsoft.com/office/powerpoint/2010/main" val="661724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D.7 Bond Market </a:t>
            </a:r>
            <a:r>
              <a:rPr lang="en-US" dirty="0" smtClean="0">
                <a:latin typeface="Times New Roman"/>
                <a:ea typeface="PMingLiU"/>
                <a:cs typeface="Times New Roman"/>
              </a:rPr>
              <a:t>Indicators</a:t>
            </a:r>
            <a:endParaRPr lang="en-US" dirty="0"/>
          </a:p>
        </p:txBody>
      </p:sp>
      <p:sp>
        <p:nvSpPr>
          <p:cNvPr id="3" name="Content Placeholder 2"/>
          <p:cNvSpPr>
            <a:spLocks noGrp="1"/>
          </p:cNvSpPr>
          <p:nvPr>
            <p:ph idx="1"/>
          </p:nvPr>
        </p:nvSpPr>
        <p:spPr/>
        <p:txBody>
          <a:bodyPr>
            <a:normAutofit fontScale="85000" lnSpcReduction="20000"/>
          </a:bodyPr>
          <a:lstStyle/>
          <a:p>
            <a:pPr marL="0" marR="0">
              <a:lnSpc>
                <a:spcPct val="115000"/>
              </a:lnSpc>
              <a:spcBef>
                <a:spcPts val="0"/>
              </a:spcBef>
              <a:spcAft>
                <a:spcPts val="0"/>
              </a:spcAft>
            </a:pPr>
            <a:r>
              <a:rPr lang="en-US" dirty="0">
                <a:latin typeface="Times New Roman"/>
                <a:ea typeface="PMingLiU"/>
                <a:cs typeface="Times New Roman"/>
              </a:rPr>
              <a:t>Just as stock market indexes provide guidance concerning the performance of the overall stock market, several bond market indicators measure the performance of various categories of bonds. </a:t>
            </a:r>
            <a:endParaRPr lang="en-US" dirty="0" smtClean="0">
              <a:latin typeface="Times New Roman"/>
              <a:ea typeface="PMingLiU"/>
              <a:cs typeface="Times New Roman"/>
            </a:endParaRPr>
          </a:p>
          <a:p>
            <a:pPr marL="0" marR="0">
              <a:lnSpc>
                <a:spcPct val="115000"/>
              </a:lnSpc>
              <a:spcBef>
                <a:spcPts val="0"/>
              </a:spcBef>
              <a:spcAft>
                <a:spcPts val="0"/>
              </a:spcAft>
            </a:pPr>
            <a:endParaRPr lang="en-US" dirty="0" smtClean="0">
              <a:latin typeface="Times New Roman"/>
              <a:ea typeface="PMingLiU"/>
              <a:cs typeface="Times New Roman"/>
            </a:endParaRPr>
          </a:p>
          <a:p>
            <a:pPr marL="0" marR="0">
              <a:lnSpc>
                <a:spcPct val="115000"/>
              </a:lnSpc>
              <a:spcBef>
                <a:spcPts val="0"/>
              </a:spcBef>
              <a:spcAft>
                <a:spcPts val="0"/>
              </a:spcAft>
            </a:pPr>
            <a:r>
              <a:rPr lang="en-US" dirty="0" smtClean="0">
                <a:latin typeface="Times New Roman"/>
                <a:ea typeface="PMingLiU"/>
                <a:cs typeface="Times New Roman"/>
              </a:rPr>
              <a:t>The </a:t>
            </a:r>
            <a:r>
              <a:rPr lang="en-US" dirty="0">
                <a:latin typeface="Times New Roman"/>
                <a:ea typeface="PMingLiU"/>
                <a:cs typeface="Times New Roman"/>
              </a:rPr>
              <a:t>three most well-known groups of indexes are those of Merrill Lynch, Barclays (formerly, Barclays Capital Aggregate Bond Index which used to be called the Lehman Aggregate Bond Index), and Salomon Smith Barney (now part of Citigroup). </a:t>
            </a:r>
            <a:endParaRPr lang="en-US" dirty="0" smtClean="0">
              <a:latin typeface="Times New Roman"/>
              <a:ea typeface="PMingLiU"/>
              <a:cs typeface="Times New Roman"/>
            </a:endParaRPr>
          </a:p>
          <a:p>
            <a:pPr marL="0" marR="0">
              <a:lnSpc>
                <a:spcPct val="115000"/>
              </a:lnSpc>
              <a:spcBef>
                <a:spcPts val="0"/>
              </a:spcBef>
              <a:spcAft>
                <a:spcPts val="0"/>
              </a:spcAft>
            </a:pPr>
            <a:endParaRPr lang="en-US" sz="2800" dirty="0">
              <a:latin typeface="Times New Roman"/>
              <a:ea typeface="PMingLiU"/>
              <a:cs typeface="Times New Roman"/>
            </a:endParaRPr>
          </a:p>
          <a:p>
            <a:pPr marL="0" marR="0">
              <a:lnSpc>
                <a:spcPct val="115000"/>
              </a:lnSpc>
              <a:spcBef>
                <a:spcPts val="0"/>
              </a:spcBef>
              <a:spcAft>
                <a:spcPts val="0"/>
              </a:spcAft>
            </a:pPr>
            <a:r>
              <a:rPr lang="en-US" sz="2800" dirty="0">
                <a:latin typeface="Times New Roman"/>
                <a:ea typeface="PMingLiU"/>
              </a:rPr>
              <a:t>Most bonds are not listed on the major exchanges but trade in the over-the-counter market (OTC). </a:t>
            </a:r>
            <a:endParaRPr lang="en-US" sz="2800" dirty="0">
              <a:latin typeface="Calibri"/>
              <a:ea typeface="PMingLiU"/>
              <a:cs typeface="Times New Roman"/>
            </a:endParaRP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60</a:t>
            </a:fld>
            <a:endParaRPr lang="en-US"/>
          </a:p>
        </p:txBody>
      </p:sp>
    </p:spTree>
    <p:extLst>
      <p:ext uri="{BB962C8B-B14F-4D97-AF65-F5344CB8AC3E}">
        <p14:creationId xmlns:p14="http://schemas.microsoft.com/office/powerpoint/2010/main" val="4062598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a:ea typeface="PMingLiU"/>
              </a:rPr>
              <a:t>Derivative Markets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E</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61</a:t>
            </a:fld>
            <a:endParaRPr lang="en-US">
              <a:solidFill>
                <a:schemeClr val="accent6">
                  <a:lumMod val="20000"/>
                  <a:lumOff val="80000"/>
                </a:schemeClr>
              </a:solidFill>
            </a:endParaRPr>
          </a:p>
        </p:txBody>
      </p:sp>
      <p:sp>
        <p:nvSpPr>
          <p:cNvPr id="3" name="Rectangle 2"/>
          <p:cNvSpPr/>
          <p:nvPr/>
        </p:nvSpPr>
        <p:spPr>
          <a:xfrm>
            <a:off x="914400" y="3505200"/>
            <a:ext cx="2366995" cy="729430"/>
          </a:xfrm>
          <a:prstGeom prst="rect">
            <a:avLst/>
          </a:prstGeom>
        </p:spPr>
        <p:txBody>
          <a:bodyPr wrap="none">
            <a:spAutoFit/>
          </a:bodyPr>
          <a:lstStyle/>
          <a:p>
            <a:pPr>
              <a:lnSpc>
                <a:spcPct val="115000"/>
              </a:lnSpc>
            </a:pPr>
            <a:r>
              <a:rPr lang="en-US" b="1" dirty="0">
                <a:solidFill>
                  <a:schemeClr val="tx1">
                    <a:lumMod val="50000"/>
                  </a:schemeClr>
                </a:solidFill>
                <a:latin typeface="Times New Roman"/>
                <a:ea typeface="PMingLiU"/>
              </a:rPr>
              <a:t>E.1 Futures </a:t>
            </a:r>
            <a:r>
              <a:rPr lang="en-US" b="1" dirty="0" smtClean="0">
                <a:solidFill>
                  <a:schemeClr val="tx1">
                    <a:lumMod val="50000"/>
                  </a:schemeClr>
                </a:solidFill>
                <a:latin typeface="Times New Roman"/>
                <a:ea typeface="PMingLiU"/>
              </a:rPr>
              <a:t>Contracts</a:t>
            </a:r>
          </a:p>
          <a:p>
            <a:pPr>
              <a:lnSpc>
                <a:spcPct val="115000"/>
              </a:lnSpc>
            </a:pPr>
            <a:r>
              <a:rPr lang="en-US" b="1" dirty="0">
                <a:solidFill>
                  <a:schemeClr val="tx1">
                    <a:lumMod val="50000"/>
                  </a:schemeClr>
                </a:solidFill>
                <a:latin typeface="Times New Roman"/>
                <a:ea typeface="PMingLiU"/>
                <a:cs typeface="Times New Roman"/>
              </a:rPr>
              <a:t>E.2 </a:t>
            </a:r>
            <a:r>
              <a:rPr lang="en-US" b="1" dirty="0" smtClean="0">
                <a:solidFill>
                  <a:schemeClr val="tx1">
                    <a:lumMod val="50000"/>
                  </a:schemeClr>
                </a:solidFill>
                <a:latin typeface="Times New Roman"/>
                <a:ea typeface="PMingLiU"/>
                <a:cs typeface="Times New Roman"/>
              </a:rPr>
              <a:t>Options</a:t>
            </a:r>
            <a:endParaRPr lang="en-US" sz="1600" dirty="0">
              <a:solidFill>
                <a:schemeClr val="tx1">
                  <a:lumMod val="50000"/>
                </a:schemeClr>
              </a:solidFill>
              <a:latin typeface="Calibri"/>
              <a:ea typeface="PMingLiU"/>
              <a:cs typeface="Times New Roman"/>
            </a:endParaRPr>
          </a:p>
        </p:txBody>
      </p:sp>
    </p:spTree>
    <p:extLst>
      <p:ext uri="{BB962C8B-B14F-4D97-AF65-F5344CB8AC3E}">
        <p14:creationId xmlns:p14="http://schemas.microsoft.com/office/powerpoint/2010/main" val="2427308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E.1 Futures </a:t>
            </a:r>
            <a:r>
              <a:rPr lang="en-US" dirty="0" smtClean="0">
                <a:latin typeface="Times New Roman"/>
                <a:ea typeface="PMingLiU"/>
                <a:cs typeface="Times New Roman"/>
              </a:rPr>
              <a:t>Contracts</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latin typeface="Times New Roman"/>
                <a:ea typeface="PMingLiU"/>
              </a:rPr>
              <a:t>A key </a:t>
            </a:r>
            <a:r>
              <a:rPr lang="en-US" dirty="0">
                <a:latin typeface="Times New Roman"/>
                <a:ea typeface="PMingLiU"/>
              </a:rPr>
              <a:t>element necessary for the existence of futures markets is the balance between the number of hedgers and speculators who are willing to transfer and accept </a:t>
            </a:r>
            <a:r>
              <a:rPr lang="en-US" dirty="0" smtClean="0">
                <a:latin typeface="Times New Roman"/>
                <a:ea typeface="PMingLiU"/>
              </a:rPr>
              <a:t>risk.</a:t>
            </a:r>
          </a:p>
          <a:p>
            <a:endParaRPr lang="en-US" dirty="0" smtClean="0">
              <a:latin typeface="Times New Roman"/>
              <a:ea typeface="PMingLiU"/>
            </a:endParaRPr>
          </a:p>
          <a:p>
            <a:r>
              <a:rPr lang="en-US" dirty="0">
                <a:latin typeface="Times New Roman"/>
                <a:ea typeface="PMingLiU"/>
              </a:rPr>
              <a:t>A </a:t>
            </a:r>
            <a:r>
              <a:rPr lang="en-US" b="1" dirty="0">
                <a:latin typeface="Times New Roman"/>
                <a:ea typeface="PMingLiU"/>
              </a:rPr>
              <a:t>future contract</a:t>
            </a:r>
            <a:r>
              <a:rPr lang="en-US" dirty="0">
                <a:latin typeface="Times New Roman"/>
                <a:ea typeface="PMingLiU"/>
              </a:rPr>
              <a:t> is a standardized legal agreement between a buyer and a seller, who promise to exchange a specified amount of money for goods or services at a future time. </a:t>
            </a:r>
            <a:endParaRPr lang="en-US" dirty="0" smtClean="0">
              <a:latin typeface="Times New Roman"/>
              <a:ea typeface="PMingLiU"/>
            </a:endParaRPr>
          </a:p>
          <a:p>
            <a:endParaRPr lang="en-US" dirty="0" smtClean="0">
              <a:latin typeface="Times New Roman"/>
              <a:ea typeface="PMingLiU"/>
            </a:endParaRPr>
          </a:p>
          <a:p>
            <a:r>
              <a:rPr lang="en-US" dirty="0">
                <a:latin typeface="Times New Roman"/>
                <a:ea typeface="PMingLiU"/>
              </a:rPr>
              <a:t>The </a:t>
            </a:r>
            <a:r>
              <a:rPr lang="en-US" b="1" i="1" dirty="0">
                <a:latin typeface="Times New Roman"/>
                <a:ea typeface="PMingLiU"/>
              </a:rPr>
              <a:t>long position </a:t>
            </a:r>
            <a:r>
              <a:rPr lang="en-US" dirty="0">
                <a:latin typeface="Times New Roman"/>
                <a:ea typeface="PMingLiU"/>
              </a:rPr>
              <a:t>is held by the trader who commits to purchasing the asset on the delivery date. The trader who takes the </a:t>
            </a:r>
            <a:r>
              <a:rPr lang="en-US" b="1" i="1" dirty="0">
                <a:latin typeface="Times New Roman"/>
                <a:ea typeface="PMingLiU"/>
              </a:rPr>
              <a:t>short position</a:t>
            </a:r>
            <a:r>
              <a:rPr lang="en-US" b="1" dirty="0">
                <a:latin typeface="Times New Roman"/>
                <a:ea typeface="PMingLiU"/>
              </a:rPr>
              <a:t> </a:t>
            </a:r>
            <a:r>
              <a:rPr lang="en-US" dirty="0">
                <a:latin typeface="Times New Roman"/>
                <a:ea typeface="PMingLiU"/>
              </a:rPr>
              <a:t>commits to delivering the asset at contract maturity.</a:t>
            </a:r>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smtClean="0"/>
              <a:pPr/>
              <a:t>62</a:t>
            </a:fld>
            <a:endParaRPr lang="en-US"/>
          </a:p>
        </p:txBody>
      </p:sp>
    </p:spTree>
    <p:extLst>
      <p:ext uri="{BB962C8B-B14F-4D97-AF65-F5344CB8AC3E}">
        <p14:creationId xmlns:p14="http://schemas.microsoft.com/office/powerpoint/2010/main" val="2733774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PMingLiU"/>
                <a:cs typeface="Times New Roman"/>
              </a:rPr>
              <a:t>E.1 Futures Contracts</a:t>
            </a:r>
            <a:endParaRPr lang="en-US" dirty="0"/>
          </a:p>
        </p:txBody>
      </p:sp>
      <p:sp>
        <p:nvSpPr>
          <p:cNvPr id="3" name="Content Placeholder 2"/>
          <p:cNvSpPr>
            <a:spLocks noGrp="1"/>
          </p:cNvSpPr>
          <p:nvPr>
            <p:ph idx="1"/>
          </p:nvPr>
        </p:nvSpPr>
        <p:spPr>
          <a:xfrm>
            <a:off x="381000" y="4800600"/>
            <a:ext cx="8382000" cy="1676399"/>
          </a:xfrm>
        </p:spPr>
        <p:txBody>
          <a:bodyPr>
            <a:normAutofit fontScale="70000" lnSpcReduction="20000"/>
          </a:bodyPr>
          <a:lstStyle/>
          <a:p>
            <a:r>
              <a:rPr lang="en-US" dirty="0">
                <a:latin typeface="Times New Roman"/>
                <a:ea typeface="PMingLiU"/>
              </a:rPr>
              <a:t>The first row is for the nearest term or “front” contract, with maturity in March 2013. The most recent price was $7.24 per bushel. That price is down $ .0675 from yesterday’s close</a:t>
            </a:r>
            <a:r>
              <a:rPr lang="en-US" dirty="0" smtClean="0">
                <a:latin typeface="Times New Roman"/>
                <a:ea typeface="PMingLiU"/>
              </a:rPr>
              <a:t>.</a:t>
            </a:r>
          </a:p>
          <a:p>
            <a:endParaRPr lang="en-US" dirty="0" smtClean="0">
              <a:latin typeface="Times New Roman"/>
              <a:ea typeface="PMingLiU"/>
            </a:endParaRPr>
          </a:p>
          <a:p>
            <a:r>
              <a:rPr lang="en-US" dirty="0" smtClean="0">
                <a:latin typeface="Times New Roman"/>
                <a:ea typeface="PMingLiU"/>
              </a:rPr>
              <a:t>Each </a:t>
            </a:r>
            <a:r>
              <a:rPr lang="en-US" dirty="0">
                <a:latin typeface="Times New Roman"/>
                <a:ea typeface="PMingLiU"/>
              </a:rPr>
              <a:t>contract calls for delivery of 5,000 bushels</a:t>
            </a:r>
            <a:r>
              <a:rPr lang="en-US" dirty="0" smtClean="0">
                <a:latin typeface="Times New Roman"/>
                <a:ea typeface="PMingLiU"/>
              </a:rPr>
              <a:t> </a:t>
            </a: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8958487"/>
              </p:ext>
            </p:extLst>
          </p:nvPr>
        </p:nvGraphicFramePr>
        <p:xfrm>
          <a:off x="533400" y="1066800"/>
          <a:ext cx="8382000" cy="3625406"/>
        </p:xfrm>
        <a:graphic>
          <a:graphicData uri="http://schemas.openxmlformats.org/drawingml/2006/table">
            <a:tbl>
              <a:tblPr firstRow="1" firstCol="1" bandRow="1">
                <a:tableStyleId>{8799B23B-EC83-4686-B30A-512413B5E67A}</a:tableStyleId>
              </a:tblPr>
              <a:tblGrid>
                <a:gridCol w="1047750"/>
                <a:gridCol w="1047750"/>
                <a:gridCol w="1047750"/>
                <a:gridCol w="1047750"/>
                <a:gridCol w="1047750"/>
                <a:gridCol w="1047750"/>
                <a:gridCol w="1047750"/>
                <a:gridCol w="1047750"/>
              </a:tblGrid>
              <a:tr h="0">
                <a:tc gridSpan="8">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solidFill>
                            <a:schemeClr val="accent1"/>
                          </a:solidFill>
                          <a:latin typeface="Times New Roman"/>
                          <a:ea typeface="PMingLiU"/>
                          <a:cs typeface="Times New Roman"/>
                        </a:rPr>
                        <a:t>Figure 1.10 Corn Futures prices in the Chicago Board of Trade </a:t>
                      </a:r>
                      <a:endParaRPr lang="en-US" sz="1600" dirty="0" smtClean="0">
                        <a:solidFill>
                          <a:schemeClr val="accent1"/>
                        </a:solidFill>
                        <a:latin typeface="Calibri"/>
                        <a:ea typeface="PMingLiU"/>
                        <a:cs typeface="Times New Roman"/>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dirty="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Month</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Last</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Chg</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Open</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High</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Low</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Volume</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dirty="0">
                          <a:solidFill>
                            <a:schemeClr val="accent1"/>
                          </a:solidFill>
                          <a:effectLst/>
                          <a:latin typeface="Times New Roman" pitchFamily="18" charset="0"/>
                          <a:cs typeface="Times New Roman" pitchFamily="18" charset="0"/>
                        </a:rPr>
                        <a:t>Open int.</a:t>
                      </a:r>
                      <a:endParaRPr lang="en-US" sz="1400" dirty="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Mar 2013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724’0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732’0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734’6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721’2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72845</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587554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May 2013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727’4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734’6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737’4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724’4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17208</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182691</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Jul 2013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725’0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731’0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733’0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721’6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12074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146943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Sep 2013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643’2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650’4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653’0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642’2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2230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39441</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Dec 2013</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622’0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628’0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632’6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621’2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10032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189282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Mar 2014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630’4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637’2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640’0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630’4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260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4704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May 2014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636’4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645’0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645’6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636’4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1396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Jul 2014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637’6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647’0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647’0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637’6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68</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1342</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Sep 2014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597’0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-3’0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600’0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600’0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597’0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106</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r>
              <a:tr h="0">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Dec 2014</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595’0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-3’0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598’0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600’0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595’0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a:solidFill>
                            <a:schemeClr val="accent1"/>
                          </a:solidFill>
                          <a:effectLst/>
                          <a:latin typeface="Times New Roman" pitchFamily="18" charset="0"/>
                          <a:cs typeface="Times New Roman" pitchFamily="18" charset="0"/>
                        </a:rPr>
                        <a:t>200</a:t>
                      </a:r>
                      <a:endParaRPr lang="en-US" sz="1400">
                        <a:solidFill>
                          <a:schemeClr val="accent1"/>
                        </a:solidFill>
                        <a:effectLst/>
                        <a:latin typeface="Times New Roman" pitchFamily="18" charset="0"/>
                        <a:ea typeface="PMingLiU"/>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600" dirty="0">
                          <a:solidFill>
                            <a:schemeClr val="accent1"/>
                          </a:solidFill>
                          <a:effectLst/>
                          <a:latin typeface="Times New Roman" pitchFamily="18" charset="0"/>
                          <a:cs typeface="Times New Roman" pitchFamily="18" charset="0"/>
                        </a:rPr>
                        <a:t>8243</a:t>
                      </a:r>
                      <a:endParaRPr lang="en-US" sz="1400" dirty="0">
                        <a:solidFill>
                          <a:schemeClr val="accent1"/>
                        </a:solidFill>
                        <a:effectLst/>
                        <a:latin typeface="Times New Roman" pitchFamily="18" charset="0"/>
                        <a:ea typeface="PMingLiU"/>
                        <a:cs typeface="Times New Roman" pitchFamily="18" charset="0"/>
                      </a:endParaRPr>
                    </a:p>
                  </a:txBody>
                  <a:tcPr marL="68580" marR="68580" marT="0" marB="0"/>
                </a:tc>
              </a:tr>
              <a:tr h="0">
                <a:tc gridSpan="8">
                  <a:txBody>
                    <a:bodyPr/>
                    <a:lstStyle/>
                    <a:p>
                      <a:pPr marL="0" marR="0">
                        <a:lnSpc>
                          <a:spcPct val="115000"/>
                        </a:lnSpc>
                        <a:spcBef>
                          <a:spcPts val="0"/>
                        </a:spcBef>
                        <a:spcAft>
                          <a:spcPts val="0"/>
                        </a:spcAft>
                      </a:pPr>
                      <a:r>
                        <a:rPr lang="en-US" sz="1400" b="1" dirty="0" smtClean="0">
                          <a:solidFill>
                            <a:schemeClr val="accent1"/>
                          </a:solidFill>
                          <a:effectLst/>
                          <a:latin typeface="Times New Roman"/>
                          <a:ea typeface="PMingLiU"/>
                          <a:cs typeface="Times New Roman"/>
                        </a:rPr>
                        <a:t>Source: The Wall Street Journal Online, December 17, 2012</a:t>
                      </a:r>
                      <a:endParaRPr lang="en-US" sz="1200" dirty="0">
                        <a:solidFill>
                          <a:schemeClr val="accent1"/>
                        </a:solidFill>
                        <a:effectLst/>
                        <a:latin typeface="Calibri"/>
                        <a:ea typeface="PMingLiU"/>
                        <a:cs typeface="Times New Roman"/>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a:solidFill>
                          <a:schemeClr val="accent1"/>
                        </a:solidFill>
                        <a:effectLst/>
                        <a:latin typeface="Times New Roman" pitchFamily="18" charset="0"/>
                        <a:ea typeface="PMingLiU"/>
                        <a:cs typeface="Times New Roman" pitchFamily="18" charset="0"/>
                      </a:endParaRPr>
                    </a:p>
                  </a:txBody>
                  <a:tcPr marL="68580" marR="68580" marT="0" marB="0"/>
                </a:tc>
                <a:tc hMerge="1">
                  <a:txBody>
                    <a:bodyPr/>
                    <a:lstStyle/>
                    <a:p>
                      <a:pPr marL="0" marR="0" algn="l">
                        <a:lnSpc>
                          <a:spcPct val="115000"/>
                        </a:lnSpc>
                        <a:spcBef>
                          <a:spcPts val="0"/>
                        </a:spcBef>
                        <a:spcAft>
                          <a:spcPts val="0"/>
                        </a:spcAft>
                      </a:pPr>
                      <a:endParaRPr lang="en-US" sz="1100" dirty="0">
                        <a:solidFill>
                          <a:schemeClr val="accent1"/>
                        </a:solidFill>
                        <a:effectLst/>
                        <a:latin typeface="Times New Roman" pitchFamily="18" charset="0"/>
                        <a:ea typeface="PMingLiU"/>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523426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Times New Roman"/>
                <a:ea typeface="PMingLiU"/>
                <a:cs typeface="Times New Roman"/>
              </a:rPr>
              <a:t>E.2 </a:t>
            </a:r>
            <a:r>
              <a:rPr lang="en-US" dirty="0" smtClean="0">
                <a:latin typeface="Times New Roman"/>
                <a:ea typeface="PMingLiU"/>
                <a:cs typeface="Times New Roman"/>
              </a:rPr>
              <a:t>Options</a:t>
            </a:r>
            <a:endParaRPr lang="en-US" dirty="0"/>
          </a:p>
        </p:txBody>
      </p:sp>
      <p:sp>
        <p:nvSpPr>
          <p:cNvPr id="3" name="Content Placeholder 2"/>
          <p:cNvSpPr>
            <a:spLocks noGrp="1"/>
          </p:cNvSpPr>
          <p:nvPr>
            <p:ph idx="1"/>
          </p:nvPr>
        </p:nvSpPr>
        <p:spPr>
          <a:xfrm>
            <a:off x="457200" y="1066801"/>
            <a:ext cx="8229600" cy="2133599"/>
          </a:xfrm>
        </p:spPr>
        <p:txBody>
          <a:bodyPr>
            <a:normAutofit fontScale="77500" lnSpcReduction="20000"/>
          </a:bodyPr>
          <a:lstStyle/>
          <a:p>
            <a:r>
              <a:rPr lang="en-US" dirty="0">
                <a:latin typeface="Times New Roman"/>
                <a:ea typeface="PMingLiU"/>
              </a:rPr>
              <a:t>A </a:t>
            </a:r>
            <a:r>
              <a:rPr lang="en-US" b="1" dirty="0">
                <a:latin typeface="Times New Roman"/>
                <a:ea typeface="PMingLiU"/>
              </a:rPr>
              <a:t>call option </a:t>
            </a:r>
            <a:r>
              <a:rPr lang="en-US" dirty="0">
                <a:latin typeface="Times New Roman"/>
                <a:ea typeface="PMingLiU"/>
              </a:rPr>
              <a:t>gives its holder the right to purchase an asset for a specified price, called the </a:t>
            </a:r>
            <a:r>
              <a:rPr lang="en-US" b="1" dirty="0">
                <a:latin typeface="Times New Roman"/>
                <a:ea typeface="PMingLiU"/>
              </a:rPr>
              <a:t>exercise </a:t>
            </a:r>
            <a:r>
              <a:rPr lang="en-US" dirty="0">
                <a:latin typeface="Times New Roman"/>
                <a:ea typeface="PMingLiU"/>
              </a:rPr>
              <a:t>or </a:t>
            </a:r>
            <a:r>
              <a:rPr lang="en-US" b="1" dirty="0">
                <a:latin typeface="Times New Roman"/>
                <a:ea typeface="PMingLiU"/>
              </a:rPr>
              <a:t>strike price, </a:t>
            </a:r>
            <a:r>
              <a:rPr lang="en-US" dirty="0">
                <a:latin typeface="Times New Roman"/>
                <a:ea typeface="PMingLiU"/>
              </a:rPr>
              <a:t>on or before a specified expiration date. </a:t>
            </a:r>
            <a:endParaRPr lang="en-US" dirty="0" smtClean="0">
              <a:latin typeface="Times New Roman"/>
              <a:ea typeface="PMingLiU"/>
            </a:endParaRPr>
          </a:p>
          <a:p>
            <a:r>
              <a:rPr lang="en-US" dirty="0">
                <a:latin typeface="Times New Roman"/>
                <a:ea typeface="PMingLiU"/>
              </a:rPr>
              <a:t>In contrast, a </a:t>
            </a:r>
            <a:r>
              <a:rPr lang="en-US" b="1" dirty="0">
                <a:latin typeface="Times New Roman"/>
                <a:ea typeface="PMingLiU"/>
              </a:rPr>
              <a:t>put option </a:t>
            </a:r>
            <a:r>
              <a:rPr lang="en-US" dirty="0">
                <a:latin typeface="Times New Roman"/>
                <a:ea typeface="PMingLiU"/>
              </a:rPr>
              <a:t>gives its holder the right to sell an asset for a specified exercise price on or before a specified expiration date.</a:t>
            </a:r>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49537884"/>
              </p:ext>
            </p:extLst>
          </p:nvPr>
        </p:nvGraphicFramePr>
        <p:xfrm>
          <a:off x="228600" y="3124200"/>
          <a:ext cx="8534400" cy="3296792"/>
        </p:xfrm>
        <a:graphic>
          <a:graphicData uri="http://schemas.openxmlformats.org/drawingml/2006/table">
            <a:tbl>
              <a:tblPr firstRow="1" firstCol="1" bandRow="1">
                <a:tableStyleId>{8799B23B-EC83-4686-B30A-512413B5E67A}</a:tableStyleId>
              </a:tblPr>
              <a:tblGrid>
                <a:gridCol w="938632"/>
                <a:gridCol w="521530"/>
                <a:gridCol w="521530"/>
                <a:gridCol w="453132"/>
                <a:gridCol w="727943"/>
                <a:gridCol w="727943"/>
                <a:gridCol w="585041"/>
                <a:gridCol w="608858"/>
                <a:gridCol w="495881"/>
                <a:gridCol w="495881"/>
                <a:gridCol w="453132"/>
                <a:gridCol w="727943"/>
                <a:gridCol w="727943"/>
                <a:gridCol w="549011"/>
              </a:tblGrid>
              <a:tr h="215530">
                <a:tc gridSpan="14">
                  <a:txBody>
                    <a:bodyPr/>
                    <a:lstStyle/>
                    <a:p>
                      <a:pPr marL="0" marR="0">
                        <a:lnSpc>
                          <a:spcPct val="115000"/>
                        </a:lnSpc>
                        <a:spcBef>
                          <a:spcPts val="0"/>
                        </a:spcBef>
                        <a:spcAft>
                          <a:spcPts val="0"/>
                        </a:spcAft>
                      </a:pPr>
                      <a:r>
                        <a:rPr lang="en-US" sz="1800" b="1" dirty="0" smtClean="0">
                          <a:solidFill>
                            <a:schemeClr val="accent1"/>
                          </a:solidFill>
                          <a:effectLst/>
                          <a:latin typeface="Times New Roman"/>
                          <a:ea typeface="PMingLiU"/>
                          <a:cs typeface="Times New Roman"/>
                        </a:rPr>
                        <a:t>Figure 1.11 Trading data on Johnson &amp; Johnson Options</a:t>
                      </a:r>
                      <a:endParaRPr lang="en-US" sz="1600" dirty="0">
                        <a:solidFill>
                          <a:schemeClr val="accent1"/>
                        </a:solidFill>
                        <a:effectLst/>
                        <a:latin typeface="Calibri"/>
                        <a:ea typeface="PMingLiU"/>
                        <a:cs typeface="Times New Roman"/>
                      </a:endParaRPr>
                    </a:p>
                  </a:txBody>
                  <a:tcPr marL="63599" marR="635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530">
                <a:tc gridSpan="14">
                  <a:txBody>
                    <a:bodyPr/>
                    <a:lstStyle/>
                    <a:p>
                      <a:pPr marL="0" marR="0">
                        <a:lnSpc>
                          <a:spcPct val="115000"/>
                        </a:lnSpc>
                        <a:spcBef>
                          <a:spcPts val="0"/>
                        </a:spcBef>
                        <a:spcAft>
                          <a:spcPts val="0"/>
                        </a:spcAft>
                      </a:pPr>
                      <a:r>
                        <a:rPr lang="en-US" sz="1200" dirty="0">
                          <a:solidFill>
                            <a:schemeClr val="accent1"/>
                          </a:solidFill>
                          <a:effectLst/>
                          <a:latin typeface="Times New Roman" pitchFamily="18" charset="0"/>
                          <a:cs typeface="Times New Roman" pitchFamily="18" charset="0"/>
                        </a:rPr>
                        <a:t>December 17, 2012</a:t>
                      </a:r>
                      <a:endParaRPr lang="en-US" sz="1050" dirty="0">
                        <a:solidFill>
                          <a:schemeClr val="accent1"/>
                        </a:solidFill>
                        <a:effectLst/>
                        <a:latin typeface="Times New Roman" pitchFamily="18" charset="0"/>
                        <a:ea typeface="PMingLiU"/>
                        <a:cs typeface="Times New Roman" pitchFamily="18" charset="0"/>
                      </a:endParaRPr>
                    </a:p>
                  </a:txBody>
                  <a:tcPr marL="63599" marR="635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052">
                <a:tc gridSpan="14">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Johnson &amp; Johnson (JNJ)                                                                                                                    Underlying stock price: 70.96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464">
                <a:tc rowSpan="2">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Expiration</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gridSpan="6">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Call</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Strike</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gridSpan="6">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Put</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0074">
                <a:tc vMerge="1">
                  <a:txBody>
                    <a:bodyPr/>
                    <a:lstStyle/>
                    <a:p>
                      <a:endParaRPr lang="en-US"/>
                    </a:p>
                  </a:txBody>
                  <a:tcPr/>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Last</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Chg</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Bid</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Ask</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Volume</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Open Int.</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vMerge="1">
                  <a:txBody>
                    <a:bodyPr/>
                    <a:lstStyle/>
                    <a:p>
                      <a:endParaRPr lang="en-US"/>
                    </a:p>
                  </a:txBody>
                  <a:tcPr/>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Last</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Chg</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Bid</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Ask</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Volume</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Open Int.</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Dec 2012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+0.35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3.45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3.55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626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67.50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9402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Dec 2012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1.04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1.10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10293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15316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70.00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735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7237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Dec 2012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99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10240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72.50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1.57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-0.39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1.53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1.59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1399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Jan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3.57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+0.37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3.55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3.65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287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23980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67.50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240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72991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Jan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1.42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1.41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1.43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70004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70.00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0.46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0.46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0.47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444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10940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Jan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1188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33215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72.50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1.82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-0.32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1.78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1.83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308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7645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Mar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6.20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+0.65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6.05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6.15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2418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65.00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-0.07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235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25415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Mar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3.85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+0.30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3.80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3.85</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53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47303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67.50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0.57</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0.56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0.58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179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12726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r>
              <a:tr h="195037">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Mar 2013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1.92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+0.20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1.89</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1.92</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416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13686</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70.00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1.34</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-0.18</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1.31</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1.33</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a:solidFill>
                            <a:schemeClr val="accent1"/>
                          </a:solidFill>
                          <a:effectLst/>
                          <a:latin typeface="Times New Roman" pitchFamily="18" charset="0"/>
                          <a:cs typeface="Times New Roman" pitchFamily="18" charset="0"/>
                        </a:rPr>
                        <a:t>120</a:t>
                      </a:r>
                      <a:endParaRPr lang="en-US" sz="1050">
                        <a:solidFill>
                          <a:schemeClr val="accent1"/>
                        </a:solidFill>
                        <a:effectLst/>
                        <a:latin typeface="Times New Roman" pitchFamily="18" charset="0"/>
                        <a:ea typeface="PMingLiU"/>
                        <a:cs typeface="Times New Roman" pitchFamily="18" charset="0"/>
                      </a:endParaRPr>
                    </a:p>
                  </a:txBody>
                  <a:tcPr marL="63599" marR="63599" marT="0" marB="0"/>
                </a:tc>
                <a:tc>
                  <a:txBody>
                    <a:bodyPr/>
                    <a:lstStyle/>
                    <a:p>
                      <a:pPr marL="0" marR="0">
                        <a:lnSpc>
                          <a:spcPct val="115000"/>
                        </a:lnSpc>
                        <a:spcBef>
                          <a:spcPts val="0"/>
                        </a:spcBef>
                        <a:spcAft>
                          <a:spcPts val="0"/>
                        </a:spcAft>
                      </a:pPr>
                      <a:r>
                        <a:rPr lang="en-US" sz="1200" dirty="0">
                          <a:solidFill>
                            <a:schemeClr val="accent1"/>
                          </a:solidFill>
                          <a:effectLst/>
                          <a:latin typeface="Times New Roman" pitchFamily="18" charset="0"/>
                          <a:cs typeface="Times New Roman" pitchFamily="18" charset="0"/>
                        </a:rPr>
                        <a:t>5866</a:t>
                      </a:r>
                      <a:endParaRPr lang="en-US" sz="1050" dirty="0">
                        <a:solidFill>
                          <a:schemeClr val="accent1"/>
                        </a:solidFill>
                        <a:effectLst/>
                        <a:latin typeface="Times New Roman" pitchFamily="18" charset="0"/>
                        <a:ea typeface="PMingLiU"/>
                        <a:cs typeface="Times New Roman" pitchFamily="18" charset="0"/>
                      </a:endParaRPr>
                    </a:p>
                  </a:txBody>
                  <a:tcPr marL="63599" marR="63599" marT="0" marB="0"/>
                </a:tc>
              </a:tr>
            </a:tbl>
          </a:graphicData>
        </a:graphic>
      </p:graphicFrame>
    </p:spTree>
    <p:extLst>
      <p:ext uri="{BB962C8B-B14F-4D97-AF65-F5344CB8AC3E}">
        <p14:creationId xmlns:p14="http://schemas.microsoft.com/office/powerpoint/2010/main" val="2872854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R="0" lvl="0">
              <a:lnSpc>
                <a:spcPct val="115000"/>
              </a:lnSpc>
              <a:spcBef>
                <a:spcPts val="0"/>
              </a:spcBef>
              <a:spcAft>
                <a:spcPts val="0"/>
              </a:spcAft>
            </a:pPr>
            <a:r>
              <a:rPr lang="en-US" sz="3600" dirty="0">
                <a:latin typeface="Times New Roman"/>
                <a:ea typeface="PMingLiU"/>
                <a:cs typeface="Times New Roman"/>
              </a:rPr>
              <a:t>The Mutual Fund Markets</a:t>
            </a:r>
            <a:endParaRPr lang="en-US" sz="3200" dirty="0">
              <a:effectLst/>
              <a:latin typeface="Calibri"/>
              <a:ea typeface="PMingLiU"/>
              <a:cs typeface="Times New Roman"/>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F</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65</a:t>
            </a:fld>
            <a:endParaRPr lang="en-US">
              <a:solidFill>
                <a:schemeClr val="accent6">
                  <a:lumMod val="20000"/>
                  <a:lumOff val="80000"/>
                </a:schemeClr>
              </a:solidFill>
            </a:endParaRPr>
          </a:p>
        </p:txBody>
      </p:sp>
    </p:spTree>
    <p:extLst>
      <p:ext uri="{BB962C8B-B14F-4D97-AF65-F5344CB8AC3E}">
        <p14:creationId xmlns:p14="http://schemas.microsoft.com/office/powerpoint/2010/main" val="2427308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42900" marR="0" lvl="0" indent="-342900">
              <a:lnSpc>
                <a:spcPct val="115000"/>
              </a:lnSpc>
              <a:spcBef>
                <a:spcPts val="0"/>
              </a:spcBef>
              <a:spcAft>
                <a:spcPts val="0"/>
              </a:spcAft>
              <a:buFont typeface="+mj-lt"/>
              <a:buAutoNum type="alphaUcPeriod" startAt="6"/>
            </a:pPr>
            <a:r>
              <a:rPr lang="en-US" dirty="0">
                <a:latin typeface="Times New Roman"/>
                <a:ea typeface="PMingLiU"/>
                <a:cs typeface="Times New Roman"/>
              </a:rPr>
              <a:t>The Mutual Fund </a:t>
            </a:r>
            <a:r>
              <a:rPr lang="en-US" dirty="0" smtClean="0">
                <a:latin typeface="Times New Roman"/>
                <a:ea typeface="PMingLiU"/>
                <a:cs typeface="Times New Roman"/>
              </a:rPr>
              <a:t>Markets</a:t>
            </a:r>
            <a:endParaRPr lang="en-US" dirty="0"/>
          </a:p>
        </p:txBody>
      </p:sp>
      <p:sp>
        <p:nvSpPr>
          <p:cNvPr id="6" name="Content Placeholder 5"/>
          <p:cNvSpPr>
            <a:spLocks noGrp="1"/>
          </p:cNvSpPr>
          <p:nvPr>
            <p:ph idx="1"/>
          </p:nvPr>
        </p:nvSpPr>
        <p:spPr/>
        <p:txBody>
          <a:bodyPr>
            <a:normAutofit/>
          </a:bodyPr>
          <a:lstStyle/>
          <a:p>
            <a:pPr marL="0" marR="0" indent="457200">
              <a:lnSpc>
                <a:spcPct val="115000"/>
              </a:lnSpc>
              <a:spcBef>
                <a:spcPts val="0"/>
              </a:spcBef>
              <a:spcAft>
                <a:spcPts val="0"/>
              </a:spcAft>
            </a:pPr>
            <a:r>
              <a:rPr lang="en-US" sz="2400" dirty="0">
                <a:latin typeface="Times New Roman"/>
                <a:ea typeface="PMingLiU"/>
                <a:cs typeface="Times New Roman"/>
              </a:rPr>
              <a:t>Mutual funds are one of the most important investments for individual investors. </a:t>
            </a:r>
            <a:endParaRPr lang="en-US" sz="2400" dirty="0" smtClean="0">
              <a:latin typeface="Times New Roman"/>
              <a:ea typeface="PMingLiU"/>
              <a:cs typeface="Times New Roman"/>
            </a:endParaRPr>
          </a:p>
          <a:p>
            <a:pPr marL="0" marR="0" indent="457200">
              <a:lnSpc>
                <a:spcPct val="115000"/>
              </a:lnSpc>
              <a:spcBef>
                <a:spcPts val="0"/>
              </a:spcBef>
              <a:spcAft>
                <a:spcPts val="0"/>
              </a:spcAft>
            </a:pPr>
            <a:endParaRPr lang="en-US" sz="2400" dirty="0" smtClean="0">
              <a:latin typeface="Times New Roman"/>
              <a:ea typeface="PMingLiU"/>
              <a:cs typeface="Times New Roman"/>
            </a:endParaRPr>
          </a:p>
          <a:p>
            <a:pPr marL="0" marR="0" indent="457200">
              <a:lnSpc>
                <a:spcPct val="115000"/>
              </a:lnSpc>
              <a:spcBef>
                <a:spcPts val="0"/>
              </a:spcBef>
              <a:spcAft>
                <a:spcPts val="0"/>
              </a:spcAft>
            </a:pPr>
            <a:r>
              <a:rPr lang="en-US" sz="2400" dirty="0" smtClean="0">
                <a:latin typeface="Times New Roman"/>
                <a:ea typeface="PMingLiU"/>
                <a:cs typeface="Times New Roman"/>
              </a:rPr>
              <a:t>The </a:t>
            </a:r>
            <a:r>
              <a:rPr lang="en-US" sz="2400" dirty="0">
                <a:latin typeface="Times New Roman"/>
                <a:ea typeface="PMingLiU"/>
                <a:cs typeface="Times New Roman"/>
              </a:rPr>
              <a:t>investment objectives of mutual funds can be classified into four categories as (1) Growth, (2) Income and growth, (3) Income and (4) Income, growth, and stability (balanced fund). </a:t>
            </a:r>
            <a:endParaRPr lang="en-US" sz="2400" dirty="0" smtClean="0">
              <a:latin typeface="Times New Roman"/>
              <a:ea typeface="PMingLiU"/>
              <a:cs typeface="Times New Roman"/>
            </a:endParaRPr>
          </a:p>
          <a:p>
            <a:pPr marL="0" marR="0" indent="457200">
              <a:lnSpc>
                <a:spcPct val="115000"/>
              </a:lnSpc>
              <a:spcBef>
                <a:spcPts val="0"/>
              </a:spcBef>
              <a:spcAft>
                <a:spcPts val="0"/>
              </a:spcAft>
            </a:pPr>
            <a:r>
              <a:rPr lang="en-US" sz="2400" dirty="0" smtClean="0">
                <a:latin typeface="Times New Roman"/>
                <a:ea typeface="PMingLiU"/>
                <a:cs typeface="Times New Roman"/>
              </a:rPr>
              <a:t> </a:t>
            </a:r>
            <a:endParaRPr lang="en-US" sz="2400" dirty="0">
              <a:latin typeface="Calibri"/>
              <a:ea typeface="PMingLiU"/>
              <a:cs typeface="Times New Roman"/>
            </a:endParaRPr>
          </a:p>
          <a:p>
            <a:pPr marL="0" marR="0" indent="457200">
              <a:lnSpc>
                <a:spcPct val="115000"/>
              </a:lnSpc>
              <a:spcBef>
                <a:spcPts val="0"/>
              </a:spcBef>
              <a:spcAft>
                <a:spcPts val="0"/>
              </a:spcAft>
            </a:pPr>
            <a:r>
              <a:rPr lang="en-US" sz="2400" dirty="0">
                <a:latin typeface="Times New Roman"/>
                <a:ea typeface="PMingLiU"/>
                <a:cs typeface="Times New Roman"/>
              </a:rPr>
              <a:t>Based upon investment policy, mutual funds can </a:t>
            </a:r>
            <a:r>
              <a:rPr lang="en-US" sz="2400" dirty="0" smtClean="0">
                <a:latin typeface="Times New Roman"/>
                <a:ea typeface="PMingLiU"/>
                <a:cs typeface="Times New Roman"/>
              </a:rPr>
              <a:t>also be </a:t>
            </a:r>
            <a:r>
              <a:rPr lang="en-US" sz="2400" dirty="0">
                <a:latin typeface="Times New Roman"/>
                <a:ea typeface="PMingLiU"/>
                <a:cs typeface="Times New Roman"/>
              </a:rPr>
              <a:t>classified into: 1. money market funds, 2. equity funds, 3. sector funds, 4. bond funds, 5. international funds, 6. balanced funds, 7. asset allocation and flexible funds and 8. index funds.</a:t>
            </a:r>
            <a:endParaRPr lang="en-US" sz="2400" dirty="0">
              <a:latin typeface="Calibri"/>
              <a:ea typeface="PMingLiU"/>
              <a:cs typeface="Times New Roman"/>
            </a:endParaRPr>
          </a:p>
          <a:p>
            <a:pPr marL="0" marR="0" indent="457200">
              <a:lnSpc>
                <a:spcPct val="115000"/>
              </a:lnSpc>
              <a:spcBef>
                <a:spcPts val="0"/>
              </a:spcBef>
              <a:spcAft>
                <a:spcPts val="0"/>
              </a:spcAft>
            </a:pPr>
            <a:endParaRPr lang="en-US" sz="2800" dirty="0" smtClean="0">
              <a:latin typeface="Calibri"/>
              <a:ea typeface="PMingLiU"/>
              <a:cs typeface="Times New Roman"/>
            </a:endParaRP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smtClean="0"/>
              <a:pPr/>
              <a:t>66</a:t>
            </a:fld>
            <a:endParaRPr lang="en-US"/>
          </a:p>
        </p:txBody>
      </p:sp>
    </p:spTree>
    <p:extLst>
      <p:ext uri="{BB962C8B-B14F-4D97-AF65-F5344CB8AC3E}">
        <p14:creationId xmlns:p14="http://schemas.microsoft.com/office/powerpoint/2010/main" val="2950723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503563"/>
          </a:xfrm>
        </p:spPr>
        <p:txBody>
          <a:bodyPr/>
          <a:lstStyle/>
          <a:p>
            <a:r>
              <a:rPr lang="en-US" dirty="0" smtClean="0">
                <a:solidFill>
                  <a:srgbClr val="002060">
                    <a:lumMod val="75000"/>
                  </a:srgbClr>
                </a:solidFill>
                <a:latin typeface="Times New Roman"/>
                <a:ea typeface="PMingLiU"/>
                <a:cs typeface="Times New Roman"/>
              </a:rPr>
              <a:t>F. The </a:t>
            </a:r>
            <a:r>
              <a:rPr lang="en-US" dirty="0">
                <a:solidFill>
                  <a:srgbClr val="002060">
                    <a:lumMod val="75000"/>
                  </a:srgbClr>
                </a:solidFill>
                <a:latin typeface="Times New Roman"/>
                <a:ea typeface="PMingLiU"/>
                <a:cs typeface="Times New Roman"/>
              </a:rPr>
              <a:t>Mutual Fund Markets</a:t>
            </a:r>
            <a:endParaRPr lang="en-US" dirty="0"/>
          </a:p>
        </p:txBody>
      </p:sp>
      <p:sp>
        <p:nvSpPr>
          <p:cNvPr id="3" name="Content Placeholder 2"/>
          <p:cNvSpPr>
            <a:spLocks noGrp="1"/>
          </p:cNvSpPr>
          <p:nvPr>
            <p:ph idx="1"/>
          </p:nvPr>
        </p:nvSpPr>
        <p:spPr>
          <a:xfrm>
            <a:off x="457200" y="914400"/>
            <a:ext cx="8458200" cy="6096000"/>
          </a:xfrm>
        </p:spPr>
        <p:txBody>
          <a:bodyPr>
            <a:normAutofit fontScale="70000" lnSpcReduction="20000"/>
          </a:bodyPr>
          <a:lstStyle/>
          <a:p>
            <a:pPr marL="0" marR="0" indent="457200">
              <a:lnSpc>
                <a:spcPct val="115000"/>
              </a:lnSpc>
              <a:spcBef>
                <a:spcPts val="0"/>
              </a:spcBef>
              <a:spcAft>
                <a:spcPts val="0"/>
              </a:spcAft>
            </a:pPr>
            <a:r>
              <a:rPr lang="en-US" dirty="0">
                <a:latin typeface="Times New Roman"/>
                <a:ea typeface="PMingLiU"/>
                <a:cs typeface="Times New Roman"/>
              </a:rPr>
              <a:t>The </a:t>
            </a:r>
            <a:r>
              <a:rPr lang="en-US" b="1" dirty="0">
                <a:latin typeface="Times New Roman"/>
                <a:ea typeface="PMingLiU"/>
                <a:cs typeface="Times New Roman"/>
              </a:rPr>
              <a:t>balanced funds</a:t>
            </a:r>
            <a:r>
              <a:rPr lang="en-US" dirty="0">
                <a:latin typeface="Times New Roman"/>
                <a:ea typeface="PMingLiU"/>
                <a:cs typeface="Times New Roman"/>
              </a:rPr>
              <a:t> offer a complete investment program to their clients, so far as marketable securities are concerned. Their portfolios are presumably structured to include bonds and stocks in a ratio considered appropriate for an average individual investor given the return outlook for each sector and possibly a risk and volatility constraint. </a:t>
            </a:r>
            <a:endParaRPr lang="en-US" dirty="0" smtClean="0">
              <a:latin typeface="Times New Roman"/>
              <a:ea typeface="PMingLiU"/>
              <a:cs typeface="Times New Roman"/>
            </a:endParaRPr>
          </a:p>
          <a:p>
            <a:pPr marL="0" marR="0" indent="457200">
              <a:lnSpc>
                <a:spcPct val="115000"/>
              </a:lnSpc>
              <a:spcBef>
                <a:spcPts val="0"/>
              </a:spcBef>
              <a:spcAft>
                <a:spcPts val="0"/>
              </a:spcAft>
            </a:pPr>
            <a:endParaRPr lang="en-US" sz="2800" dirty="0">
              <a:latin typeface="Calibri"/>
              <a:ea typeface="PMingLiU"/>
              <a:cs typeface="Times New Roman"/>
            </a:endParaRPr>
          </a:p>
          <a:p>
            <a:r>
              <a:rPr lang="en-US" b="1" dirty="0" smtClean="0">
                <a:latin typeface="Times New Roman"/>
                <a:ea typeface="PMingLiU"/>
              </a:rPr>
              <a:t>Growth </a:t>
            </a:r>
            <a:r>
              <a:rPr lang="en-US" b="1" dirty="0">
                <a:latin typeface="Times New Roman"/>
                <a:ea typeface="PMingLiU"/>
              </a:rPr>
              <a:t>funds</a:t>
            </a:r>
            <a:r>
              <a:rPr lang="en-US" dirty="0">
                <a:latin typeface="Times New Roman"/>
                <a:ea typeface="PMingLiU"/>
              </a:rPr>
              <a:t> are structured to include a well-diversified combination of common stocks. </a:t>
            </a:r>
            <a:endParaRPr lang="en-US" dirty="0" smtClean="0">
              <a:latin typeface="Times New Roman"/>
              <a:ea typeface="PMingLiU"/>
            </a:endParaRPr>
          </a:p>
          <a:p>
            <a:endParaRPr lang="en-US" dirty="0" smtClean="0">
              <a:latin typeface="Times New Roman"/>
              <a:ea typeface="PMingLiU"/>
            </a:endParaRPr>
          </a:p>
          <a:p>
            <a:r>
              <a:rPr lang="en-US" b="1" dirty="0">
                <a:latin typeface="Times New Roman"/>
                <a:ea typeface="PMingLiU"/>
              </a:rPr>
              <a:t>Income funds</a:t>
            </a:r>
            <a:r>
              <a:rPr lang="en-US" dirty="0">
                <a:latin typeface="Times New Roman"/>
                <a:ea typeface="PMingLiU"/>
              </a:rPr>
              <a:t> are composed of well-diversified selection of bonds. Empirical studies of long-term bond returns have indicated a widely diversified list of medium-quality bonds that have been superior to high-quality bonds</a:t>
            </a:r>
            <a:r>
              <a:rPr lang="en-US" dirty="0" smtClean="0">
                <a:latin typeface="Times New Roman"/>
                <a:ea typeface="PMingLiU"/>
              </a:rPr>
              <a:t>.</a:t>
            </a:r>
          </a:p>
          <a:p>
            <a:endParaRPr lang="en-US" dirty="0" smtClean="0">
              <a:latin typeface="Times New Roman"/>
              <a:ea typeface="PMingLiU"/>
            </a:endParaRPr>
          </a:p>
          <a:p>
            <a:pPr marL="0" marR="0" indent="457200">
              <a:lnSpc>
                <a:spcPct val="115000"/>
              </a:lnSpc>
              <a:spcBef>
                <a:spcPts val="0"/>
              </a:spcBef>
              <a:spcAft>
                <a:spcPts val="0"/>
              </a:spcAft>
            </a:pPr>
            <a:r>
              <a:rPr lang="en-US" b="1" dirty="0">
                <a:latin typeface="Times New Roman"/>
                <a:ea typeface="PMingLiU"/>
                <a:cs typeface="Times New Roman"/>
              </a:rPr>
              <a:t>Income-and-growth funds</a:t>
            </a:r>
            <a:r>
              <a:rPr lang="en-US" dirty="0">
                <a:latin typeface="Times New Roman"/>
                <a:ea typeface="PMingLiU"/>
                <a:cs typeface="Times New Roman"/>
              </a:rPr>
              <a:t> are composed of a combination of common stock and bonds. Whether the emphasis is on income or growth determines what percentage of bonds or common stock is in the portfolio. </a:t>
            </a:r>
            <a:endParaRPr lang="en-US" sz="2800" dirty="0">
              <a:latin typeface="Calibri"/>
              <a:ea typeface="PMingLiU"/>
              <a:cs typeface="Times New Roman"/>
            </a:endParaRPr>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smtClean="0"/>
              <a:pPr/>
              <a:t>67</a:t>
            </a:fld>
            <a:endParaRPr lang="en-US"/>
          </a:p>
        </p:txBody>
      </p:sp>
    </p:spTree>
    <p:extLst>
      <p:ext uri="{BB962C8B-B14F-4D97-AF65-F5344CB8AC3E}">
        <p14:creationId xmlns:p14="http://schemas.microsoft.com/office/powerpoint/2010/main" val="3627415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a:ea typeface="PMingLiU"/>
              </a:rPr>
              <a:t>The Hedge Fund </a:t>
            </a:r>
            <a:r>
              <a:rPr lang="en-US" dirty="0" smtClean="0">
                <a:latin typeface="Times New Roman"/>
                <a:ea typeface="PMingLiU"/>
              </a:rPr>
              <a:t>Markets*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G</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68</a:t>
            </a:fld>
            <a:endParaRPr lang="en-US">
              <a:solidFill>
                <a:schemeClr val="accent6">
                  <a:lumMod val="20000"/>
                  <a:lumOff val="80000"/>
                </a:schemeClr>
              </a:solidFill>
            </a:endParaRPr>
          </a:p>
        </p:txBody>
      </p:sp>
      <p:sp>
        <p:nvSpPr>
          <p:cNvPr id="3" name="Rectangle 2"/>
          <p:cNvSpPr/>
          <p:nvPr/>
        </p:nvSpPr>
        <p:spPr>
          <a:xfrm>
            <a:off x="838200" y="4038600"/>
            <a:ext cx="7162800" cy="1685077"/>
          </a:xfrm>
          <a:prstGeom prst="rect">
            <a:avLst/>
          </a:prstGeom>
        </p:spPr>
        <p:txBody>
          <a:bodyPr wrap="square">
            <a:spAutoFit/>
          </a:bodyPr>
          <a:lstStyle/>
          <a:p>
            <a:pPr>
              <a:lnSpc>
                <a:spcPct val="115000"/>
              </a:lnSpc>
            </a:pPr>
            <a:r>
              <a:rPr lang="en-US" dirty="0" smtClean="0">
                <a:solidFill>
                  <a:schemeClr val="tx1">
                    <a:lumMod val="50000"/>
                  </a:schemeClr>
                </a:solidFill>
                <a:latin typeface="Times New Roman" pitchFamily="18" charset="0"/>
                <a:cs typeface="Times New Roman" pitchFamily="18" charset="0"/>
              </a:rPr>
              <a:t>*This </a:t>
            </a:r>
            <a:r>
              <a:rPr lang="en-US" dirty="0">
                <a:solidFill>
                  <a:schemeClr val="tx1">
                    <a:lumMod val="50000"/>
                  </a:schemeClr>
                </a:solidFill>
                <a:latin typeface="Times New Roman" pitchFamily="18" charset="0"/>
                <a:cs typeface="Times New Roman" pitchFamily="18" charset="0"/>
              </a:rPr>
              <a:t>portion is contributed by John Longo, Finance &amp; Economics Department, Rutgers Business School. Source: The material in this segment is adapted from the J. Longo, “Hedge Funds: Overview, Strategies, and Trends,” in Encyclopedia of Finance, 2nd Edition, Ed. C.F. Lee and A. Lee, Springer, 2013</a:t>
            </a:r>
            <a:endParaRPr lang="en-US" sz="1600" dirty="0">
              <a:solidFill>
                <a:schemeClr val="tx1">
                  <a:lumMod val="50000"/>
                </a:schemeClr>
              </a:solidFill>
              <a:latin typeface="Times New Roman" pitchFamily="18" charset="0"/>
              <a:ea typeface="PMingLiU"/>
              <a:cs typeface="Times New Roman" pitchFamily="18" charset="0"/>
            </a:endParaRPr>
          </a:p>
        </p:txBody>
      </p:sp>
    </p:spTree>
    <p:extLst>
      <p:ext uri="{BB962C8B-B14F-4D97-AF65-F5344CB8AC3E}">
        <p14:creationId xmlns:p14="http://schemas.microsoft.com/office/powerpoint/2010/main" val="24273086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G. The </a:t>
            </a:r>
            <a:r>
              <a:rPr lang="en-US" dirty="0">
                <a:latin typeface="Times New Roman" pitchFamily="18" charset="0"/>
                <a:cs typeface="Times New Roman" pitchFamily="18" charset="0"/>
              </a:rPr>
              <a:t>Hedge Fund Markets</a:t>
            </a:r>
          </a:p>
        </p:txBody>
      </p:sp>
      <p:sp>
        <p:nvSpPr>
          <p:cNvPr id="6" name="Content Placeholder 5"/>
          <p:cNvSpPr>
            <a:spLocks noGrp="1"/>
          </p:cNvSpPr>
          <p:nvPr>
            <p:ph idx="1"/>
          </p:nvPr>
        </p:nvSpPr>
        <p:spPr/>
        <p:txBody>
          <a:bodyPr>
            <a:normAutofit fontScale="70000" lnSpcReduction="20000"/>
          </a:bodyPr>
          <a:lstStyle/>
          <a:p>
            <a:r>
              <a:rPr lang="en-US" dirty="0">
                <a:latin typeface="Times New Roman"/>
                <a:ea typeface="PMingLiU"/>
              </a:rPr>
              <a:t>Hedge funds are quite likely the most important investment vehicles in the financial markets today since they control roughly $2 trillion in assets and account for the bulk of trading volume across many asset classes. </a:t>
            </a:r>
            <a:endParaRPr lang="en-US" dirty="0" smtClean="0">
              <a:latin typeface="Times New Roman"/>
              <a:ea typeface="PMingLiU"/>
            </a:endParaRPr>
          </a:p>
          <a:p>
            <a:endParaRPr lang="en-US" dirty="0">
              <a:latin typeface="Times New Roman"/>
              <a:ea typeface="PMingLiU"/>
            </a:endParaRPr>
          </a:p>
          <a:p>
            <a:r>
              <a:rPr lang="en-US" dirty="0">
                <a:latin typeface="Times New Roman"/>
                <a:ea typeface="PMingLiU"/>
              </a:rPr>
              <a:t>In order to get some sense of how a hedge fund may work, it may be helpful to discuss the original hedge fund exposure model created by A.W. Jones.   His fund commenced in 1949 and lost capital in only three of the thirty-four years of its operation.  Jones’ Model may be expressed as follows</a:t>
            </a:r>
            <a:r>
              <a:rPr lang="en-US" dirty="0" smtClean="0">
                <a:latin typeface="Times New Roman"/>
                <a:ea typeface="PMingLiU"/>
              </a:rPr>
              <a:t>:</a:t>
            </a:r>
          </a:p>
          <a:p>
            <a:endParaRPr lang="en-US" dirty="0">
              <a:latin typeface="Times New Roman"/>
              <a:ea typeface="PMingLiU"/>
            </a:endParaRPr>
          </a:p>
          <a:p>
            <a:r>
              <a:rPr lang="en-US" dirty="0">
                <a:latin typeface="Times New Roman"/>
                <a:ea typeface="PMingLiU"/>
              </a:rPr>
              <a:t>Net Exposure (%) = ($ Long - $ Short) / $ Equity         </a:t>
            </a:r>
            <a:r>
              <a:rPr lang="en-US" dirty="0" smtClean="0">
                <a:latin typeface="Times New Roman"/>
                <a:ea typeface="PMingLiU"/>
              </a:rPr>
              <a:t>             </a:t>
            </a:r>
            <a:r>
              <a:rPr lang="en-US" dirty="0">
                <a:latin typeface="Times New Roman"/>
                <a:ea typeface="PMingLiU"/>
              </a:rPr>
              <a:t>(1.12)</a:t>
            </a:r>
          </a:p>
          <a:p>
            <a:r>
              <a:rPr lang="en-US" dirty="0">
                <a:latin typeface="Times New Roman"/>
                <a:ea typeface="PMingLiU"/>
              </a:rPr>
              <a:t>where:</a:t>
            </a:r>
          </a:p>
          <a:p>
            <a:r>
              <a:rPr lang="en-US" dirty="0">
                <a:latin typeface="Times New Roman"/>
                <a:ea typeface="PMingLiU"/>
              </a:rPr>
              <a:t>$ Long = the dollar value of long positions held by the fund</a:t>
            </a:r>
          </a:p>
          <a:p>
            <a:r>
              <a:rPr lang="en-US" dirty="0">
                <a:latin typeface="Times New Roman"/>
                <a:ea typeface="PMingLiU"/>
              </a:rPr>
              <a:t>$ Short = the dollar value of short positions held by the fund</a:t>
            </a:r>
          </a:p>
          <a:p>
            <a:r>
              <a:rPr lang="en-US" dirty="0">
                <a:latin typeface="Times New Roman"/>
                <a:ea typeface="PMingLiU"/>
              </a:rPr>
              <a:t>$ Equity = the net equity in the fund</a:t>
            </a:r>
          </a:p>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smtClean="0"/>
              <a:pPr/>
              <a:t>69</a:t>
            </a:fld>
            <a:endParaRPr lang="en-US"/>
          </a:p>
        </p:txBody>
      </p:sp>
    </p:spTree>
    <p:extLst>
      <p:ext uri="{BB962C8B-B14F-4D97-AF65-F5344CB8AC3E}">
        <p14:creationId xmlns:p14="http://schemas.microsoft.com/office/powerpoint/2010/main" val="198559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Placeholder 10"/>
          <p:cNvSpPr>
            <a:spLocks noGrp="1"/>
          </p:cNvSpPr>
          <p:nvPr>
            <p:ph type="body" sz="quarter" idx="13"/>
          </p:nvPr>
        </p:nvSpPr>
        <p:spPr>
          <a:xfrm>
            <a:off x="0" y="304800"/>
            <a:ext cx="9067800" cy="1981200"/>
          </a:xfrm>
        </p:spPr>
        <p:txBody>
          <a:bodyPr>
            <a:noAutofit/>
          </a:bodyPr>
          <a:lstStyle/>
          <a:p>
            <a:r>
              <a:rPr lang="en-US" sz="1800" dirty="0" smtClean="0">
                <a:latin typeface="Times New Roman" pitchFamily="18" charset="0"/>
                <a:cs typeface="Times New Roman" pitchFamily="18" charset="0"/>
              </a:rPr>
              <a:t>   Figure </a:t>
            </a:r>
            <a:r>
              <a:rPr lang="en-US" sz="1800" dirty="0">
                <a:latin typeface="Times New Roman" pitchFamily="18" charset="0"/>
                <a:cs typeface="Times New Roman" pitchFamily="18" charset="0"/>
              </a:rPr>
              <a:t>1.1 and Table 1.1 show that the volume in U.S. capital markets of new issues of traditional financial instruments (bonds and stocks) has more than tripled between 1980 and 1988. Most growth has occurred in debt securities, probably in response to the large decline in interest rates between 1980 and 1988; and common stock has likewise experienced an increase during this period. However, the new issues during 2006 to 2010 experienced a dramatic decrease due to the financial crisis in 2008. Recently, the new issues in 2012 increase up to ante-crisis level.</a:t>
            </a:r>
          </a:p>
        </p:txBody>
      </p:sp>
      <p:sp>
        <p:nvSpPr>
          <p:cNvPr id="3" name="Slide Number Placeholder 2"/>
          <p:cNvSpPr>
            <a:spLocks noGrp="1"/>
          </p:cNvSpPr>
          <p:nvPr>
            <p:ph type="sldNum" sz="quarter" idx="14"/>
          </p:nvPr>
        </p:nvSpPr>
        <p:spPr/>
        <p:txBody>
          <a:bodyPr/>
          <a:lstStyle/>
          <a:p>
            <a:fld id="{63E98819-4578-415F-810A-1B13636BD7A2}" type="slidenum">
              <a:rPr lang="en-US" smtClean="0">
                <a:solidFill>
                  <a:schemeClr val="accent6">
                    <a:lumMod val="20000"/>
                    <a:lumOff val="80000"/>
                  </a:schemeClr>
                </a:solidFill>
              </a:rPr>
              <a:pPr/>
              <a:t>7</a:t>
            </a:fld>
            <a:endParaRPr lang="en-US">
              <a:solidFill>
                <a:schemeClr val="accent6">
                  <a:lumMod val="20000"/>
                  <a:lumOff val="80000"/>
                </a:schemeClr>
              </a:solidFill>
            </a:endParaRPr>
          </a:p>
        </p:txBody>
      </p:sp>
      <p:sp>
        <p:nvSpPr>
          <p:cNvPr id="6" name="Rectangle 5"/>
          <p:cNvSpPr/>
          <p:nvPr/>
        </p:nvSpPr>
        <p:spPr>
          <a:xfrm>
            <a:off x="571995" y="2286000"/>
            <a:ext cx="7959436" cy="369332"/>
          </a:xfrm>
          <a:prstGeom prst="rect">
            <a:avLst/>
          </a:prstGeom>
        </p:spPr>
        <p:txBody>
          <a:bodyPr wrap="square">
            <a:spAutoFit/>
          </a:bodyPr>
          <a:lstStyle/>
          <a:p>
            <a:r>
              <a:rPr lang="en-US" b="1" dirty="0">
                <a:solidFill>
                  <a:schemeClr val="accent1"/>
                </a:solidFill>
                <a:latin typeface="Times New Roman" pitchFamily="18" charset="0"/>
                <a:cs typeface="Times New Roman" pitchFamily="18" charset="0"/>
              </a:rPr>
              <a:t>Figure 1-1 Volume of New Issues Sold in the United States, 1980–2012</a:t>
            </a:r>
            <a:endParaRPr lang="en-US" dirty="0">
              <a:solidFill>
                <a:schemeClr val="accent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41581"/>
            <a:ext cx="6786516" cy="385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101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R="0" lvl="0">
              <a:lnSpc>
                <a:spcPct val="115000"/>
              </a:lnSpc>
              <a:spcBef>
                <a:spcPts val="0"/>
              </a:spcBef>
              <a:spcAft>
                <a:spcPts val="0"/>
              </a:spcAft>
            </a:pPr>
            <a:r>
              <a:rPr lang="en-US" dirty="0">
                <a:latin typeface="Times New Roman"/>
                <a:ea typeface="PMingLiU"/>
                <a:cs typeface="Times New Roman"/>
              </a:rPr>
              <a:t>SUMMARY</a:t>
            </a:r>
            <a:endParaRPr lang="en-US" sz="3600" dirty="0">
              <a:effectLst/>
              <a:latin typeface="Calibri"/>
              <a:ea typeface="PMingLiU"/>
              <a:cs typeface="Times New Roman"/>
            </a:endParaRP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H</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pPr/>
              <a:t>70</a:t>
            </a:fld>
            <a:endParaRPr lang="en-US">
              <a:solidFill>
                <a:schemeClr val="accent6">
                  <a:lumMod val="20000"/>
                  <a:lumOff val="80000"/>
                </a:schemeClr>
              </a:solidFill>
            </a:endParaRPr>
          </a:p>
        </p:txBody>
      </p:sp>
    </p:spTree>
    <p:extLst>
      <p:ext uri="{BB962C8B-B14F-4D97-AF65-F5344CB8AC3E}">
        <p14:creationId xmlns:p14="http://schemas.microsoft.com/office/powerpoint/2010/main" val="2427308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latin typeface="Times New Roman" pitchFamily="18" charset="0"/>
                <a:cs typeface="Times New Roman" pitchFamily="18" charset="0"/>
              </a:rPr>
              <a:t>H. SUMMARY</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457200" y="1066800"/>
            <a:ext cx="8229600" cy="5486399"/>
          </a:xfrm>
        </p:spPr>
        <p:txBody>
          <a:bodyPr>
            <a:normAutofit fontScale="70000" lnSpcReduction="20000"/>
          </a:bodyPr>
          <a:lstStyle/>
          <a:p>
            <a:r>
              <a:rPr lang="en-US" dirty="0">
                <a:latin typeface="Times New Roman" pitchFamily="18" charset="0"/>
                <a:cs typeface="Times New Roman" pitchFamily="18" charset="0"/>
              </a:rPr>
              <a:t>In this chapter, we first discuss financial markets, and then we discuss </a:t>
            </a:r>
            <a:r>
              <a:rPr lang="en-US" dirty="0" smtClean="0">
                <a:latin typeface="Times New Roman" pitchFamily="18" charset="0"/>
                <a:cs typeface="Times New Roman" pitchFamily="18" charset="0"/>
              </a:rPr>
              <a:t>several markets as follows.</a:t>
            </a:r>
          </a:p>
          <a:p>
            <a:r>
              <a:rPr lang="en-US" dirty="0">
                <a:latin typeface="Times New Roman" pitchFamily="18" charset="0"/>
                <a:cs typeface="Times New Roman" pitchFamily="18" charset="0"/>
              </a:rPr>
              <a:t>In money market section, we discuss Treasury bills, certificates of deposit, commercial papers and bankers’ acceptances.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In the bond market section, we include treasury notes and bonds, inflation-protected treasury bonds, federal agency debt, international bonds, municipal bonds, corporate bonds, and mortgages and mortgage-backed securities.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In equity securities section, we discuss common stock as ownership shares, characteristics of common stock, stock market listings, preferred stock, depository receipts, stock market indexes and bond market indicators.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Furthermore, option and future contracts and the examples are illustrated in derivative markets section.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The mutual fund markets section includes balanced funds, growth funds, income funds, and income-and-growth funds.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Finally</a:t>
            </a:r>
            <a:r>
              <a:rPr lang="en-US" dirty="0">
                <a:latin typeface="Times New Roman" pitchFamily="18" charset="0"/>
                <a:cs typeface="Times New Roman" pitchFamily="18" charset="0"/>
              </a:rPr>
              <a:t>, we discuss hedge fund exposure model in the hedge fund markets section to show how a hedge fund may work.</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smtClean="0"/>
              <a:pPr/>
              <a:t>71</a:t>
            </a:fld>
            <a:endParaRPr lang="en-US"/>
          </a:p>
        </p:txBody>
      </p:sp>
    </p:spTree>
    <p:extLst>
      <p:ext uri="{BB962C8B-B14F-4D97-AF65-F5344CB8AC3E}">
        <p14:creationId xmlns:p14="http://schemas.microsoft.com/office/powerpoint/2010/main" val="209888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61D884-7B35-49FB-9233-7A8213574B9D}" type="slidenum">
              <a:rPr lang="en-US" smtClean="0"/>
              <a:pPr/>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48748920"/>
              </p:ext>
            </p:extLst>
          </p:nvPr>
        </p:nvGraphicFramePr>
        <p:xfrm>
          <a:off x="533400" y="762000"/>
          <a:ext cx="3276600" cy="4885182"/>
        </p:xfrm>
        <a:graphic>
          <a:graphicData uri="http://schemas.openxmlformats.org/drawingml/2006/table">
            <a:tbl>
              <a:tblPr firstRow="1" firstCol="1" bandRow="1">
                <a:tableStyleId>{5940675A-B579-460E-94D1-54222C63F5DA}</a:tableStyleId>
              </a:tblPr>
              <a:tblGrid>
                <a:gridCol w="1092200"/>
                <a:gridCol w="1092200"/>
                <a:gridCol w="1092200"/>
              </a:tblGrid>
              <a:tr h="288290">
                <a:tc gridSpan="3">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Table 1.1 Volume of New Issues Sold in the United States (million dollars)</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hMerge="1">
                  <a:txBody>
                    <a:bodyPr/>
                    <a:lstStyle/>
                    <a:p>
                      <a:endParaRPr lang="en-US"/>
                    </a:p>
                  </a:txBody>
                  <a:tcPr/>
                </a:tc>
                <a:tc hMerge="1">
                  <a:txBody>
                    <a:bodyPr/>
                    <a:lstStyle/>
                    <a:p>
                      <a:endParaRPr lang="en-US"/>
                    </a:p>
                  </a:txBody>
                  <a:tcPr/>
                </a:tc>
              </a:tr>
              <a:tr h="288290">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Year</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Stock</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Bonds</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1980</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20,489</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53,206</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1981</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25,349</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44,642</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1982</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30,562</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53,226</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1983</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51,579</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68,370</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1984</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22,628</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109,903</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1985</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35,515</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165,754</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1986</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61,830</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313,502</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1987</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53,349</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301,349</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1988</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42,455</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327,864</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1989</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32,203</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297,114</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1990</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23,441</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275,760</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1991</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65,268</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361,971</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1992</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78,457</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443,911</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r h="288290">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1993</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101,554</a:t>
                      </a:r>
                      <a:endParaRPr lang="en-US" sz="140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603,119</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7780" marR="17780" marT="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03205633"/>
              </p:ext>
            </p:extLst>
          </p:nvPr>
        </p:nvGraphicFramePr>
        <p:xfrm>
          <a:off x="4191000" y="762000"/>
          <a:ext cx="4572000" cy="6001482"/>
        </p:xfrm>
        <a:graphic>
          <a:graphicData uri="http://schemas.openxmlformats.org/drawingml/2006/table">
            <a:tbl>
              <a:tblPr firstRow="1" firstCol="1" bandRow="1">
                <a:tableStyleId>{5940675A-B579-460E-94D1-54222C63F5DA}</a:tableStyleId>
              </a:tblPr>
              <a:tblGrid>
                <a:gridCol w="1524000"/>
                <a:gridCol w="1524000"/>
                <a:gridCol w="1524000"/>
              </a:tblGrid>
              <a:tr h="230831">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1994</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60,398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441,287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68,473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496,296</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1996</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112,546</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453,963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117,880</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708,188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126,755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923,771</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1999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131,568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818,683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2000</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134,917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822,012</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dirty="0">
                          <a:solidFill>
                            <a:schemeClr val="tx1">
                              <a:lumMod val="50000"/>
                            </a:schemeClr>
                          </a:solidFill>
                          <a:effectLst/>
                          <a:latin typeface="Times New Roman" pitchFamily="18" charset="0"/>
                          <a:cs typeface="Times New Roman" pitchFamily="18" charset="0"/>
                        </a:rPr>
                        <a:t>2001</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128,554</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1,356,879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2002</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110,435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1,232,618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127,141</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1,579,311</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2004</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144,603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1,737,342</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115,256</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2,141,496</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2006</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119,165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2,318,379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168,654</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2,030,248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206,598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1,069,815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2009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233,967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1,171,218</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2010</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131,135</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893,717</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2011</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129,489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909,109</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230831">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2012</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158,933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a:txBody>
                    <a:bodyPr/>
                    <a:lstStyle/>
                    <a:p>
                      <a:pPr marL="0" marR="0" algn="ctr">
                        <a:lnSpc>
                          <a:spcPct val="115000"/>
                        </a:lnSpc>
                        <a:spcBef>
                          <a:spcPts val="0"/>
                        </a:spcBef>
                        <a:spcAft>
                          <a:spcPts val="0"/>
                        </a:spcAft>
                      </a:pPr>
                      <a:r>
                        <a:rPr lang="en-US" sz="1600">
                          <a:solidFill>
                            <a:schemeClr val="tx1">
                              <a:lumMod val="50000"/>
                            </a:schemeClr>
                          </a:solidFill>
                          <a:effectLst/>
                          <a:latin typeface="Times New Roman" pitchFamily="18" charset="0"/>
                          <a:cs typeface="Times New Roman" pitchFamily="18" charset="0"/>
                        </a:rPr>
                        <a:t>1,242,453</a:t>
                      </a:r>
                      <a:endParaRPr lang="en-US" sz="140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r>
              <a:tr h="673578">
                <a:tc gridSpan="3">
                  <a:txBody>
                    <a:bodyPr/>
                    <a:lstStyle/>
                    <a:p>
                      <a:pPr marL="0" marR="0" algn="ctr">
                        <a:lnSpc>
                          <a:spcPct val="115000"/>
                        </a:lnSpc>
                        <a:spcBef>
                          <a:spcPts val="0"/>
                        </a:spcBef>
                        <a:spcAft>
                          <a:spcPts val="0"/>
                        </a:spcAft>
                      </a:pPr>
                      <a:r>
                        <a:rPr lang="en-US" sz="1000" dirty="0" smtClean="0">
                          <a:solidFill>
                            <a:schemeClr val="tx1">
                              <a:lumMod val="50000"/>
                            </a:schemeClr>
                          </a:solidFill>
                          <a:effectLst/>
                          <a:latin typeface="Times New Roman" pitchFamily="18" charset="0"/>
                          <a:cs typeface="Times New Roman" pitchFamily="18" charset="0"/>
                        </a:rPr>
                        <a:t>Source</a:t>
                      </a:r>
                      <a:r>
                        <a:rPr lang="en-US" sz="1000" dirty="0">
                          <a:solidFill>
                            <a:schemeClr val="tx1">
                              <a:lumMod val="50000"/>
                            </a:schemeClr>
                          </a:solidFill>
                          <a:effectLst/>
                          <a:latin typeface="Times New Roman" pitchFamily="18" charset="0"/>
                          <a:cs typeface="Times New Roman" pitchFamily="18" charset="0"/>
                        </a:rPr>
                        <a:t>: Board of Governors of the Federal Reserve System, Federal Reserve Bulletin (http://www.federalreserve.gov/econresdata/releases/corpsecure/current.htm</a:t>
                      </a:r>
                      <a:r>
                        <a:rPr lang="en-US" sz="1000" dirty="0" smtClean="0">
                          <a:solidFill>
                            <a:schemeClr val="tx1">
                              <a:lumMod val="50000"/>
                            </a:schemeClr>
                          </a:solidFill>
                          <a:effectLst/>
                          <a:latin typeface="Times New Roman" pitchFamily="18" charset="0"/>
                          <a:cs typeface="Times New Roman" pitchFamily="18" charset="0"/>
                        </a:rPr>
                        <a:t>)</a:t>
                      </a:r>
                      <a:r>
                        <a:rPr lang="zh-TW" sz="1400" dirty="0">
                          <a:solidFill>
                            <a:schemeClr val="tx1">
                              <a:lumMod val="50000"/>
                            </a:schemeClr>
                          </a:solidFill>
                          <a:effectLst/>
                          <a:latin typeface="Times New Roman" pitchFamily="18" charset="0"/>
                          <a:cs typeface="Times New Roman" pitchFamily="18" charset="0"/>
                        </a:rPr>
                        <a:t>　</a:t>
                      </a:r>
                      <a:r>
                        <a:rPr lang="zh-TW" sz="1600" dirty="0">
                          <a:solidFill>
                            <a:schemeClr val="tx1">
                              <a:lumMod val="50000"/>
                            </a:schemeClr>
                          </a:solidFill>
                          <a:effectLst/>
                          <a:latin typeface="Times New Roman" pitchFamily="18" charset="0"/>
                          <a:cs typeface="Times New Roman" pitchFamily="18" charset="0"/>
                        </a:rPr>
                        <a:t>　</a:t>
                      </a:r>
                      <a:endParaRPr lang="en-US" sz="1400" dirty="0">
                        <a:solidFill>
                          <a:schemeClr val="tx1">
                            <a:lumMod val="50000"/>
                          </a:schemeClr>
                        </a:solidFill>
                        <a:effectLst/>
                        <a:latin typeface="Times New Roman" pitchFamily="18" charset="0"/>
                        <a:ea typeface="PMingLiU"/>
                        <a:cs typeface="Times New Roman" pitchFamily="18" charset="0"/>
                      </a:endParaRPr>
                    </a:p>
                  </a:txBody>
                  <a:tcPr marL="14236" marR="14236" marT="0" marB="0" anchor="b"/>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85979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Placeholder 10"/>
          <p:cNvSpPr>
            <a:spLocks noGrp="1"/>
          </p:cNvSpPr>
          <p:nvPr>
            <p:ph type="body" sz="quarter" idx="13"/>
          </p:nvPr>
        </p:nvSpPr>
        <p:spPr>
          <a:xfrm>
            <a:off x="0" y="304800"/>
            <a:ext cx="9067800" cy="1676400"/>
          </a:xfrm>
        </p:spPr>
        <p:txBody>
          <a:bodyPr>
            <a:noAutofit/>
          </a:bodyPr>
          <a:lstStyle/>
          <a:p>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 amount of trading in the secondary market has experienced growth, as shown in Table 1.2 and Figure 1.2. After the highest average daily trading volume in 2008 financial crisis, the daily trading volume declined sharply during 2010 to 2012</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3" name="Slide Number Placeholder 2"/>
          <p:cNvSpPr>
            <a:spLocks noGrp="1"/>
          </p:cNvSpPr>
          <p:nvPr>
            <p:ph type="sldNum" sz="quarter" idx="14"/>
          </p:nvPr>
        </p:nvSpPr>
        <p:spPr/>
        <p:txBody>
          <a:bodyPr/>
          <a:lstStyle/>
          <a:p>
            <a:fld id="{63E98819-4578-415F-810A-1B13636BD7A2}" type="slidenum">
              <a:rPr lang="en-US" smtClean="0">
                <a:solidFill>
                  <a:schemeClr val="accent6">
                    <a:lumMod val="20000"/>
                    <a:lumOff val="80000"/>
                  </a:schemeClr>
                </a:solidFill>
              </a:rPr>
              <a:pPr/>
              <a:t>9</a:t>
            </a:fld>
            <a:endParaRPr lang="en-US">
              <a:solidFill>
                <a:schemeClr val="accent6">
                  <a:lumMod val="20000"/>
                  <a:lumOff val="80000"/>
                </a:schemeClr>
              </a:solidFill>
            </a:endParaRPr>
          </a:p>
        </p:txBody>
      </p:sp>
      <p:sp>
        <p:nvSpPr>
          <p:cNvPr id="5" name="Content Placeholder 4"/>
          <p:cNvSpPr>
            <a:spLocks noGrp="1"/>
          </p:cNvSpPr>
          <p:nvPr>
            <p:ph sz="half" idx="1"/>
          </p:nvPr>
        </p:nvSpPr>
        <p:spPr>
          <a:xfrm>
            <a:off x="304800" y="1295400"/>
            <a:ext cx="8610600" cy="4525964"/>
          </a:xfrm>
        </p:spPr>
        <p:txBody>
          <a:bodyPr/>
          <a:lstStyle/>
          <a:p>
            <a:r>
              <a:rPr lang="en-US" sz="1600" b="1" dirty="0"/>
              <a:t>Figure 1.2 Average Daily Trading Volume of NYSE (Million shares) and S&amp;P 500 Annual Price</a:t>
            </a:r>
            <a:endParaRPr lang="en-US" sz="16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086600" cy="372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5275" y="5794744"/>
            <a:ext cx="7924800" cy="646331"/>
          </a:xfrm>
          <a:prstGeom prst="rect">
            <a:avLst/>
          </a:prstGeom>
        </p:spPr>
        <p:txBody>
          <a:bodyPr wrap="square">
            <a:spAutoFit/>
          </a:bodyPr>
          <a:lstStyle/>
          <a:p>
            <a:r>
              <a:rPr lang="en-US" sz="1200" dirty="0">
                <a:solidFill>
                  <a:schemeClr val="tx1">
                    <a:lumMod val="50000"/>
                  </a:schemeClr>
                </a:solidFill>
                <a:latin typeface="Times New Roman" pitchFamily="18" charset="0"/>
                <a:cs typeface="Times New Roman" pitchFamily="18" charset="0"/>
              </a:rPr>
              <a:t>Source: NYSE Euronext website and Federal Reserve Bank of St. Louis (http://www.nyxdata.com/nysedata/asp/factbook/viewer_edition.asp?mode=table&amp;key=3141&amp;category=3, http://research.stlouisfed.org/fred2/series/SP500/downloaddata)</a:t>
            </a:r>
          </a:p>
        </p:txBody>
      </p:sp>
    </p:spTree>
    <p:extLst>
      <p:ext uri="{BB962C8B-B14F-4D97-AF65-F5344CB8AC3E}">
        <p14:creationId xmlns:p14="http://schemas.microsoft.com/office/powerpoint/2010/main" val="75423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1193</TotalTime>
  <Words>6688</Words>
  <Application>Microsoft Office PowerPoint</Application>
  <PresentationFormat>On-screen Show (4:3)</PresentationFormat>
  <Paragraphs>1107</Paragraphs>
  <Slides>71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Book Powerpoint FINAL</vt:lpstr>
      <vt:lpstr>Equation</vt:lpstr>
      <vt:lpstr>Supplement for  Chapter 1</vt:lpstr>
      <vt:lpstr>Chapter Outline</vt:lpstr>
      <vt:lpstr>Introduction</vt:lpstr>
      <vt:lpstr>Introduction</vt:lpstr>
      <vt:lpstr>FINANCIAL MARKETS</vt:lpstr>
      <vt:lpstr>FINANCIAL MARKETS</vt:lpstr>
      <vt:lpstr>PowerPoint Presentation</vt:lpstr>
      <vt:lpstr>PowerPoint Presentation</vt:lpstr>
      <vt:lpstr>PowerPoint Presentation</vt:lpstr>
      <vt:lpstr>PowerPoint Presentation</vt:lpstr>
      <vt:lpstr>The Money market</vt:lpstr>
      <vt:lpstr>Introduction</vt:lpstr>
      <vt:lpstr>B.1 Treasury Bills</vt:lpstr>
      <vt:lpstr>B.1 Treasury Bills</vt:lpstr>
      <vt:lpstr>B.1 Treasury Bills</vt:lpstr>
      <vt:lpstr>B.1 Treasury Bills</vt:lpstr>
      <vt:lpstr>B.1 Treasury Bills</vt:lpstr>
      <vt:lpstr>B.1 Treasury Bills</vt:lpstr>
      <vt:lpstr>B.2 Certificates of Deposit</vt:lpstr>
      <vt:lpstr>Example 1.5</vt:lpstr>
      <vt:lpstr>B.3 Commercial Paper</vt:lpstr>
      <vt:lpstr>Example 1.6</vt:lpstr>
      <vt:lpstr>Example 1.7</vt:lpstr>
      <vt:lpstr>B.5 Eurodollars</vt:lpstr>
      <vt:lpstr>B.6 Repo and Reverse Repo Market Instruments </vt:lpstr>
      <vt:lpstr>Example 1.8 – Example of a repo transaction</vt:lpstr>
      <vt:lpstr>Example 1.9 Financing a Long Position</vt:lpstr>
      <vt:lpstr>Example 1.10 Financing a Short Position</vt:lpstr>
      <vt:lpstr>B.6 Repo and Reverse Repo Market Instruments </vt:lpstr>
      <vt:lpstr>B.7 Federal Funds</vt:lpstr>
      <vt:lpstr>B.8 Brokers’ Calls</vt:lpstr>
      <vt:lpstr>B.9 The Interbank Deposits and The LIBOR Market</vt:lpstr>
      <vt:lpstr>Example 1.11</vt:lpstr>
      <vt:lpstr>B.10 Yields on Money Market Instruments</vt:lpstr>
      <vt:lpstr>The BOND market</vt:lpstr>
      <vt:lpstr>C. The BOND market</vt:lpstr>
      <vt:lpstr>C.1 Treasury Notes and Bonds</vt:lpstr>
      <vt:lpstr>C.1 Treasury Notes and Bonds</vt:lpstr>
      <vt:lpstr>C.2 Inflation-Protected Treasury Bonds</vt:lpstr>
      <vt:lpstr> C.3 Federal Agency Debt </vt:lpstr>
      <vt:lpstr>  C.4 International Bonds  </vt:lpstr>
      <vt:lpstr>   C.5 Municipal Bonds   </vt:lpstr>
      <vt:lpstr>C.5 Municipal Bonds</vt:lpstr>
      <vt:lpstr>     Example 1.12 Taxable versus Tax-Exempt Yields    </vt:lpstr>
      <vt:lpstr>     C.6 Corporate Bonds    </vt:lpstr>
      <vt:lpstr>C.7 Mortgages and Mortgage-Backed Securities</vt:lpstr>
      <vt:lpstr>Equity Securities</vt:lpstr>
      <vt:lpstr>D.1 Common Stock as Ownership Shares</vt:lpstr>
      <vt:lpstr>D.2 Characteristics of Common Stock</vt:lpstr>
      <vt:lpstr>D.3 Stock Market Listings</vt:lpstr>
      <vt:lpstr>D.4 Preferred Stock</vt:lpstr>
      <vt:lpstr>D.5 Depository Receipts</vt:lpstr>
      <vt:lpstr>D.6 Stock Market Indexes</vt:lpstr>
      <vt:lpstr>D.6.1 Dow Jones Averages (DJIA)</vt:lpstr>
      <vt:lpstr>D.6.2 Standard &amp; Poor’s Indexes</vt:lpstr>
      <vt:lpstr>D.6.4 Quantity-Weighted Indexes</vt:lpstr>
      <vt:lpstr>Example 1.14</vt:lpstr>
      <vt:lpstr>Example 1.14 </vt:lpstr>
      <vt:lpstr>D.6.5 Foreign and International Stock Market Indexes</vt:lpstr>
      <vt:lpstr>D.7 Bond Market Indicators</vt:lpstr>
      <vt:lpstr>Derivative Markets</vt:lpstr>
      <vt:lpstr>E.1 Futures Contracts</vt:lpstr>
      <vt:lpstr>E.1 Futures Contracts</vt:lpstr>
      <vt:lpstr>E.2 Options</vt:lpstr>
      <vt:lpstr>The Mutual Fund Markets</vt:lpstr>
      <vt:lpstr>The Mutual Fund Markets</vt:lpstr>
      <vt:lpstr>F. The Mutual Fund Markets</vt:lpstr>
      <vt:lpstr>The Hedge Fund Markets*</vt:lpstr>
      <vt:lpstr>G. The Hedge Fund Markets</vt:lpstr>
      <vt:lpstr>SUMMARY</vt:lpstr>
      <vt:lpstr>H.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156</cp:revision>
  <dcterms:created xsi:type="dcterms:W3CDTF">2012-10-03T18:41:24Z</dcterms:created>
  <dcterms:modified xsi:type="dcterms:W3CDTF">2013-09-03T16:40:45Z</dcterms:modified>
</cp:coreProperties>
</file>