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63"/>
  </p:notesMasterIdLst>
  <p:sldIdLst>
    <p:sldId id="256" r:id="rId2"/>
    <p:sldId id="258" r:id="rId3"/>
    <p:sldId id="259" r:id="rId4"/>
    <p:sldId id="309" r:id="rId5"/>
    <p:sldId id="310" r:id="rId6"/>
    <p:sldId id="311" r:id="rId7"/>
    <p:sldId id="312" r:id="rId8"/>
    <p:sldId id="313" r:id="rId9"/>
    <p:sldId id="314" r:id="rId10"/>
    <p:sldId id="315" r:id="rId11"/>
    <p:sldId id="316" r:id="rId12"/>
    <p:sldId id="317" r:id="rId13"/>
    <p:sldId id="318" r:id="rId14"/>
    <p:sldId id="319" r:id="rId15"/>
    <p:sldId id="321" r:id="rId16"/>
    <p:sldId id="322" r:id="rId17"/>
    <p:sldId id="323" r:id="rId18"/>
    <p:sldId id="324" r:id="rId19"/>
    <p:sldId id="325"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5" r:id="rId57"/>
    <p:sldId id="366" r:id="rId58"/>
    <p:sldId id="367" r:id="rId59"/>
    <p:sldId id="368" r:id="rId60"/>
    <p:sldId id="369" r:id="rId61"/>
    <p:sldId id="37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258"/>
          </p14:sldIdLst>
        </p14:section>
        <p14:section name="A. Trends in Long-Term Financing" id="{93213498-037E-4823-89BC-BF834F323764}">
          <p14:sldIdLst>
            <p14:sldId id="259"/>
            <p14:sldId id="309"/>
            <p14:sldId id="310"/>
            <p14:sldId id="311"/>
            <p14:sldId id="312"/>
          </p14:sldIdLst>
        </p14:section>
        <p14:section name="B. Equity for a Private Firm" id="{5FE2455F-CFC6-482E-A5F1-F8EB2F83629B}">
          <p14:sldIdLst>
            <p14:sldId id="313"/>
            <p14:sldId id="314"/>
            <p14:sldId id="315"/>
            <p14:sldId id="316"/>
            <p14:sldId id="317"/>
            <p14:sldId id="318"/>
          </p14:sldIdLst>
        </p14:section>
        <p14:section name="C. The Process of Going Public" id="{45948B1E-D1D3-4C83-A322-3C1883CBF1C3}">
          <p14:sldIdLst>
            <p14:sldId id="319"/>
            <p14:sldId id="321"/>
            <p14:sldId id="322"/>
            <p14:sldId id="323"/>
            <p14:sldId id="324"/>
            <p14:sldId id="325"/>
            <p14:sldId id="328"/>
          </p14:sldIdLst>
        </p14:section>
        <p14:section name="D. The Cost of Going Public" id="{C22B20B2-3E19-420A-9BA0-A8A756EB9BD3}">
          <p14:sldIdLst>
            <p14:sldId id="329"/>
            <p14:sldId id="330"/>
          </p14:sldIdLst>
        </p14:section>
        <p14:section name="E. Seasoned Equity Issues" id="{EC5CC45F-CB92-4C39-83CB-F0F2F2C97DC7}">
          <p14:sldIdLst>
            <p14:sldId id="331"/>
            <p14:sldId id="332"/>
            <p14:sldId id="333"/>
            <p14:sldId id="334"/>
            <p14:sldId id="335"/>
          </p14:sldIdLst>
        </p14:section>
        <p14:section name="F. How Securities are Traded" id="{040A51E5-4EC9-43A1-94F3-D673C955E22B}">
          <p14:sldIdLst>
            <p14:sldId id="336"/>
            <p14:sldId id="337"/>
            <p14:sldId id="338"/>
            <p14:sldId id="339"/>
            <p14:sldId id="340"/>
            <p14:sldId id="341"/>
            <p14:sldId id="342"/>
          </p14:sldIdLst>
        </p14:section>
        <p14:section name="G. U.S. Securities Markets and Market Structure in Others Countries" id="{80C19A4C-7BB9-463F-AD5A-B4E2D0E7C9C2}">
          <p14:sldIdLst>
            <p14:sldId id="343"/>
            <p14:sldId id="344"/>
            <p14:sldId id="345"/>
            <p14:sldId id="346"/>
            <p14:sldId id="347"/>
            <p14:sldId id="348"/>
            <p14:sldId id="349"/>
            <p14:sldId id="350"/>
          </p14:sldIdLst>
        </p14:section>
        <p14:section name="H. Trading Cost" id="{04C8E554-4A1C-4C0E-AD71-DD4CB3CD9FD5}">
          <p14:sldIdLst>
            <p14:sldId id="351"/>
            <p14:sldId id="352"/>
            <p14:sldId id="353"/>
            <p14:sldId id="354"/>
            <p14:sldId id="355"/>
            <p14:sldId id="356"/>
            <p14:sldId id="357"/>
          </p14:sldIdLst>
        </p14:section>
        <p14:section name="I. Short Sales" id="{AD8AB035-C12C-4FB2-B2A0-2366B79EF230}">
          <p14:sldIdLst>
            <p14:sldId id="358"/>
            <p14:sldId id="359"/>
            <p14:sldId id="360"/>
            <p14:sldId id="361"/>
            <p14:sldId id="362"/>
            <p14:sldId id="363"/>
            <p14:sldId id="365"/>
            <p14:sldId id="366"/>
            <p14:sldId id="367"/>
          </p14:sldIdLst>
        </p14:section>
        <p14:section name="J. Summary" id="{85B13CFB-7955-49F3-8352-B52A066D64D0}">
          <p14:sldIdLst>
            <p14:sldId id="368"/>
          </p14:sldIdLst>
        </p14:section>
        <p14:section name="Appendix 2A" id="{3716036D-76F1-4226-A36B-8435FF3D79F7}">
          <p14:sldIdLst>
            <p14:sldId id="369"/>
            <p14:sldId id="3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0" autoAdjust="0"/>
    <p:restoredTop sz="92565" autoAdjust="0"/>
  </p:normalViewPr>
  <p:slideViewPr>
    <p:cSldViewPr>
      <p:cViewPr>
        <p:scale>
          <a:sx n="80" d="100"/>
          <a:sy n="80" d="100"/>
        </p:scale>
        <p:origin x="-2706" y="-696"/>
      </p:cViewPr>
      <p:guideLst>
        <p:guide orient="horz" pos="2160"/>
        <p:guide pos="2880"/>
      </p:guideLst>
    </p:cSldViewPr>
  </p:slideViewPr>
  <p:notesTextViewPr>
    <p:cViewPr>
      <p:scale>
        <a:sx n="1" d="1"/>
        <a:sy n="1" d="1"/>
      </p:scale>
      <p:origin x="0" y="0"/>
    </p:cViewPr>
  </p:notesTextViewPr>
  <p:sorterViewPr>
    <p:cViewPr>
      <p:scale>
        <a:sx n="100" d="100"/>
        <a:sy n="100" d="100"/>
      </p:scale>
      <p:origin x="0" y="5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t>5/16/2014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t>‹#›</a:t>
            </a:fld>
            <a:endParaRPr lang="en-US" dirty="0"/>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2DD783-E4A8-43E7-9B12-E5BEA7D32D86}" type="datetime1">
              <a:rPr lang="en-US" smtClean="0"/>
              <a:t>5/16/2014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1D884-7B35-49FB-9233-7A8213574B9D}" type="slidenum">
              <a:rPr lang="en-US" smtClean="0"/>
              <a:t>‹#›</a:t>
            </a:fld>
            <a:endParaRPr lang="en-US" dirty="0"/>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dirty="0"/>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dirty="0"/>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Supplement Chapter 2</a:t>
            </a:r>
            <a:endParaRPr lang="en-US" dirty="0">
              <a:solidFill>
                <a:srgbClr val="FFFFFF"/>
              </a:solidFill>
            </a:endParaRPr>
          </a:p>
        </p:txBody>
      </p:sp>
      <p:sp>
        <p:nvSpPr>
          <p:cNvPr id="3" name="Subtitle 2"/>
          <p:cNvSpPr>
            <a:spLocks noGrp="1"/>
          </p:cNvSpPr>
          <p:nvPr>
            <p:ph type="subTitle" idx="1"/>
          </p:nvPr>
        </p:nvSpPr>
        <p:spPr>
          <a:xfrm>
            <a:off x="76200" y="2667000"/>
            <a:ext cx="4648200" cy="2438400"/>
          </a:xfrm>
        </p:spPr>
        <p:txBody>
          <a:bodyPr>
            <a:normAutofit/>
          </a:bodyPr>
          <a:lstStyle/>
          <a:p>
            <a:r>
              <a:rPr lang="en-US" sz="2400" dirty="0" smtClean="0">
                <a:solidFill>
                  <a:srgbClr val="FFFFFF"/>
                </a:solidFill>
                <a:latin typeface="Times New Roman" pitchFamily="18" charset="0"/>
                <a:cs typeface="Times New Roman" pitchFamily="18" charset="0"/>
              </a:rPr>
              <a:t>Raising Equity Capital and Trading Equity Securities</a:t>
            </a:r>
            <a:endParaRPr lang="en-US" sz="24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8768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(Supplement material </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for Chapter 3)</a:t>
            </a: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533400"/>
            <a:ext cx="8610600" cy="6096000"/>
          </a:xfrm>
        </p:spPr>
        <p:txBody>
          <a:bodyPr>
            <a:normAutofit/>
          </a:bodyPr>
          <a:lstStyle/>
          <a:p>
            <a:r>
              <a:rPr lang="en-US" sz="2000" b="1" i="1" dirty="0" smtClean="0">
                <a:latin typeface="Times New Roman" pitchFamily="18" charset="0"/>
                <a:cs typeface="Times New Roman" pitchFamily="18" charset="0"/>
              </a:rPr>
              <a:t>Private Placement of Equity</a:t>
            </a:r>
            <a:endParaRPr lang="en-US" sz="1600" b="1" i="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private placement raises funds by allowing outside private investors to purchase shares in the firm.</a:t>
            </a:r>
          </a:p>
          <a:p>
            <a:r>
              <a:rPr lang="en-US" sz="2000" dirty="0" smtClean="0">
                <a:latin typeface="Times New Roman" pitchFamily="18" charset="0"/>
                <a:cs typeface="Times New Roman" pitchFamily="18" charset="0"/>
              </a:rPr>
              <a:t>This may be difficult because new investors may want to examine the original owner’s motives and question their ability.</a:t>
            </a:r>
          </a:p>
          <a:p>
            <a:r>
              <a:rPr lang="en-US" sz="2000" dirty="0" smtClean="0">
                <a:latin typeface="Times New Roman" pitchFamily="18" charset="0"/>
                <a:cs typeface="Times New Roman" pitchFamily="18" charset="0"/>
              </a:rPr>
              <a:t>To limit cost and ensure the compatibility of the new owners, current shareholders may seek possible investors among their friends, relatives, and other contacts.</a:t>
            </a:r>
          </a:p>
          <a:p>
            <a:r>
              <a:rPr lang="en-US" sz="2000" dirty="0" smtClean="0">
                <a:latin typeface="Times New Roman" pitchFamily="18" charset="0"/>
                <a:cs typeface="Times New Roman" pitchFamily="18" charset="0"/>
              </a:rPr>
              <a:t>Another possibility can be to seek financing from venture capitalists, who invest funds in private companies in return for ownership shares.</a:t>
            </a:r>
          </a:p>
          <a:p>
            <a:r>
              <a:rPr lang="en-US" sz="2000" b="1" dirty="0" smtClean="0">
                <a:latin typeface="Times New Roman" pitchFamily="18" charset="0"/>
                <a:cs typeface="Times New Roman" pitchFamily="18" charset="0"/>
              </a:rPr>
              <a:t>Venture capital </a:t>
            </a:r>
            <a:r>
              <a:rPr lang="en-US" sz="2000" dirty="0" smtClean="0">
                <a:latin typeface="Times New Roman" pitchFamily="18" charset="0"/>
                <a:cs typeface="Times New Roman" pitchFamily="18" charset="0"/>
              </a:rPr>
              <a:t>comes from a pool of money raised from a variety of limited partners; the venture capitalist generally invests this capital in equity shares of private firms.</a:t>
            </a:r>
          </a:p>
          <a:p>
            <a:r>
              <a:rPr lang="en-US" sz="2000" dirty="0" smtClean="0">
                <a:latin typeface="Times New Roman" pitchFamily="18" charset="0"/>
                <a:cs typeface="Times New Roman" pitchFamily="18" charset="0"/>
              </a:rPr>
              <a:t>Venture capitalist invest with a future goal of “cashing out”, or selling their shares in the company for much more than they paid.</a:t>
            </a:r>
          </a:p>
        </p:txBody>
      </p:sp>
    </p:spTree>
    <p:extLst>
      <p:ext uri="{BB962C8B-B14F-4D97-AF65-F5344CB8AC3E}">
        <p14:creationId xmlns:p14="http://schemas.microsoft.com/office/powerpoint/2010/main" val="87745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81000"/>
            <a:ext cx="8229600" cy="6096000"/>
          </a:xfrm>
        </p:spPr>
        <p:txBody>
          <a:bodyPr>
            <a:normAutofit/>
          </a:bodyPr>
          <a:lstStyle/>
          <a:p>
            <a:r>
              <a:rPr lang="en-US" sz="2000" dirty="0">
                <a:latin typeface="Times New Roman" pitchFamily="18" charset="0"/>
                <a:cs typeface="Times New Roman" pitchFamily="18" charset="0"/>
              </a:rPr>
              <a:t>A venture capitalist cashes out if the firm goes public, is acquired by another firm, or if the firm’s success allows the original owners to repurchase the shares back at a fair price.</a:t>
            </a:r>
          </a:p>
          <a:p>
            <a:r>
              <a:rPr lang="en-US" sz="2000" dirty="0">
                <a:latin typeface="Times New Roman" pitchFamily="18" charset="0"/>
                <a:cs typeface="Times New Roman" pitchFamily="18" charset="0"/>
              </a:rPr>
              <a:t>This method can provide the needed capital, but the original owners now must share control, voting rights, and company profits with new investors. </a:t>
            </a:r>
          </a:p>
          <a:p>
            <a:r>
              <a:rPr lang="en-US" sz="2000" dirty="0">
                <a:latin typeface="Times New Roman" pitchFamily="18" charset="0"/>
                <a:cs typeface="Times New Roman" pitchFamily="18" charset="0"/>
              </a:rPr>
              <a:t>Equity investments in private firms can impose a great deal of liquidity risk, because no well-developed secondary market trades shares in firms that are not publicly owned</a:t>
            </a:r>
            <a:r>
              <a:rPr lang="en-US" sz="2000"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r>
              <a:rPr lang="en-US" sz="2000" b="1" i="1" dirty="0" smtClean="0">
                <a:latin typeface="Times New Roman" pitchFamily="18" charset="0"/>
                <a:cs typeface="Times New Roman" pitchFamily="18" charset="0"/>
              </a:rPr>
              <a:t>Merger or Acquisition</a:t>
            </a:r>
          </a:p>
          <a:p>
            <a:r>
              <a:rPr lang="en-US" sz="2000" dirty="0" smtClean="0">
                <a:latin typeface="Times New Roman" pitchFamily="18" charset="0"/>
                <a:cs typeface="Times New Roman" pitchFamily="18" charset="0"/>
              </a:rPr>
              <a:t>Another way to raise money is by selling all or part of the firm to another corporation.</a:t>
            </a:r>
          </a:p>
          <a:p>
            <a:r>
              <a:rPr lang="en-US" sz="2000" dirty="0" smtClean="0">
                <a:latin typeface="Times New Roman" pitchFamily="18" charset="0"/>
                <a:cs typeface="Times New Roman" pitchFamily="18" charset="0"/>
              </a:rPr>
              <a:t>Acquisitions can be negotiated to allow the firm’s managers to retain their current position or to receive lucrative consulting contracts.</a:t>
            </a:r>
          </a:p>
          <a:p>
            <a:r>
              <a:rPr lang="en-US" sz="2000" dirty="0" smtClean="0">
                <a:latin typeface="Times New Roman" pitchFamily="18" charset="0"/>
                <a:cs typeface="Times New Roman" pitchFamily="18" charset="0"/>
              </a:rPr>
              <a:t>Another advantage to a merger or acquisition is when the investor is a large corporation with deep pockets and a willingness to help the firm grow.</a:t>
            </a:r>
          </a:p>
          <a:p>
            <a:r>
              <a:rPr lang="en-US" sz="2000" dirty="0" smtClean="0">
                <a:latin typeface="Times New Roman" pitchFamily="18" charset="0"/>
                <a:cs typeface="Times New Roman" pitchFamily="18" charset="0"/>
              </a:rPr>
              <a:t>The drawback to a merger or acquisition is a loss of control.</a:t>
            </a:r>
          </a:p>
          <a:p>
            <a:r>
              <a:rPr lang="en-US" sz="2000" dirty="0" smtClean="0">
                <a:latin typeface="Times New Roman" pitchFamily="18" charset="0"/>
                <a:cs typeface="Times New Roman" pitchFamily="18" charset="0"/>
              </a:rPr>
              <a:t>If the company does grow and succeed after the sale, someone else—the new investor— will reap the benefits.</a:t>
            </a:r>
          </a:p>
        </p:txBody>
      </p:sp>
    </p:spTree>
    <p:extLst>
      <p:ext uri="{BB962C8B-B14F-4D97-AF65-F5344CB8AC3E}">
        <p14:creationId xmlns:p14="http://schemas.microsoft.com/office/powerpoint/2010/main" val="159023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II. Going Public</a:t>
            </a:r>
            <a:endParaRPr lang="en-US" sz="2400" dirty="0"/>
          </a:p>
        </p:txBody>
      </p:sp>
      <p:sp>
        <p:nvSpPr>
          <p:cNvPr id="3" name="Content Placeholder 2"/>
          <p:cNvSpPr>
            <a:spLocks noGrp="1"/>
          </p:cNvSpPr>
          <p:nvPr>
            <p:ph idx="1"/>
          </p:nvPr>
        </p:nvSpPr>
        <p:spPr>
          <a:xfrm>
            <a:off x="457200" y="1066800"/>
            <a:ext cx="8229600" cy="5486399"/>
          </a:xfrm>
        </p:spPr>
        <p:txBody>
          <a:bodyPr>
            <a:normAutofit/>
          </a:bodyPr>
          <a:lstStyle/>
          <a:p>
            <a:r>
              <a:rPr lang="en-US" sz="2000" dirty="0" smtClean="0">
                <a:latin typeface="Times New Roman" pitchFamily="18" charset="0"/>
                <a:cs typeface="Times New Roman" pitchFamily="18" charset="0"/>
              </a:rPr>
              <a:t>Acquiring capital privately may fail to raise the necessary funds or the cost of raising funds privately may be too high.</a:t>
            </a:r>
          </a:p>
          <a:p>
            <a:r>
              <a:rPr lang="en-US" sz="2000" dirty="0" smtClean="0">
                <a:latin typeface="Times New Roman" pitchFamily="18" charset="0"/>
                <a:cs typeface="Times New Roman" pitchFamily="18" charset="0"/>
              </a:rPr>
              <a:t>In this case, the firm may choose to go public in an </a:t>
            </a:r>
            <a:r>
              <a:rPr lang="en-US" sz="2000" b="1" dirty="0" smtClean="0">
                <a:latin typeface="Times New Roman" pitchFamily="18" charset="0"/>
                <a:cs typeface="Times New Roman" pitchFamily="18" charset="0"/>
              </a:rPr>
              <a:t>initial public offering (IPO).</a:t>
            </a:r>
          </a:p>
          <a:p>
            <a:r>
              <a:rPr lang="en-US" sz="2000" dirty="0" smtClean="0">
                <a:latin typeface="Times New Roman" pitchFamily="18" charset="0"/>
                <a:cs typeface="Times New Roman" pitchFamily="18" charset="0"/>
              </a:rPr>
              <a:t>Which means that the firm may sell shares of stock to the general public and allow shares to trade freely between investors.</a:t>
            </a:r>
          </a:p>
          <a:p>
            <a:r>
              <a:rPr lang="en-US" sz="2000" dirty="0" smtClean="0">
                <a:latin typeface="Times New Roman" pitchFamily="18" charset="0"/>
                <a:cs typeface="Times New Roman" pitchFamily="18" charset="0"/>
              </a:rPr>
              <a:t>Public trading may make the shares even more valuable, by reducing their liquidity risk.</a:t>
            </a:r>
            <a:endParaRPr lang="en-US" sz="2000"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Advantages</a:t>
            </a:r>
          </a:p>
          <a:p>
            <a:r>
              <a:rPr lang="en-US" sz="2000" dirty="0" smtClean="0">
                <a:latin typeface="Times New Roman" pitchFamily="18" charset="0"/>
                <a:cs typeface="Times New Roman" pitchFamily="18" charset="0"/>
              </a:rPr>
              <a:t>1. Selling stock publicly allows the firm to tap another source of capital: the public equity markets. </a:t>
            </a:r>
          </a:p>
          <a:p>
            <a:r>
              <a:rPr lang="en-US" sz="2000" dirty="0" smtClean="0">
                <a:latin typeface="Times New Roman" pitchFamily="18" charset="0"/>
                <a:cs typeface="Times New Roman" pitchFamily="18" charset="0"/>
              </a:rPr>
              <a:t>2. A certain prestige and publicity surrounds a firm that goes public and lists its shares on a stock exchange for trading.</a:t>
            </a:r>
          </a:p>
          <a:p>
            <a:r>
              <a:rPr lang="en-US" sz="2000" dirty="0" smtClean="0">
                <a:latin typeface="Times New Roman" pitchFamily="18" charset="0"/>
                <a:cs typeface="Times New Roman" pitchFamily="18" charset="0"/>
              </a:rPr>
              <a:t>3. Shareholders may enjoy attractive capital gains if management achieves sales and profit goals.</a:t>
            </a:r>
          </a:p>
        </p:txBody>
      </p:sp>
    </p:spTree>
    <p:extLst>
      <p:ext uri="{BB962C8B-B14F-4D97-AF65-F5344CB8AC3E}">
        <p14:creationId xmlns:p14="http://schemas.microsoft.com/office/powerpoint/2010/main" val="292440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352800"/>
          </a:xfrm>
        </p:spPr>
        <p:txBody>
          <a:bodyPr>
            <a:normAutofit/>
          </a:bodyPr>
          <a:lstStyle/>
          <a:p>
            <a:r>
              <a:rPr lang="en-US" sz="2000" b="1" dirty="0" smtClean="0">
                <a:latin typeface="Times New Roman" pitchFamily="18" charset="0"/>
                <a:cs typeface="Times New Roman" pitchFamily="18" charset="0"/>
              </a:rPr>
              <a:t>Disadvantage</a:t>
            </a:r>
          </a:p>
          <a:p>
            <a:r>
              <a:rPr lang="en-US" sz="2000" dirty="0" smtClean="0">
                <a:latin typeface="Times New Roman" pitchFamily="18" charset="0"/>
                <a:cs typeface="Times New Roman" pitchFamily="18" charset="0"/>
              </a:rPr>
              <a:t>1. Offering stock to the public is expensive.</a:t>
            </a:r>
          </a:p>
          <a:p>
            <a:r>
              <a:rPr lang="en-US" sz="2000" dirty="0" smtClean="0">
                <a:latin typeface="Times New Roman" pitchFamily="18" charset="0"/>
                <a:cs typeface="Times New Roman" pitchFamily="18" charset="0"/>
              </a:rPr>
              <a:t>2. Loss of control over the firm.-</a:t>
            </a:r>
          </a:p>
          <a:p>
            <a:r>
              <a:rPr lang="en-US" sz="2000" dirty="0" smtClean="0">
                <a:latin typeface="Times New Roman" pitchFamily="18" charset="0"/>
                <a:cs typeface="Times New Roman" pitchFamily="18" charset="0"/>
              </a:rPr>
              <a:t>3. A public firm must lay out its finances for all to see.</a:t>
            </a:r>
          </a:p>
          <a:p>
            <a:r>
              <a:rPr lang="en-US" sz="2000" dirty="0" smtClean="0">
                <a:latin typeface="Times New Roman" pitchFamily="18" charset="0"/>
                <a:cs typeface="Times New Roman" pitchFamily="18" charset="0"/>
              </a:rPr>
              <a:t>4. Public firms also must submit to regulation by the </a:t>
            </a:r>
            <a:r>
              <a:rPr lang="en-US" sz="2000" b="1" dirty="0" smtClean="0">
                <a:latin typeface="Times New Roman" pitchFamily="18" charset="0"/>
                <a:cs typeface="Times New Roman" pitchFamily="18" charset="0"/>
              </a:rPr>
              <a:t>Securities and Exchange Commission (SEC) </a:t>
            </a:r>
            <a:r>
              <a:rPr lang="en-US" sz="2000" dirty="0" smtClean="0">
                <a:latin typeface="Times New Roman" pitchFamily="18" charset="0"/>
                <a:cs typeface="Times New Roman" pitchFamily="18" charset="0"/>
              </a:rPr>
              <a:t>and the exchange on which their share are traded.</a:t>
            </a:r>
          </a:p>
          <a:p>
            <a:r>
              <a:rPr lang="en-US" sz="2000" dirty="0" smtClean="0">
                <a:latin typeface="Times New Roman" pitchFamily="18" charset="0"/>
                <a:cs typeface="Times New Roman" pitchFamily="18" charset="0"/>
              </a:rPr>
              <a:t>5. Shares listed and traded on an exchange doesn’t guarantee a dramatic increase in liquidity and share price.</a:t>
            </a:r>
          </a:p>
          <a:p>
            <a:endParaRPr lang="en-US" sz="2000" dirty="0">
              <a:latin typeface="Times New Roman" pitchFamily="18" charset="0"/>
              <a:cs typeface="Times New Roman" pitchFamily="18" charset="0"/>
            </a:endParaRPr>
          </a:p>
        </p:txBody>
      </p:sp>
      <p:sp>
        <p:nvSpPr>
          <p:cNvPr id="4" name="Title 1"/>
          <p:cNvSpPr>
            <a:spLocks noGrp="1"/>
          </p:cNvSpPr>
          <p:nvPr>
            <p:ph type="title"/>
          </p:nvPr>
        </p:nvSpPr>
        <p:spPr>
          <a:xfrm>
            <a:off x="304800" y="3475037"/>
            <a:ext cx="8229600" cy="639763"/>
          </a:xfrm>
        </p:spPr>
        <p:txBody>
          <a:bodyPr/>
          <a:lstStyle/>
          <a:p>
            <a:r>
              <a:rPr lang="en-US" sz="2400" dirty="0" smtClean="0"/>
              <a:t>III. Some Recent Innovations</a:t>
            </a:r>
            <a:endParaRPr lang="en-US" sz="2400" dirty="0"/>
          </a:p>
        </p:txBody>
      </p:sp>
      <p:sp>
        <p:nvSpPr>
          <p:cNvPr id="5" name="Content Placeholder 2"/>
          <p:cNvSpPr txBox="1">
            <a:spLocks/>
          </p:cNvSpPr>
          <p:nvPr/>
        </p:nvSpPr>
        <p:spPr>
          <a:xfrm>
            <a:off x="457200" y="4114800"/>
            <a:ext cx="8229600" cy="1905000"/>
          </a:xfrm>
          <a:prstGeom prst="rect">
            <a:avLst/>
          </a:prstGeom>
        </p:spPr>
        <p:txBody>
          <a:bodyPr vert="horz" lIns="91440" tIns="45720" rIns="91440" bIns="45720" rtlCol="0">
            <a:normAutofit lnSpcReduction="10000"/>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Most employment growth in the US comes from small businesses, so in 1992 the SEC adopted a series of rules to make it easier for small firms to raise public equity financing.</a:t>
            </a:r>
          </a:p>
          <a:p>
            <a:r>
              <a:rPr lang="en-US" sz="2000" dirty="0">
                <a:latin typeface="Times New Roman" pitchFamily="18" charset="0"/>
                <a:cs typeface="Times New Roman" pitchFamily="18" charset="0"/>
              </a:rPr>
              <a:t>The new regulations allow a firm to evaluate the potential market for its shares before committing to the time and expenses of preparing a formal offering document.</a:t>
            </a:r>
          </a:p>
        </p:txBody>
      </p:sp>
    </p:spTree>
    <p:extLst>
      <p:ext uri="{BB962C8B-B14F-4D97-AF65-F5344CB8AC3E}">
        <p14:creationId xmlns:p14="http://schemas.microsoft.com/office/powerpoint/2010/main" val="236290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39763"/>
          </a:xfrm>
        </p:spPr>
        <p:txBody>
          <a:bodyPr/>
          <a:lstStyle/>
          <a:p>
            <a:r>
              <a:rPr lang="en-US" dirty="0" smtClean="0"/>
              <a:t>C. The Process of Going Public</a:t>
            </a:r>
            <a:endParaRPr lang="en-US" dirty="0"/>
          </a:p>
        </p:txBody>
      </p:sp>
      <p:sp>
        <p:nvSpPr>
          <p:cNvPr id="3" name="Content Placeholder 2"/>
          <p:cNvSpPr>
            <a:spLocks noGrp="1"/>
          </p:cNvSpPr>
          <p:nvPr>
            <p:ph idx="1"/>
          </p:nvPr>
        </p:nvSpPr>
        <p:spPr>
          <a:xfrm>
            <a:off x="457200" y="1371601"/>
            <a:ext cx="8229600" cy="1143000"/>
          </a:xfrm>
        </p:spPr>
        <p:txBody>
          <a:bodyPr>
            <a:normAutofit/>
          </a:bodyPr>
          <a:lstStyle/>
          <a:p>
            <a:r>
              <a:rPr lang="en-US" sz="2000" dirty="0" smtClean="0">
                <a:latin typeface="Times New Roman" pitchFamily="18" charset="0"/>
                <a:cs typeface="Times New Roman" pitchFamily="18" charset="0"/>
              </a:rPr>
              <a:t>The process of going public can take six months or longer and the total cost can consume 30% ~ 40% of the funds raised.</a:t>
            </a:r>
          </a:p>
          <a:p>
            <a:r>
              <a:rPr lang="en-US" sz="2000" dirty="0" smtClean="0">
                <a:latin typeface="Times New Roman" pitchFamily="18" charset="0"/>
                <a:cs typeface="Times New Roman" pitchFamily="18" charset="0"/>
              </a:rPr>
              <a:t>No firm should decide to go public without receiving professional advice.</a:t>
            </a:r>
          </a:p>
          <a:p>
            <a:endParaRPr lang="en-US" sz="2000" dirty="0">
              <a:latin typeface="Times New Roman" pitchFamily="18" charset="0"/>
              <a:cs typeface="Times New Roman" pitchFamily="18" charset="0"/>
            </a:endParaRPr>
          </a:p>
        </p:txBody>
      </p:sp>
      <p:sp>
        <p:nvSpPr>
          <p:cNvPr id="4" name="Title 1"/>
          <p:cNvSpPr txBox="1">
            <a:spLocks/>
          </p:cNvSpPr>
          <p:nvPr/>
        </p:nvSpPr>
        <p:spPr>
          <a:xfrm>
            <a:off x="464400" y="2560637"/>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 Working Group</a:t>
            </a:r>
            <a:endParaRPr lang="en-US" sz="2400" dirty="0"/>
          </a:p>
        </p:txBody>
      </p:sp>
      <p:sp>
        <p:nvSpPr>
          <p:cNvPr id="5" name="Content Placeholder 2"/>
          <p:cNvSpPr txBox="1">
            <a:spLocks/>
          </p:cNvSpPr>
          <p:nvPr/>
        </p:nvSpPr>
        <p:spPr>
          <a:xfrm>
            <a:off x="457200" y="3352800"/>
            <a:ext cx="8229600" cy="19050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working group </a:t>
            </a:r>
            <a:r>
              <a:rPr lang="en-US" sz="2000" dirty="0" smtClean="0">
                <a:latin typeface="Times New Roman" pitchFamily="18" charset="0"/>
                <a:cs typeface="Times New Roman" pitchFamily="18" charset="0"/>
              </a:rPr>
              <a:t> gathers the individuals and firms involved in taking the firm public, including investment banks, law firms, and accounting firms.</a:t>
            </a:r>
          </a:p>
          <a:p>
            <a:r>
              <a:rPr lang="en-US" sz="2000" dirty="0" smtClean="0">
                <a:latin typeface="Times New Roman" pitchFamily="18" charset="0"/>
                <a:cs typeface="Times New Roman" pitchFamily="18" charset="0"/>
              </a:rPr>
              <a:t>The initial planning for an IPO basically involves getting the firm’s legal, financial, and organizational details in proper form to minimize the probability difficulties arising.</a:t>
            </a:r>
          </a:p>
        </p:txBody>
      </p:sp>
    </p:spTree>
    <p:extLst>
      <p:ext uri="{BB962C8B-B14F-4D97-AF65-F5344CB8AC3E}">
        <p14:creationId xmlns:p14="http://schemas.microsoft.com/office/powerpoint/2010/main" val="403890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1"/>
            <a:ext cx="8610600" cy="1447799"/>
          </a:xfrm>
        </p:spPr>
        <p:txBody>
          <a:bodyPr>
            <a:normAutofit/>
          </a:bodyPr>
          <a:lstStyle/>
          <a:p>
            <a:r>
              <a:rPr lang="en-US" sz="2000" dirty="0" smtClean="0">
                <a:latin typeface="Times New Roman" pitchFamily="18" charset="0"/>
                <a:cs typeface="Times New Roman" pitchFamily="18" charset="0"/>
              </a:rPr>
              <a:t>After the working group completes its preparations, the issuing firm and the managing investment bank structure the offering.</a:t>
            </a:r>
          </a:p>
          <a:p>
            <a:r>
              <a:rPr lang="en-US" sz="2000" dirty="0" smtClean="0">
                <a:latin typeface="Times New Roman" pitchFamily="18" charset="0"/>
                <a:cs typeface="Times New Roman" pitchFamily="18" charset="0"/>
              </a:rPr>
              <a:t>Decisions on the size of the offering, the approximate range for the initial offering price, and the number of shares that will be issued may cause conflicts.</a:t>
            </a:r>
          </a:p>
        </p:txBody>
      </p:sp>
      <p:sp>
        <p:nvSpPr>
          <p:cNvPr id="4" name="Title 1"/>
          <p:cNvSpPr txBox="1">
            <a:spLocks/>
          </p:cNvSpPr>
          <p:nvPr/>
        </p:nvSpPr>
        <p:spPr>
          <a:xfrm>
            <a:off x="464400" y="3810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II. Structuring the Offering</a:t>
            </a:r>
            <a:endParaRPr lang="en-US" sz="2400" dirty="0"/>
          </a:p>
        </p:txBody>
      </p:sp>
      <p:sp>
        <p:nvSpPr>
          <p:cNvPr id="5" name="Content Placeholder 2"/>
          <p:cNvSpPr txBox="1">
            <a:spLocks/>
          </p:cNvSpPr>
          <p:nvPr/>
        </p:nvSpPr>
        <p:spPr>
          <a:xfrm>
            <a:off x="304800" y="3352801"/>
            <a:ext cx="8610600" cy="26669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latin typeface="Times New Roman" pitchFamily="18" charset="0"/>
                <a:cs typeface="Times New Roman" pitchFamily="18" charset="0"/>
              </a:rPr>
              <a:t>Investment bank </a:t>
            </a:r>
            <a:r>
              <a:rPr lang="en-US" sz="2000" dirty="0" smtClean="0">
                <a:latin typeface="Times New Roman" pitchFamily="18" charset="0"/>
                <a:cs typeface="Times New Roman" pitchFamily="18" charset="0"/>
              </a:rPr>
              <a:t>advises the firm on the final decision to go public and remains active until sometime after the IPO occurs.</a:t>
            </a:r>
          </a:p>
          <a:p>
            <a:r>
              <a:rPr lang="en-US" sz="2000" dirty="0" smtClean="0">
                <a:latin typeface="Times New Roman" pitchFamily="18" charset="0"/>
                <a:cs typeface="Times New Roman" pitchFamily="18" charset="0"/>
              </a:rPr>
              <a:t>Generally, investment banks play four roles:</a:t>
            </a:r>
          </a:p>
          <a:p>
            <a:r>
              <a:rPr lang="en-US" sz="2000" dirty="0" smtClean="0">
                <a:latin typeface="Times New Roman" pitchFamily="18" charset="0"/>
                <a:cs typeface="Times New Roman" pitchFamily="18" charset="0"/>
              </a:rPr>
              <a:t>1. Originator</a:t>
            </a:r>
          </a:p>
          <a:p>
            <a:r>
              <a:rPr lang="en-US" sz="2000" dirty="0" smtClean="0">
                <a:latin typeface="Times New Roman" pitchFamily="18" charset="0"/>
                <a:cs typeface="Times New Roman" pitchFamily="18" charset="0"/>
              </a:rPr>
              <a:t>2. Advisor</a:t>
            </a:r>
          </a:p>
          <a:p>
            <a:r>
              <a:rPr lang="en-US" sz="2000" dirty="0" smtClean="0">
                <a:latin typeface="Times New Roman" pitchFamily="18" charset="0"/>
                <a:cs typeface="Times New Roman" pitchFamily="18" charset="0"/>
              </a:rPr>
              <a:t>3. Distributor</a:t>
            </a:r>
          </a:p>
          <a:p>
            <a:r>
              <a:rPr lang="en-US" sz="2000" dirty="0" smtClean="0">
                <a:latin typeface="Times New Roman" pitchFamily="18" charset="0"/>
                <a:cs typeface="Times New Roman" pitchFamily="18" charset="0"/>
              </a:rPr>
              <a:t>4. Market Stabilizer</a:t>
            </a:r>
          </a:p>
        </p:txBody>
      </p:sp>
      <p:sp>
        <p:nvSpPr>
          <p:cNvPr id="6" name="Title 1"/>
          <p:cNvSpPr txBox="1">
            <a:spLocks/>
          </p:cNvSpPr>
          <p:nvPr/>
        </p:nvSpPr>
        <p:spPr>
          <a:xfrm>
            <a:off x="464400" y="26670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III. Role of the Investment Bank</a:t>
            </a:r>
            <a:endParaRPr lang="en-US" sz="2400" dirty="0"/>
          </a:p>
        </p:txBody>
      </p:sp>
    </p:spTree>
    <p:extLst>
      <p:ext uri="{BB962C8B-B14F-4D97-AF65-F5344CB8AC3E}">
        <p14:creationId xmlns:p14="http://schemas.microsoft.com/office/powerpoint/2010/main" val="111417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5"/>
          </a:xfrm>
        </p:spPr>
        <p:txBody>
          <a:bodyPr>
            <a:normAutofit/>
          </a:bodyPr>
          <a:lstStyle/>
          <a:p>
            <a:r>
              <a:rPr lang="en-US" sz="2000" b="1" i="1" dirty="0" smtClean="0">
                <a:latin typeface="Times New Roman" pitchFamily="18" charset="0"/>
                <a:cs typeface="Times New Roman" pitchFamily="18" charset="0"/>
              </a:rPr>
              <a:t>Originator</a:t>
            </a:r>
          </a:p>
          <a:p>
            <a:r>
              <a:rPr lang="en-US" sz="2000" dirty="0" smtClean="0">
                <a:latin typeface="Times New Roman" pitchFamily="18" charset="0"/>
                <a:cs typeface="Times New Roman" pitchFamily="18" charset="0"/>
              </a:rPr>
              <a:t>As an originator, the investment bank tries to identify firms that may benefit from a public offering and market itself as the best bank for facilitating that process.</a:t>
            </a:r>
          </a:p>
          <a:p>
            <a:r>
              <a:rPr lang="en-US" sz="2000" b="1" i="1" dirty="0" smtClean="0">
                <a:latin typeface="Times New Roman" pitchFamily="18" charset="0"/>
                <a:cs typeface="Times New Roman" pitchFamily="18" charset="0"/>
              </a:rPr>
              <a:t>Advisor</a:t>
            </a:r>
          </a:p>
          <a:p>
            <a:r>
              <a:rPr lang="en-US" sz="2000" dirty="0" smtClean="0">
                <a:latin typeface="Times New Roman" pitchFamily="18" charset="0"/>
                <a:cs typeface="Times New Roman" pitchFamily="18" charset="0"/>
              </a:rPr>
              <a:t>Representatives of the investment bank complete </a:t>
            </a:r>
            <a:r>
              <a:rPr lang="en-US" sz="2000" i="1" dirty="0" smtClean="0">
                <a:latin typeface="Times New Roman" pitchFamily="18" charset="0"/>
                <a:cs typeface="Times New Roman" pitchFamily="18" charset="0"/>
              </a:rPr>
              <a:t>due diligence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research on the firm’s products, technology, suppliers, customers, competitive advantages, and competitors to identify the risks facing investors and to help determine an appropriate </a:t>
            </a:r>
            <a:r>
              <a:rPr lang="en-US" sz="2000" i="1" dirty="0">
                <a:latin typeface="Times New Roman" pitchFamily="18" charset="0"/>
                <a:cs typeface="Times New Roman" pitchFamily="18" charset="0"/>
              </a:rPr>
              <a:t>offering price</a:t>
            </a:r>
            <a:r>
              <a:rPr lang="en-US" sz="2000" dirty="0">
                <a:latin typeface="Times New Roman" pitchFamily="18" charset="0"/>
                <a:cs typeface="Times New Roman" pitchFamily="18" charset="0"/>
              </a:rPr>
              <a:t>, or selling price, for the IPO.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By advising and researching the firm, the investment bank accepts legal responsibility for any material misrepresentations or omissions of important information revealed </a:t>
            </a:r>
            <a:r>
              <a:rPr lang="en-US" sz="2000" i="1" dirty="0">
                <a:latin typeface="Times New Roman" pitchFamily="18" charset="0"/>
                <a:cs typeface="Times New Roman" pitchFamily="18" charset="0"/>
              </a:rPr>
              <a:t>after</a:t>
            </a:r>
            <a:r>
              <a:rPr lang="en-US" sz="2000" dirty="0">
                <a:latin typeface="Times New Roman" pitchFamily="18" charset="0"/>
                <a:cs typeface="Times New Roman" pitchFamily="18" charset="0"/>
              </a:rPr>
              <a:t> the IPO.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Before the stock issue can be officially offered to investors, it must be registered with the SEC.</a:t>
            </a:r>
          </a:p>
          <a:p>
            <a:r>
              <a:rPr lang="en-US" sz="2000" dirty="0" smtClean="0">
                <a:latin typeface="Times New Roman" pitchFamily="18" charset="0"/>
                <a:cs typeface="Times New Roman" pitchFamily="18" charset="0"/>
              </a:rPr>
              <a:t>There’s a 20-day waiting period after filing the registration for SEC to review the submitted materials.</a:t>
            </a:r>
          </a:p>
        </p:txBody>
      </p:sp>
    </p:spTree>
    <p:extLst>
      <p:ext uri="{BB962C8B-B14F-4D97-AF65-F5344CB8AC3E}">
        <p14:creationId xmlns:p14="http://schemas.microsoft.com/office/powerpoint/2010/main" val="423238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5516565"/>
          </a:xfrm>
        </p:spPr>
        <p:txBody>
          <a:bodyPr>
            <a:normAutofit/>
          </a:bodyPr>
          <a:lstStyle/>
          <a:p>
            <a:r>
              <a:rPr lang="en-US" sz="2000" dirty="0" smtClean="0">
                <a:latin typeface="Times New Roman" pitchFamily="18" charset="0"/>
                <a:cs typeface="Times New Roman" pitchFamily="18" charset="0"/>
              </a:rPr>
              <a:t>To offer the stock for sale, the firm distributes a </a:t>
            </a:r>
            <a:r>
              <a:rPr lang="en-US" sz="2000" b="1" dirty="0" smtClean="0">
                <a:latin typeface="Times New Roman" pitchFamily="18" charset="0"/>
                <a:cs typeface="Times New Roman" pitchFamily="18" charset="0"/>
              </a:rPr>
              <a:t>prospectus</a:t>
            </a:r>
            <a:r>
              <a:rPr lang="en-US" sz="2000" dirty="0" smtClean="0">
                <a:latin typeface="Times New Roman" pitchFamily="18" charset="0"/>
                <a:cs typeface="Times New Roman" pitchFamily="18" charset="0"/>
              </a:rPr>
              <a:t>, which contains much of the same information as the SEC filing.</a:t>
            </a:r>
          </a:p>
          <a:p>
            <a:r>
              <a:rPr lang="en-US" sz="2000" dirty="0" smtClean="0">
                <a:latin typeface="Times New Roman" pitchFamily="18" charset="0"/>
                <a:cs typeface="Times New Roman" pitchFamily="18" charset="0"/>
              </a:rPr>
              <a:t>While waiting, the firm can distribute a preliminary prospectus, called a </a:t>
            </a:r>
            <a:r>
              <a:rPr lang="en-US" sz="2000" b="1" dirty="0" smtClean="0">
                <a:latin typeface="Times New Roman" pitchFamily="18" charset="0"/>
                <a:cs typeface="Times New Roman" pitchFamily="18" charset="0"/>
              </a:rPr>
              <a:t>red herring</a:t>
            </a:r>
            <a:r>
              <a:rPr lang="en-US" sz="2000" dirty="0" smtClean="0">
                <a:latin typeface="Times New Roman" pitchFamily="18" charset="0"/>
                <a:cs typeface="Times New Roman" pitchFamily="18" charset="0"/>
              </a:rPr>
              <a:t>, to prospective investors.</a:t>
            </a:r>
          </a:p>
          <a:p>
            <a:r>
              <a:rPr lang="en-US" sz="2000" b="1" i="1" dirty="0" smtClean="0">
                <a:latin typeface="Times New Roman" pitchFamily="18" charset="0"/>
                <a:cs typeface="Times New Roman" pitchFamily="18" charset="0"/>
              </a:rPr>
              <a:t>Distributor</a:t>
            </a:r>
          </a:p>
          <a:p>
            <a:r>
              <a:rPr lang="en-US" sz="2000" dirty="0" smtClean="0">
                <a:latin typeface="Times New Roman" pitchFamily="18" charset="0"/>
                <a:cs typeface="Times New Roman" pitchFamily="18" charset="0"/>
              </a:rPr>
              <a:t>Investment banks make two types of arrangements with issuing firms when they market the shares of an IPO: firm commitment offerings and best effort offerings.</a:t>
            </a:r>
          </a:p>
          <a:p>
            <a:r>
              <a:rPr lang="en-US" sz="2000" dirty="0" smtClean="0">
                <a:latin typeface="Times New Roman" pitchFamily="18" charset="0"/>
                <a:cs typeface="Times New Roman" pitchFamily="18" charset="0"/>
              </a:rPr>
              <a:t>Investment banks distribute most IPOs in </a:t>
            </a:r>
            <a:r>
              <a:rPr lang="en-US" sz="2000" b="1" dirty="0" smtClean="0">
                <a:latin typeface="Times New Roman" pitchFamily="18" charset="0"/>
                <a:cs typeface="Times New Roman" pitchFamily="18" charset="0"/>
              </a:rPr>
              <a:t>firm commitment offerings, </a:t>
            </a:r>
            <a:r>
              <a:rPr lang="en-US" sz="2000" dirty="0" smtClean="0">
                <a:latin typeface="Times New Roman" pitchFamily="18" charset="0"/>
                <a:cs typeface="Times New Roman" pitchFamily="18" charset="0"/>
              </a:rPr>
              <a:t>which is when the investment bank commits its capital to purchase IPO shares.</a:t>
            </a:r>
          </a:p>
          <a:p>
            <a:r>
              <a:rPr lang="en-US" sz="2000" dirty="0" smtClean="0">
                <a:latin typeface="Times New Roman" pitchFamily="18" charset="0"/>
                <a:cs typeface="Times New Roman" pitchFamily="18" charset="0"/>
              </a:rPr>
              <a:t>Once the offering price is set, the bank purchases the shares at the offer price less a </a:t>
            </a:r>
            <a:r>
              <a:rPr lang="en-US" sz="2000" b="1" dirty="0" smtClean="0">
                <a:latin typeface="Times New Roman" pitchFamily="18" charset="0"/>
                <a:cs typeface="Times New Roman" pitchFamily="18" charset="0"/>
              </a:rPr>
              <a:t>spread</a:t>
            </a:r>
            <a:r>
              <a:rPr lang="en-US" sz="2000" dirty="0" smtClean="0">
                <a:latin typeface="Times New Roman" pitchFamily="18" charset="0"/>
                <a:cs typeface="Times New Roman" pitchFamily="18" charset="0"/>
              </a:rPr>
              <a:t>, or discount, </a:t>
            </a:r>
            <a:r>
              <a:rPr lang="en-US" sz="2000" i="1" dirty="0" smtClean="0">
                <a:latin typeface="Times New Roman" pitchFamily="18" charset="0"/>
                <a:cs typeface="Times New Roman" pitchFamily="18" charset="0"/>
              </a:rPr>
              <a:t>which becomes the bank’s profit from reselling each share at the offer price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process is shown in Figure 2.1. </a:t>
            </a:r>
            <a:endParaRPr lang="en-US" sz="2000" dirty="0">
              <a:latin typeface="Times New Roman" pitchFamily="18" charset="0"/>
              <a:cs typeface="Times New Roman" pitchFamily="18" charset="0"/>
            </a:endParaRPr>
          </a:p>
        </p:txBody>
      </p:sp>
      <p:pic>
        <p:nvPicPr>
          <p:cNvPr id="3074"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105400"/>
            <a:ext cx="6096000" cy="114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6248400"/>
            <a:ext cx="7467600" cy="2286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2.1 Diagram of a Firm Commitment</a:t>
            </a: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Underwriting</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Tree>
    <p:extLst>
      <p:ext uri="{BB962C8B-B14F-4D97-AF65-F5344CB8AC3E}">
        <p14:creationId xmlns:p14="http://schemas.microsoft.com/office/powerpoint/2010/main" val="216272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5867400"/>
          </a:xfrm>
        </p:spPr>
        <p:txBody>
          <a:bodyPr>
            <a:normAutofit/>
          </a:bodyPr>
          <a:lstStyle/>
          <a:p>
            <a:r>
              <a:rPr lang="en-US" sz="2000" dirty="0" smtClean="0">
                <a:latin typeface="Times New Roman" pitchFamily="18" charset="0"/>
                <a:cs typeface="Times New Roman" pitchFamily="18" charset="0"/>
              </a:rPr>
              <a:t>The issuer has almost zero price risk in a firm commitment offering once the offer price is set.</a:t>
            </a:r>
          </a:p>
          <a:p>
            <a:r>
              <a:rPr lang="en-US" sz="2000" dirty="0" smtClean="0">
                <a:latin typeface="Times New Roman" pitchFamily="18" charset="0"/>
                <a:cs typeface="Times New Roman" pitchFamily="18" charset="0"/>
              </a:rPr>
              <a:t>However, the investment bank carries, or underwrites, the risk of fluctuating stock prices, that’s why investment bank is sometimes called </a:t>
            </a:r>
            <a:r>
              <a:rPr lang="en-US" sz="2000" b="1" dirty="0" smtClean="0">
                <a:latin typeface="Times New Roman" pitchFamily="18" charset="0"/>
                <a:cs typeface="Times New Roman" pitchFamily="18" charset="0"/>
              </a:rPr>
              <a:t>underwriter.</a:t>
            </a:r>
          </a:p>
          <a:p>
            <a:r>
              <a:rPr lang="en-US" sz="2000" dirty="0">
                <a:latin typeface="Times New Roman" pitchFamily="18" charset="0"/>
                <a:cs typeface="Times New Roman" pitchFamily="18" charset="0"/>
              </a:rPr>
              <a:t>For most firm commitment underwritings, the managing investment bank arranges investment banking </a:t>
            </a:r>
            <a:r>
              <a:rPr lang="en-US" sz="2000" b="1" dirty="0">
                <a:latin typeface="Times New Roman" pitchFamily="18" charset="0"/>
                <a:cs typeface="Times New Roman" pitchFamily="18" charset="0"/>
              </a:rPr>
              <a:t>syndicates</a:t>
            </a:r>
            <a:r>
              <a:rPr lang="en-US" sz="2000" dirty="0">
                <a:latin typeface="Times New Roman" pitchFamily="18" charset="0"/>
                <a:cs typeface="Times New Roman" pitchFamily="18" charset="0"/>
              </a:rPr>
              <a:t> to help distribute shares of the newly public firm.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Syndicates has several purposes:</a:t>
            </a:r>
          </a:p>
          <a:p>
            <a:r>
              <a:rPr lang="en-US" sz="2000" dirty="0" smtClean="0">
                <a:latin typeface="Times New Roman" pitchFamily="18" charset="0"/>
                <a:cs typeface="Times New Roman" pitchFamily="18" charset="0"/>
              </a:rPr>
              <a:t>1. To broaden the market base to </a:t>
            </a:r>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nclude clients from other investment banking firms</a:t>
            </a:r>
          </a:p>
          <a:p>
            <a:r>
              <a:rPr lang="en-US" sz="2000" dirty="0" smtClean="0">
                <a:latin typeface="Times New Roman" pitchFamily="18" charset="0"/>
                <a:cs typeface="Times New Roman" pitchFamily="18" charset="0"/>
              </a:rPr>
              <a:t>2. Allows the managing investment bank to diversify or spread the risk of underwriting the new issue</a:t>
            </a:r>
          </a:p>
          <a:p>
            <a:r>
              <a:rPr lang="en-US" sz="2000" dirty="0" smtClean="0">
                <a:latin typeface="Times New Roman" pitchFamily="18" charset="0"/>
                <a:cs typeface="Times New Roman" pitchFamily="18" charset="0"/>
              </a:rPr>
              <a:t>A typical situation is shown in Figure 2.2.</a:t>
            </a:r>
          </a:p>
          <a:p>
            <a:r>
              <a:rPr lang="en-US" sz="2000" dirty="0" smtClean="0">
                <a:latin typeface="Times New Roman" pitchFamily="18" charset="0"/>
                <a:cs typeface="Times New Roman" pitchFamily="18" charset="0"/>
              </a:rPr>
              <a:t>Assume the offering price is $15 per share with a $1 spread, equals 6.67% of the offering price, giving issuer $14 per share.</a:t>
            </a:r>
          </a:p>
          <a:p>
            <a:r>
              <a:rPr lang="en-US" sz="2000" dirty="0" smtClean="0">
                <a:latin typeface="Times New Roman" pitchFamily="18" charset="0"/>
                <a:cs typeface="Times New Roman" pitchFamily="18" charset="0"/>
              </a:rPr>
              <a:t>Syndicate members pay $14.20 for their shares.</a:t>
            </a:r>
          </a:p>
          <a:p>
            <a:r>
              <a:rPr lang="en-US" sz="2000" dirty="0" smtClean="0">
                <a:latin typeface="Times New Roman" pitchFamily="18" charset="0"/>
                <a:cs typeface="Times New Roman" pitchFamily="18" charset="0"/>
              </a:rPr>
              <a:t>$14 goes to the issuer and managing investment bank receives $0.20.</a:t>
            </a:r>
          </a:p>
        </p:txBody>
      </p:sp>
    </p:spTree>
    <p:extLst>
      <p:ext uri="{BB962C8B-B14F-4D97-AF65-F5344CB8AC3E}">
        <p14:creationId xmlns:p14="http://schemas.microsoft.com/office/powerpoint/2010/main" val="95745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695700" cy="3957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914400"/>
            <a:ext cx="2438400" cy="5334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noProof="0" dirty="0" smtClean="0">
                <a:solidFill>
                  <a:schemeClr val="accent1"/>
                </a:solidFill>
                <a:latin typeface="Perpetua" pitchFamily="18" charset="0"/>
                <a:ea typeface="+mj-ea"/>
                <a:cs typeface="+mj-cs"/>
              </a:rPr>
              <a:t>Figure 2.2 </a:t>
            </a:r>
          </a:p>
          <a:p>
            <a:pPr marL="0" marR="0" indent="0" algn="ctr" defTabSz="914400" rtl="0" eaLnBrk="1" fontAlgn="auto" latinLnBrk="0" hangingPunct="1">
              <a:lnSpc>
                <a:spcPct val="100000"/>
              </a:lnSpc>
              <a:spcBef>
                <a:spcPct val="0"/>
              </a:spcBef>
              <a:spcAft>
                <a:spcPts val="0"/>
              </a:spcAft>
              <a:buClrTx/>
              <a:buSzTx/>
              <a:buFontTx/>
              <a:buNone/>
              <a:tabLst/>
            </a:pPr>
            <a:r>
              <a:rPr lang="en-US" noProof="0" dirty="0" smtClean="0">
                <a:solidFill>
                  <a:schemeClr val="accent1"/>
                </a:solidFill>
                <a:latin typeface="Perpetua" pitchFamily="18" charset="0"/>
                <a:ea typeface="+mj-ea"/>
                <a:cs typeface="+mj-cs"/>
              </a:rPr>
              <a:t>The Distribution Process</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7" name="Content Placeholder 2"/>
          <p:cNvSpPr>
            <a:spLocks noGrp="1"/>
          </p:cNvSpPr>
          <p:nvPr>
            <p:ph idx="1"/>
          </p:nvPr>
        </p:nvSpPr>
        <p:spPr>
          <a:xfrm>
            <a:off x="3848100" y="533400"/>
            <a:ext cx="5143500" cy="6019800"/>
          </a:xfrm>
        </p:spPr>
        <p:txBody>
          <a:bodyPr>
            <a:normAutofit lnSpcReduction="10000"/>
          </a:bodyPr>
          <a:lstStyle/>
          <a:p>
            <a:r>
              <a:rPr lang="en-US" sz="2000" dirty="0" smtClean="0">
                <a:latin typeface="Times New Roman" pitchFamily="18" charset="0"/>
                <a:cs typeface="Times New Roman" pitchFamily="18" charset="0"/>
              </a:rPr>
              <a:t>The managing investment bank and syndicate members sell the shares through their </a:t>
            </a:r>
            <a:r>
              <a:rPr lang="en-US" sz="2000" b="1" dirty="0" smtClean="0">
                <a:latin typeface="Times New Roman" pitchFamily="18" charset="0"/>
                <a:cs typeface="Times New Roman" pitchFamily="18" charset="0"/>
              </a:rPr>
              <a:t>broker</a:t>
            </a:r>
            <a:r>
              <a:rPr lang="en-US" sz="2000" dirty="0" smtClean="0">
                <a:latin typeface="Times New Roman" pitchFamily="18" charset="0"/>
                <a:cs typeface="Times New Roman" pitchFamily="18" charset="0"/>
              </a:rPr>
              <a:t> networks to retail and institutional clients at the offering price of $15.</a:t>
            </a:r>
          </a:p>
          <a:p>
            <a:r>
              <a:rPr lang="en-US" sz="2000" b="1" dirty="0" smtClean="0">
                <a:latin typeface="Times New Roman" pitchFamily="18" charset="0"/>
                <a:cs typeface="Times New Roman" pitchFamily="18" charset="0"/>
              </a:rPr>
              <a:t>Dealers</a:t>
            </a:r>
            <a:r>
              <a:rPr lang="en-US" sz="2000" dirty="0" smtClean="0">
                <a:latin typeface="Times New Roman" pitchFamily="18" charset="0"/>
                <a:cs typeface="Times New Roman" pitchFamily="18" charset="0"/>
              </a:rPr>
              <a:t>, who maintain their own brokerage networks or make markets in certain stocks, also may purchase shares below the offering price.</a:t>
            </a:r>
          </a:p>
          <a:p>
            <a:r>
              <a:rPr lang="en-US" sz="2000" dirty="0" smtClean="0">
                <a:latin typeface="Times New Roman" pitchFamily="18" charset="0"/>
                <a:cs typeface="Times New Roman" pitchFamily="18" charset="0"/>
              </a:rPr>
              <a:t>Dealer and broker differs in that dealers place their own money at risk.</a:t>
            </a:r>
          </a:p>
          <a:p>
            <a:r>
              <a:rPr lang="en-US" sz="2000" b="1" dirty="0">
                <a:latin typeface="Times New Roman" pitchFamily="18" charset="0"/>
                <a:cs typeface="Times New Roman" pitchFamily="18" charset="0"/>
              </a:rPr>
              <a:t>Best efforts offering </a:t>
            </a:r>
            <a:r>
              <a:rPr lang="en-US" sz="2000" dirty="0">
                <a:latin typeface="Times New Roman" pitchFamily="18" charset="0"/>
                <a:cs typeface="Times New Roman" pitchFamily="18" charset="0"/>
              </a:rPr>
              <a:t>is a less common type of IPO issued by a financially weaker, small, or otherwise risky firm</a:t>
            </a:r>
            <a:r>
              <a:rPr lang="en-US" sz="2000" b="1" dirty="0">
                <a:latin typeface="Times New Roman" pitchFamily="18" charset="0"/>
                <a:cs typeface="Times New Roman" pitchFamily="18" charset="0"/>
              </a:rPr>
              <a:t>.</a:t>
            </a:r>
          </a:p>
          <a:p>
            <a:r>
              <a:rPr lang="en-US" sz="2000" dirty="0">
                <a:latin typeface="Times New Roman" pitchFamily="18" charset="0"/>
                <a:cs typeface="Times New Roman" pitchFamily="18" charset="0"/>
              </a:rPr>
              <a:t>In this situation, the issuer bears the risk of the price fluctuation s or low market demand.</a:t>
            </a:r>
          </a:p>
          <a:p>
            <a:r>
              <a:rPr lang="en-US" sz="2000" dirty="0">
                <a:latin typeface="Times New Roman" pitchFamily="18" charset="0"/>
                <a:cs typeface="Times New Roman" pitchFamily="18" charset="0"/>
              </a:rPr>
              <a:t>If all the shares in a best efforts offering cannot be sold, the issuer may cancel the offering and return all the funds it receives to investors.</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088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03237"/>
            <a:ext cx="8229600" cy="639763"/>
          </a:xfrm>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763000" cy="5334000"/>
          </a:xfrm>
        </p:spPr>
        <p:txBody>
          <a:bodyPr numCol="2">
            <a:noAutofit/>
          </a:bodyPr>
          <a:lstStyle/>
          <a:p>
            <a:r>
              <a:rPr lang="en-US" sz="2000" dirty="0" smtClean="0">
                <a:latin typeface="Times New Roman" pitchFamily="18" charset="0"/>
                <a:cs typeface="Times New Roman" pitchFamily="18" charset="0"/>
              </a:rPr>
              <a:t>A. Trends in Long-Term Financing</a:t>
            </a:r>
          </a:p>
          <a:p>
            <a:r>
              <a:rPr lang="en-US" sz="2000" dirty="0" smtClean="0">
                <a:latin typeface="Times New Roman" pitchFamily="18" charset="0"/>
                <a:cs typeface="Times New Roman" pitchFamily="18" charset="0"/>
              </a:rPr>
              <a:t>B. Equity for a Private Firm</a:t>
            </a:r>
          </a:p>
          <a:p>
            <a:pPr lvl="1"/>
            <a:r>
              <a:rPr lang="en-US" altLang="zh-TW" sz="2000" dirty="0" smtClean="0">
                <a:latin typeface="Times New Roman" pitchFamily="18" charset="0"/>
                <a:cs typeface="Times New Roman" pitchFamily="18" charset="0"/>
              </a:rPr>
              <a:t>I. Staying Private</a:t>
            </a:r>
          </a:p>
          <a:p>
            <a:pPr lvl="1"/>
            <a:r>
              <a:rPr lang="en-US" sz="2000" dirty="0" smtClean="0">
                <a:latin typeface="Times New Roman" pitchFamily="18" charset="0"/>
                <a:cs typeface="Times New Roman" pitchFamily="18" charset="0"/>
              </a:rPr>
              <a:t>II. Going Public</a:t>
            </a:r>
          </a:p>
          <a:p>
            <a:pPr lvl="1"/>
            <a:r>
              <a:rPr lang="en-US" sz="2000" dirty="0" smtClean="0">
                <a:latin typeface="Times New Roman" pitchFamily="18" charset="0"/>
                <a:cs typeface="Times New Roman" pitchFamily="18" charset="0"/>
              </a:rPr>
              <a:t>III. Some Recent Innovations</a:t>
            </a:r>
          </a:p>
          <a:p>
            <a:r>
              <a:rPr lang="en-US" sz="2000" dirty="0" smtClean="0">
                <a:latin typeface="Times New Roman" pitchFamily="18" charset="0"/>
                <a:cs typeface="Times New Roman" pitchFamily="18" charset="0"/>
              </a:rPr>
              <a:t>C. The Process of Going Public</a:t>
            </a:r>
          </a:p>
          <a:p>
            <a:pPr lvl="1"/>
            <a:r>
              <a:rPr lang="en-US" sz="2000" dirty="0" smtClean="0">
                <a:latin typeface="Times New Roman" pitchFamily="18" charset="0"/>
                <a:cs typeface="Times New Roman" pitchFamily="18" charset="0"/>
              </a:rPr>
              <a:t>I. Working Group</a:t>
            </a:r>
          </a:p>
          <a:p>
            <a:pPr lvl="1"/>
            <a:r>
              <a:rPr lang="en-US" sz="2000" dirty="0" smtClean="0">
                <a:latin typeface="Times New Roman" pitchFamily="18" charset="0"/>
                <a:cs typeface="Times New Roman" pitchFamily="18" charset="0"/>
              </a:rPr>
              <a:t>II. Structuring the Offer</a:t>
            </a:r>
          </a:p>
          <a:p>
            <a:pPr lvl="1"/>
            <a:r>
              <a:rPr lang="en-US" sz="2000" dirty="0" smtClean="0">
                <a:latin typeface="Times New Roman" pitchFamily="18" charset="0"/>
                <a:cs typeface="Times New Roman" pitchFamily="18" charset="0"/>
              </a:rPr>
              <a:t>III. Role of the Investment Bank</a:t>
            </a:r>
          </a:p>
          <a:p>
            <a:r>
              <a:rPr lang="en-US" sz="2000" dirty="0" smtClean="0">
                <a:latin typeface="Times New Roman" pitchFamily="18" charset="0"/>
                <a:cs typeface="Times New Roman" pitchFamily="18" charset="0"/>
              </a:rPr>
              <a:t>D. The Cost of Going Public</a:t>
            </a:r>
          </a:p>
          <a:p>
            <a:r>
              <a:rPr lang="en-US" sz="2000" dirty="0" smtClean="0">
                <a:latin typeface="Times New Roman" pitchFamily="18" charset="0"/>
                <a:cs typeface="Times New Roman" pitchFamily="18" charset="0"/>
              </a:rPr>
              <a:t>E. Seasoned Equity Issues</a:t>
            </a:r>
          </a:p>
          <a:p>
            <a:pPr lvl="1"/>
            <a:r>
              <a:rPr lang="en-US" sz="2000" dirty="0" smtClean="0">
                <a:latin typeface="Times New Roman" pitchFamily="18" charset="0"/>
                <a:cs typeface="Times New Roman" pitchFamily="18" charset="0"/>
              </a:rPr>
              <a:t>I. Selling to the Public</a:t>
            </a:r>
          </a:p>
          <a:p>
            <a:pPr lvl="1"/>
            <a:r>
              <a:rPr lang="en-US" sz="2000" dirty="0" smtClean="0">
                <a:latin typeface="Times New Roman" pitchFamily="18" charset="0"/>
                <a:cs typeface="Times New Roman" pitchFamily="18" charset="0"/>
              </a:rPr>
              <a:t>II. Block Sales to Private Party</a:t>
            </a:r>
          </a:p>
          <a:p>
            <a:pPr lvl="1"/>
            <a:r>
              <a:rPr lang="en-US" sz="2000" dirty="0" smtClean="0">
                <a:latin typeface="Times New Roman" pitchFamily="18" charset="0"/>
                <a:cs typeface="Times New Roman" pitchFamily="18" charset="0"/>
              </a:rPr>
              <a:t>III. Rights Offering</a:t>
            </a:r>
          </a:p>
          <a:p>
            <a:r>
              <a:rPr lang="en-US" sz="2000" dirty="0" smtClean="0">
                <a:latin typeface="Times New Roman" pitchFamily="18" charset="0"/>
                <a:cs typeface="Times New Roman" pitchFamily="18" charset="0"/>
              </a:rPr>
              <a:t>F. How Securities Are Traded</a:t>
            </a:r>
          </a:p>
          <a:p>
            <a:pPr lvl="1"/>
            <a:r>
              <a:rPr lang="en-US" sz="2000" dirty="0" smtClean="0">
                <a:latin typeface="Times New Roman" pitchFamily="18" charset="0"/>
                <a:cs typeface="Times New Roman" pitchFamily="18" charset="0"/>
              </a:rPr>
              <a:t>I. Type of Trading Market</a:t>
            </a:r>
          </a:p>
          <a:p>
            <a:pPr lvl="1"/>
            <a:r>
              <a:rPr lang="en-US" sz="2000" dirty="0" smtClean="0">
                <a:latin typeface="Times New Roman" pitchFamily="18" charset="0"/>
                <a:cs typeface="Times New Roman" pitchFamily="18" charset="0"/>
              </a:rPr>
              <a:t>II. Types of Orders</a:t>
            </a:r>
          </a:p>
          <a:p>
            <a:pPr lvl="1"/>
            <a:r>
              <a:rPr lang="en-US" sz="2000" dirty="0" smtClean="0">
                <a:latin typeface="Times New Roman" pitchFamily="18" charset="0"/>
                <a:cs typeface="Times New Roman" pitchFamily="18" charset="0"/>
              </a:rPr>
              <a:t>III. Trading Systems</a:t>
            </a:r>
          </a:p>
          <a:p>
            <a:r>
              <a:rPr lang="en-US" sz="2000" dirty="0" smtClean="0">
                <a:latin typeface="Times New Roman" pitchFamily="18" charset="0"/>
                <a:cs typeface="Times New Roman" pitchFamily="18" charset="0"/>
              </a:rPr>
              <a:t>G. U.S. Securities Markets and Market Structure in Other Countries</a:t>
            </a:r>
          </a:p>
          <a:p>
            <a:pPr lvl="1"/>
            <a:r>
              <a:rPr lang="en-US" sz="2000" dirty="0" smtClean="0">
                <a:latin typeface="Times New Roman" pitchFamily="18" charset="0"/>
                <a:cs typeface="Times New Roman" pitchFamily="18" charset="0"/>
              </a:rPr>
              <a:t>I. U.S. Securities Markets</a:t>
            </a:r>
          </a:p>
          <a:p>
            <a:pPr lvl="1"/>
            <a:r>
              <a:rPr lang="en-US" sz="2000" dirty="0" smtClean="0">
                <a:latin typeface="Times New Roman" pitchFamily="18" charset="0"/>
                <a:cs typeface="Times New Roman" pitchFamily="18" charset="0"/>
              </a:rPr>
              <a:t>II. Market Structure in Other Countries</a:t>
            </a:r>
          </a:p>
          <a:p>
            <a:r>
              <a:rPr lang="en-US" sz="2000" dirty="0" smtClean="0">
                <a:latin typeface="Times New Roman" pitchFamily="18" charset="0"/>
                <a:cs typeface="Times New Roman" pitchFamily="18" charset="0"/>
              </a:rPr>
              <a:t>H. Trading Cost</a:t>
            </a:r>
          </a:p>
          <a:p>
            <a:r>
              <a:rPr lang="en-US" sz="2000" dirty="0" smtClean="0">
                <a:latin typeface="Times New Roman" pitchFamily="18" charset="0"/>
                <a:cs typeface="Times New Roman" pitchFamily="18" charset="0"/>
              </a:rPr>
              <a:t>I. Buying on Margin</a:t>
            </a:r>
          </a:p>
          <a:p>
            <a:pPr lvl="1"/>
            <a:r>
              <a:rPr lang="en-US" sz="2000" dirty="0" smtClean="0">
                <a:latin typeface="Times New Roman" pitchFamily="18" charset="0"/>
                <a:cs typeface="Times New Roman" pitchFamily="18" charset="0"/>
              </a:rPr>
              <a:t>I. Short Sales</a:t>
            </a:r>
          </a:p>
          <a:p>
            <a:pPr lvl="1"/>
            <a:r>
              <a:rPr lang="en-US" sz="2000" dirty="0" smtClean="0">
                <a:latin typeface="Times New Roman" pitchFamily="18" charset="0"/>
                <a:cs typeface="Times New Roman" pitchFamily="18" charset="0"/>
              </a:rPr>
              <a:t>II. Regulation of Securities Markets</a:t>
            </a:r>
          </a:p>
          <a:p>
            <a:r>
              <a:rPr lang="en-US" sz="2000" dirty="0" smtClean="0">
                <a:latin typeface="Times New Roman" pitchFamily="18" charset="0"/>
                <a:cs typeface="Times New Roman" pitchFamily="18" charset="0"/>
              </a:rPr>
              <a:t>J. Summary</a:t>
            </a: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939873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r>
              <a:rPr lang="en-US" sz="2000" b="1" i="1" dirty="0" smtClean="0">
                <a:latin typeface="Times New Roman" pitchFamily="18" charset="0"/>
                <a:cs typeface="Times New Roman" pitchFamily="18" charset="0"/>
              </a:rPr>
              <a:t>Market Stabilizer</a:t>
            </a:r>
          </a:p>
          <a:p>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aftermarket</a:t>
            </a:r>
            <a:r>
              <a:rPr lang="en-US" sz="2000" dirty="0" smtClean="0">
                <a:latin typeface="Times New Roman" pitchFamily="18" charset="0"/>
                <a:cs typeface="Times New Roman" pitchFamily="18" charset="0"/>
              </a:rPr>
              <a:t> is a period of time, ranging from several days to several months, following the initial sale of securities to the public.</a:t>
            </a:r>
          </a:p>
          <a:p>
            <a:r>
              <a:rPr lang="en-US" sz="2000" dirty="0" smtClean="0">
                <a:latin typeface="Times New Roman" pitchFamily="18" charset="0"/>
                <a:cs typeface="Times New Roman" pitchFamily="18" charset="0"/>
              </a:rPr>
              <a:t>Investment banks is sometimes called </a:t>
            </a:r>
            <a:r>
              <a:rPr lang="en-US" sz="2000" b="1" dirty="0" smtClean="0">
                <a:latin typeface="Times New Roman" pitchFamily="18" charset="0"/>
                <a:cs typeface="Times New Roman" pitchFamily="18" charset="0"/>
              </a:rPr>
              <a:t>market stabilization </a:t>
            </a:r>
            <a:r>
              <a:rPr lang="en-US" sz="2000" dirty="0" smtClean="0">
                <a:latin typeface="Times New Roman" pitchFamily="18" charset="0"/>
                <a:cs typeface="Times New Roman" pitchFamily="18" charset="0"/>
              </a:rPr>
              <a:t>because during aftermarket the </a:t>
            </a:r>
            <a:r>
              <a:rPr lang="en-US" sz="2000" dirty="0">
                <a:latin typeface="Times New Roman" pitchFamily="18" charset="0"/>
                <a:cs typeface="Times New Roman" pitchFamily="18" charset="0"/>
              </a:rPr>
              <a:t>managing investment bank tries to prevent any significant declines in the price of the issuer’s </a:t>
            </a:r>
            <a:r>
              <a:rPr lang="en-US" sz="2000" dirty="0" smtClean="0">
                <a:latin typeface="Times New Roman" pitchFamily="18" charset="0"/>
                <a:cs typeface="Times New Roman" pitchFamily="18" charset="0"/>
              </a:rPr>
              <a:t>shares</a:t>
            </a:r>
            <a:r>
              <a:rPr lang="en-US" sz="2000" dirty="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Investment banks do not want to be known for excessive offering prices or for handling IPOs of poor-quality issuers, so they risk their own money to show support for its IPOs.</a:t>
            </a:r>
          </a:p>
          <a:p>
            <a:r>
              <a:rPr lang="en-US" sz="2000" dirty="0" smtClean="0">
                <a:latin typeface="Times New Roman" pitchFamily="18" charset="0"/>
                <a:cs typeface="Times New Roman" pitchFamily="18" charset="0"/>
              </a:rPr>
              <a:t>IPOs </a:t>
            </a:r>
            <a:r>
              <a:rPr lang="en-US" sz="2000" dirty="0">
                <a:latin typeface="Times New Roman" pitchFamily="18" charset="0"/>
                <a:cs typeface="Times New Roman" pitchFamily="18" charset="0"/>
              </a:rPr>
              <a:t>usually contain </a:t>
            </a:r>
            <a:r>
              <a:rPr lang="en-US" sz="2000" b="1" dirty="0">
                <a:latin typeface="Times New Roman" pitchFamily="18" charset="0"/>
                <a:cs typeface="Times New Roman" pitchFamily="18" charset="0"/>
              </a:rPr>
              <a:t>lock-up provisions </a:t>
            </a:r>
            <a:r>
              <a:rPr lang="en-US" sz="2000" dirty="0">
                <a:latin typeface="Times New Roman" pitchFamily="18" charset="0"/>
                <a:cs typeface="Times New Roman" pitchFamily="18" charset="0"/>
              </a:rPr>
              <a:t>that forbid insiders (such as corporate officers and directors, or investors such as venture capitalists who own large amounts of the newly public firm’s shares) from selling their shares until a certain time after the IPO.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The main reason for the lock-up provision is to prevent insiders from selling what may turn out to be overpriced stock </a:t>
            </a:r>
            <a:r>
              <a:rPr lang="en-US" sz="2000" dirty="0" smtClean="0">
                <a:latin typeface="Times New Roman" pitchFamily="18" charset="0"/>
                <a:cs typeface="Times New Roman" pitchFamily="18" charset="0"/>
              </a:rPr>
              <a:t>immediately </a:t>
            </a:r>
            <a:r>
              <a:rPr lang="en-US" sz="2000" dirty="0">
                <a:latin typeface="Times New Roman" pitchFamily="18" charset="0"/>
                <a:cs typeface="Times New Roman" pitchFamily="18" charset="0"/>
              </a:rPr>
              <a:t>after the </a:t>
            </a:r>
            <a:r>
              <a:rPr lang="en-US" sz="2000" dirty="0" smtClean="0">
                <a:latin typeface="Times New Roman" pitchFamily="18" charset="0"/>
                <a:cs typeface="Times New Roman" pitchFamily="18" charset="0"/>
              </a:rPr>
              <a:t>offering.</a:t>
            </a:r>
          </a:p>
          <a:p>
            <a:r>
              <a:rPr lang="en-US" sz="2000" dirty="0" smtClean="0">
                <a:latin typeface="Times New Roman" pitchFamily="18" charset="0"/>
                <a:cs typeface="Times New Roman" pitchFamily="18" charset="0"/>
              </a:rPr>
              <a:t>Some IPOs contain </a:t>
            </a:r>
            <a:r>
              <a:rPr lang="en-US" sz="2000" b="1" dirty="0" smtClean="0">
                <a:latin typeface="Times New Roman" pitchFamily="18" charset="0"/>
                <a:cs typeface="Times New Roman" pitchFamily="18" charset="0"/>
              </a:rPr>
              <a:t> Green Shoe Provisions</a:t>
            </a:r>
            <a:r>
              <a:rPr lang="en-US" sz="2000" dirty="0" smtClean="0">
                <a:latin typeface="Times New Roman" pitchFamily="18" charset="0"/>
                <a:cs typeface="Times New Roman" pitchFamily="18" charset="0"/>
              </a:rPr>
              <a:t>, which gives the leading investment bank the right to increase the number of shares sold in the IPO.</a:t>
            </a:r>
          </a:p>
        </p:txBody>
      </p:sp>
    </p:spTree>
    <p:extLst>
      <p:ext uri="{BB962C8B-B14F-4D97-AF65-F5344CB8AC3E}">
        <p14:creationId xmlns:p14="http://schemas.microsoft.com/office/powerpoint/2010/main" val="62220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03237"/>
            <a:ext cx="8229600" cy="639763"/>
          </a:xfrm>
        </p:spPr>
        <p:txBody>
          <a:bodyPr/>
          <a:lstStyle/>
          <a:p>
            <a:r>
              <a:rPr lang="en-US" dirty="0" smtClean="0"/>
              <a:t>D. The Cost of Going Public</a:t>
            </a:r>
            <a:endParaRPr lang="en-US" dirty="0"/>
          </a:p>
        </p:txBody>
      </p:sp>
      <p:sp>
        <p:nvSpPr>
          <p:cNvPr id="3" name="Content Placeholder 2"/>
          <p:cNvSpPr>
            <a:spLocks noGrp="1"/>
          </p:cNvSpPr>
          <p:nvPr>
            <p:ph idx="1"/>
          </p:nvPr>
        </p:nvSpPr>
        <p:spPr>
          <a:xfrm>
            <a:off x="457200" y="1371601"/>
            <a:ext cx="8229600" cy="4571999"/>
          </a:xfrm>
        </p:spPr>
        <p:txBody>
          <a:bodyPr>
            <a:normAutofit/>
          </a:bodyPr>
          <a:lstStyle/>
          <a:p>
            <a:r>
              <a:rPr lang="en-US" sz="2000" dirty="0">
                <a:latin typeface="Times New Roman" pitchFamily="18" charset="0"/>
                <a:cs typeface="Times New Roman" pitchFamily="18" charset="0"/>
              </a:rPr>
              <a:t>The issuing firm faces direct, out-of-pocket costs for accountants’ and lawyers’ fees, printing expenses, and filing fees. </a:t>
            </a:r>
          </a:p>
          <a:p>
            <a:r>
              <a:rPr lang="en-US" sz="2000" dirty="0" smtClean="0">
                <a:latin typeface="Times New Roman" pitchFamily="18" charset="0"/>
                <a:cs typeface="Times New Roman" pitchFamily="18" charset="0"/>
              </a:rPr>
              <a:t>On top of that, the firm has the spread and underprice, which together represent the difference between market value of the firm’s shares in the aftermarket and the actual proceeds the firm receives from the underwriters.</a:t>
            </a:r>
          </a:p>
          <a:p>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underpricing</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represents money left on the table, or money the firm could have received had the offer price better approximated the aftermarket value of the stock</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Together, these three costs—direct costs, the spread, and underpricing—are the </a:t>
            </a:r>
            <a:r>
              <a:rPr lang="en-US" sz="2000" b="1" dirty="0">
                <a:latin typeface="Times New Roman" pitchFamily="18" charset="0"/>
                <a:cs typeface="Times New Roman" pitchFamily="18" charset="0"/>
              </a:rPr>
              <a:t>floating costs </a:t>
            </a:r>
            <a:r>
              <a:rPr lang="en-US" sz="2000" dirty="0">
                <a:latin typeface="Times New Roman" pitchFamily="18" charset="0"/>
                <a:cs typeface="Times New Roman" pitchFamily="18" charset="0"/>
              </a:rPr>
              <a:t>of an IPO.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Table 2.3 summarizes the results of a study of IPO costs from 1977 to </a:t>
            </a:r>
            <a:r>
              <a:rPr lang="en-US" sz="2000" dirty="0" smtClean="0">
                <a:latin typeface="Times New Roman" pitchFamily="18" charset="0"/>
                <a:cs typeface="Times New Roman" pitchFamily="18" charset="0"/>
              </a:rPr>
              <a:t>1982.</a:t>
            </a:r>
          </a:p>
          <a:p>
            <a:r>
              <a:rPr lang="en-US" sz="2000" dirty="0" smtClean="0">
                <a:latin typeface="Times New Roman" pitchFamily="18" charset="0"/>
                <a:cs typeface="Times New Roman" pitchFamily="18" charset="0"/>
              </a:rPr>
              <a:t>Studies </a:t>
            </a:r>
            <a:r>
              <a:rPr lang="en-US" sz="2000" dirty="0">
                <a:latin typeface="Times New Roman" pitchFamily="18" charset="0"/>
                <a:cs typeface="Times New Roman" pitchFamily="18" charset="0"/>
              </a:rPr>
              <a:t>of the IPO proceeds  </a:t>
            </a:r>
            <a:r>
              <a:rPr lang="en-US" sz="2000" dirty="0" smtClean="0">
                <a:latin typeface="Times New Roman" pitchFamily="18" charset="0"/>
                <a:cs typeface="Times New Roman" pitchFamily="18" charset="0"/>
              </a:rPr>
              <a:t>shows that a firm </a:t>
            </a:r>
            <a:r>
              <a:rPr lang="en-US" sz="2000" dirty="0">
                <a:latin typeface="Times New Roman" pitchFamily="18" charset="0"/>
                <a:cs typeface="Times New Roman" pitchFamily="18" charset="0"/>
              </a:rPr>
              <a:t>can make an expensive mistake if it tries to go public too early. </a:t>
            </a:r>
          </a:p>
        </p:txBody>
      </p:sp>
    </p:spTree>
    <p:extLst>
      <p:ext uri="{BB962C8B-B14F-4D97-AF65-F5344CB8AC3E}">
        <p14:creationId xmlns:p14="http://schemas.microsoft.com/office/powerpoint/2010/main" val="2345286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956710"/>
              </p:ext>
            </p:extLst>
          </p:nvPr>
        </p:nvGraphicFramePr>
        <p:xfrm>
          <a:off x="922971" y="926069"/>
          <a:ext cx="7154229" cy="4941331"/>
        </p:xfrm>
        <a:graphic>
          <a:graphicData uri="http://schemas.openxmlformats.org/drawingml/2006/table">
            <a:tbl>
              <a:tblPr firstRow="1" firstCol="1" bandRow="1">
                <a:tableStyleId>{2D5ABB26-0587-4C30-8999-92F81FD0307C}</a:tableStyleId>
              </a:tblPr>
              <a:tblGrid>
                <a:gridCol w="1692711"/>
                <a:gridCol w="1167336"/>
                <a:gridCol w="1431145"/>
                <a:gridCol w="1431145"/>
                <a:gridCol w="1431892"/>
              </a:tblGrid>
              <a:tr h="410324">
                <a:tc>
                  <a:txBody>
                    <a:bodyPr/>
                    <a:lstStyle/>
                    <a:p>
                      <a:pPr algn="ctr">
                        <a:spcAft>
                          <a:spcPts val="0"/>
                        </a:spcAft>
                      </a:pPr>
                      <a:r>
                        <a:rPr lang="en-US" sz="12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8580" marR="68580" marT="0" marB="0" anchor="ctr"/>
                </a:tc>
                <a:tc gridSpan="2">
                  <a:txBody>
                    <a:bodyPr/>
                    <a:lstStyle/>
                    <a:p>
                      <a:pPr algn="ctr">
                        <a:spcAft>
                          <a:spcPts val="0"/>
                        </a:spcAft>
                      </a:pPr>
                      <a:r>
                        <a:rPr lang="en-US" sz="1200" kern="100" dirty="0">
                          <a:solidFill>
                            <a:schemeClr val="accent1"/>
                          </a:solidFill>
                          <a:effectLst/>
                        </a:rPr>
                        <a:t>Firm Commitment</a:t>
                      </a:r>
                    </a:p>
                    <a:p>
                      <a:pPr algn="ctr">
                        <a:spcAft>
                          <a:spcPts val="0"/>
                        </a:spcAft>
                      </a:pPr>
                      <a:r>
                        <a:rPr lang="en-US" sz="1200" kern="100" dirty="0">
                          <a:solidFill>
                            <a:schemeClr val="accent1"/>
                          </a:solidFill>
                          <a:effectLst/>
                        </a:rPr>
                        <a:t>Offerings</a:t>
                      </a:r>
                      <a:endParaRPr lang="en-US" sz="1200" kern="100" dirty="0">
                        <a:solidFill>
                          <a:schemeClr val="accent1"/>
                        </a:solidFill>
                        <a:effectLst/>
                        <a:latin typeface="Calibri"/>
                        <a:ea typeface="PMingLiU"/>
                        <a:cs typeface="Times New Roman"/>
                      </a:endParaRPr>
                    </a:p>
                  </a:txBody>
                  <a:tcPr marL="68580" marR="68580" marT="0" marB="0" anchor="ctr"/>
                </a:tc>
                <a:tc hMerge="1">
                  <a:txBody>
                    <a:bodyPr/>
                    <a:lstStyle/>
                    <a:p>
                      <a:endParaRPr lang="en-US"/>
                    </a:p>
                  </a:txBody>
                  <a:tcPr/>
                </a:tc>
                <a:tc gridSpan="2">
                  <a:txBody>
                    <a:bodyPr/>
                    <a:lstStyle/>
                    <a:p>
                      <a:pPr algn="ctr">
                        <a:spcAft>
                          <a:spcPts val="0"/>
                        </a:spcAft>
                      </a:pPr>
                      <a:r>
                        <a:rPr lang="en-US" sz="1200" kern="100" dirty="0">
                          <a:solidFill>
                            <a:schemeClr val="accent1"/>
                          </a:solidFill>
                          <a:effectLst/>
                        </a:rPr>
                        <a:t>Best Effort</a:t>
                      </a:r>
                    </a:p>
                    <a:p>
                      <a:pPr algn="ctr">
                        <a:spcAft>
                          <a:spcPts val="0"/>
                        </a:spcAft>
                      </a:pPr>
                      <a:r>
                        <a:rPr lang="en-US" sz="1200" kern="100" dirty="0">
                          <a:solidFill>
                            <a:schemeClr val="accent1"/>
                          </a:solidFill>
                          <a:effectLst/>
                        </a:rPr>
                        <a:t>Offerings</a:t>
                      </a:r>
                      <a:endParaRPr lang="en-US" sz="1200" kern="100" dirty="0">
                        <a:solidFill>
                          <a:schemeClr val="accent1"/>
                        </a:solidFill>
                        <a:effectLst/>
                        <a:latin typeface="Calibri"/>
                        <a:ea typeface="PMingLiU"/>
                        <a:cs typeface="Times New Roman"/>
                      </a:endParaRPr>
                    </a:p>
                  </a:txBody>
                  <a:tcPr marL="68580" marR="68580" marT="0" marB="0" anchor="ctr"/>
                </a:tc>
                <a:tc hMerge="1">
                  <a:txBody>
                    <a:bodyPr/>
                    <a:lstStyle/>
                    <a:p>
                      <a:endParaRPr lang="en-US"/>
                    </a:p>
                  </a:txBody>
                  <a:tcPr/>
                </a:tc>
              </a:tr>
              <a:tr h="615485">
                <a:tc>
                  <a:txBody>
                    <a:bodyPr/>
                    <a:lstStyle/>
                    <a:p>
                      <a:pPr algn="ctr">
                        <a:spcAft>
                          <a:spcPts val="0"/>
                        </a:spcAft>
                      </a:pPr>
                      <a:r>
                        <a:rPr lang="en-US" sz="1200" kern="100" dirty="0">
                          <a:solidFill>
                            <a:schemeClr val="accent1"/>
                          </a:solidFill>
                          <a:effectLst/>
                        </a:rPr>
                        <a:t>Gross Proceeds</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Underpricing</a:t>
                      </a:r>
                    </a:p>
                    <a:p>
                      <a:pPr algn="ctr">
                        <a:spcAft>
                          <a:spcPts val="0"/>
                        </a:spcAft>
                      </a:pPr>
                      <a:r>
                        <a:rPr lang="en-US" sz="1200" kern="100" dirty="0">
                          <a:solidFill>
                            <a:schemeClr val="accent1"/>
                          </a:solidFill>
                          <a:effectLst/>
                        </a:rPr>
                        <a:t>(percent)</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Total</a:t>
                      </a:r>
                    </a:p>
                    <a:p>
                      <a:pPr algn="ctr">
                        <a:spcAft>
                          <a:spcPts val="0"/>
                        </a:spcAft>
                      </a:pPr>
                      <a:r>
                        <a:rPr lang="en-US" sz="1200" kern="100" dirty="0">
                          <a:solidFill>
                            <a:schemeClr val="accent1"/>
                          </a:solidFill>
                          <a:effectLst/>
                        </a:rPr>
                        <a:t>Expenses</a:t>
                      </a:r>
                    </a:p>
                    <a:p>
                      <a:pPr algn="ctr">
                        <a:spcAft>
                          <a:spcPts val="0"/>
                        </a:spcAft>
                      </a:pPr>
                      <a:r>
                        <a:rPr lang="en-US" sz="1200" kern="100" dirty="0">
                          <a:solidFill>
                            <a:schemeClr val="accent1"/>
                          </a:solidFill>
                          <a:effectLst/>
                        </a:rPr>
                        <a:t>(percent)</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Underpricing</a:t>
                      </a:r>
                    </a:p>
                    <a:p>
                      <a:pPr algn="ctr">
                        <a:spcAft>
                          <a:spcPts val="0"/>
                        </a:spcAft>
                      </a:pPr>
                      <a:r>
                        <a:rPr lang="en-US" sz="1200" kern="100" dirty="0">
                          <a:solidFill>
                            <a:schemeClr val="accent1"/>
                          </a:solidFill>
                          <a:effectLst/>
                        </a:rPr>
                        <a:t>(percent)</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Total</a:t>
                      </a:r>
                    </a:p>
                    <a:p>
                      <a:pPr algn="ctr">
                        <a:spcAft>
                          <a:spcPts val="0"/>
                        </a:spcAft>
                      </a:pPr>
                      <a:r>
                        <a:rPr lang="en-US" sz="1200" kern="100" dirty="0">
                          <a:solidFill>
                            <a:schemeClr val="accent1"/>
                          </a:solidFill>
                          <a:effectLst/>
                        </a:rPr>
                        <a:t>Expenses</a:t>
                      </a:r>
                    </a:p>
                    <a:p>
                      <a:pPr algn="ctr">
                        <a:spcAft>
                          <a:spcPts val="0"/>
                        </a:spcAft>
                      </a:pPr>
                      <a:r>
                        <a:rPr lang="en-US" sz="1200" kern="100" dirty="0">
                          <a:solidFill>
                            <a:schemeClr val="accent1"/>
                          </a:solidFill>
                          <a:effectLst/>
                        </a:rPr>
                        <a:t>(percent)</a:t>
                      </a:r>
                      <a:endParaRPr lang="en-US" sz="1200" kern="100" dirty="0">
                        <a:solidFill>
                          <a:schemeClr val="accent1"/>
                        </a:solidFill>
                        <a:effectLst/>
                        <a:latin typeface="Calibri"/>
                        <a:ea typeface="PMingLiU"/>
                        <a:cs typeface="Times New Roman"/>
                      </a:endParaRPr>
                    </a:p>
                  </a:txBody>
                  <a:tcPr marL="68580" marR="68580" marT="0" marB="0" anchor="ctr"/>
                </a:tc>
              </a:tr>
              <a:tr h="410324">
                <a:tc>
                  <a:txBody>
                    <a:bodyPr/>
                    <a:lstStyle/>
                    <a:p>
                      <a:pPr algn="ctr">
                        <a:spcAft>
                          <a:spcPts val="0"/>
                        </a:spcAft>
                      </a:pPr>
                      <a:r>
                        <a:rPr lang="en-US" sz="1200" kern="100" dirty="0">
                          <a:solidFill>
                            <a:schemeClr val="accent1"/>
                          </a:solidFill>
                          <a:effectLst/>
                        </a:rPr>
                        <a:t>$1,000,000-1,999,999</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26.92%</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31.73%</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39.62%</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31.89%</a:t>
                      </a:r>
                      <a:endParaRPr lang="en-US" sz="1200" kern="100" dirty="0">
                        <a:solidFill>
                          <a:schemeClr val="accent1"/>
                        </a:solidFill>
                        <a:effectLst/>
                        <a:latin typeface="Calibri"/>
                        <a:ea typeface="PMingLiU"/>
                        <a:cs typeface="Times New Roman"/>
                      </a:endParaRPr>
                    </a:p>
                  </a:txBody>
                  <a:tcPr marL="68580" marR="68580" marT="0" marB="0" anchor="ctr"/>
                </a:tc>
              </a:tr>
              <a:tr h="410324">
                <a:tc>
                  <a:txBody>
                    <a:bodyPr/>
                    <a:lstStyle/>
                    <a:p>
                      <a:pPr algn="ctr">
                        <a:spcAft>
                          <a:spcPts val="0"/>
                        </a:spcAft>
                      </a:pPr>
                      <a:r>
                        <a:rPr lang="en-US" sz="1200" kern="100" dirty="0">
                          <a:solidFill>
                            <a:schemeClr val="accent1"/>
                          </a:solidFill>
                          <a:effectLst/>
                        </a:rPr>
                        <a:t>$2,000,000-3,999,999</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20.70</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24.93</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63.41</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36.28</a:t>
                      </a:r>
                      <a:endParaRPr lang="en-US" sz="1200" kern="100" dirty="0">
                        <a:solidFill>
                          <a:schemeClr val="accent1"/>
                        </a:solidFill>
                        <a:effectLst/>
                        <a:latin typeface="Calibri"/>
                        <a:ea typeface="PMingLiU"/>
                        <a:cs typeface="Times New Roman"/>
                      </a:endParaRPr>
                    </a:p>
                  </a:txBody>
                  <a:tcPr marL="68580" marR="68580" marT="0" marB="0" anchor="ctr"/>
                </a:tc>
              </a:tr>
              <a:tr h="410324">
                <a:tc>
                  <a:txBody>
                    <a:bodyPr/>
                    <a:lstStyle/>
                    <a:p>
                      <a:pPr algn="ctr">
                        <a:spcAft>
                          <a:spcPts val="0"/>
                        </a:spcAft>
                      </a:pPr>
                      <a:r>
                        <a:rPr lang="en-US" sz="1200" kern="100" dirty="0">
                          <a:solidFill>
                            <a:schemeClr val="accent1"/>
                          </a:solidFill>
                          <a:effectLst/>
                        </a:rPr>
                        <a:t>$4,000,000-5,999,999</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12.57</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20.90</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26.82*</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14.49*</a:t>
                      </a:r>
                      <a:endParaRPr lang="en-US" sz="1200" kern="100" dirty="0">
                        <a:solidFill>
                          <a:schemeClr val="accent1"/>
                        </a:solidFill>
                        <a:effectLst/>
                        <a:latin typeface="Calibri"/>
                        <a:ea typeface="PMingLiU"/>
                        <a:cs typeface="Times New Roman"/>
                      </a:endParaRPr>
                    </a:p>
                  </a:txBody>
                  <a:tcPr marL="68580" marR="68580" marT="0" marB="0" anchor="ctr"/>
                </a:tc>
              </a:tr>
              <a:tr h="410324">
                <a:tc>
                  <a:txBody>
                    <a:bodyPr/>
                    <a:lstStyle/>
                    <a:p>
                      <a:pPr algn="ctr">
                        <a:spcAft>
                          <a:spcPts val="0"/>
                        </a:spcAft>
                      </a:pPr>
                      <a:r>
                        <a:rPr lang="en-US" sz="1200" kern="100" dirty="0">
                          <a:solidFill>
                            <a:schemeClr val="accent1"/>
                          </a:solidFill>
                          <a:effectLst/>
                        </a:rPr>
                        <a:t>$6,000,000-9,999,999</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8.99</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17.85</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40.79*</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25.97*</a:t>
                      </a:r>
                      <a:endParaRPr lang="en-US" sz="1200" kern="100" dirty="0">
                        <a:solidFill>
                          <a:schemeClr val="accent1"/>
                        </a:solidFill>
                        <a:effectLst/>
                        <a:latin typeface="Calibri"/>
                        <a:ea typeface="PMingLiU"/>
                        <a:cs typeface="Times New Roman"/>
                      </a:endParaRPr>
                    </a:p>
                  </a:txBody>
                  <a:tcPr marL="68580" marR="68580" marT="0" marB="0" anchor="ctr"/>
                </a:tc>
              </a:tr>
              <a:tr h="205162">
                <a:tc>
                  <a:txBody>
                    <a:bodyPr/>
                    <a:lstStyle/>
                    <a:p>
                      <a:pPr algn="ctr">
                        <a:spcAft>
                          <a:spcPts val="0"/>
                        </a:spcAft>
                      </a:pPr>
                      <a:r>
                        <a:rPr lang="en-US" sz="1200" kern="100" dirty="0">
                          <a:solidFill>
                            <a:schemeClr val="accent1"/>
                          </a:solidFill>
                          <a:effectLst/>
                        </a:rPr>
                        <a:t>Over $10,000,000</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10.32</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16.27</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-5.42*</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-0.17*</a:t>
                      </a:r>
                      <a:endParaRPr lang="en-US" sz="1200" kern="100" dirty="0">
                        <a:solidFill>
                          <a:schemeClr val="accent1"/>
                        </a:solidFill>
                        <a:effectLst/>
                        <a:latin typeface="Calibri"/>
                        <a:ea typeface="PMingLiU"/>
                        <a:cs typeface="Times New Roman"/>
                      </a:endParaRPr>
                    </a:p>
                  </a:txBody>
                  <a:tcPr marL="68580" marR="68580" marT="0" marB="0" anchor="ctr"/>
                </a:tc>
              </a:tr>
              <a:tr h="632932">
                <a:tc>
                  <a:txBody>
                    <a:bodyPr/>
                    <a:lstStyle/>
                    <a:p>
                      <a:pPr algn="ctr">
                        <a:spcAft>
                          <a:spcPts val="0"/>
                        </a:spcAft>
                      </a:pPr>
                      <a:r>
                        <a:rPr lang="en-US" sz="1200" kern="100" dirty="0">
                          <a:solidFill>
                            <a:schemeClr val="accent1"/>
                          </a:solidFill>
                          <a:effectLst/>
                        </a:rPr>
                        <a:t>All offerings</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14.80</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21.22</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47.78</a:t>
                      </a:r>
                      <a:endParaRPr lang="en-US" sz="12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200" kern="100" dirty="0">
                          <a:solidFill>
                            <a:schemeClr val="accent1"/>
                          </a:solidFill>
                          <a:effectLst/>
                        </a:rPr>
                        <a:t>31.87</a:t>
                      </a:r>
                      <a:endParaRPr lang="en-US" sz="1200" kern="100" dirty="0">
                        <a:solidFill>
                          <a:schemeClr val="accent1"/>
                        </a:solidFill>
                        <a:effectLst/>
                        <a:latin typeface="Calibri"/>
                        <a:ea typeface="PMingLiU"/>
                        <a:cs typeface="Times New Roman"/>
                      </a:endParaRPr>
                    </a:p>
                  </a:txBody>
                  <a:tcPr marL="68580" marR="68580" marT="0" marB="0" anchor="ctr"/>
                </a:tc>
              </a:tr>
              <a:tr h="1436132">
                <a:tc gridSpan="5">
                  <a:txBody>
                    <a:bodyPr/>
                    <a:lstStyle/>
                    <a:p>
                      <a:pPr algn="ctr">
                        <a:spcAft>
                          <a:spcPts val="0"/>
                        </a:spcAft>
                      </a:pPr>
                      <a:r>
                        <a:rPr lang="en-US" sz="1200" kern="100" dirty="0">
                          <a:solidFill>
                            <a:schemeClr val="accent1"/>
                          </a:solidFill>
                          <a:effectLst/>
                        </a:rPr>
                        <a:t>Underpricing is computed as: (closing price on the first trading day minus the offer price) divided by the offer price. Total expenses or flotation costs are computed as 100 percent minus the issuer’s net proceeds as a percent of the offering’s aftermarket market value. The negative signs indicate firms, on average, received more money from the sale than the market value of the securities in the aftermarkets. This category averaged less than one offspring per year.</a:t>
                      </a:r>
                      <a:endParaRPr lang="en-US" sz="1200" kern="100" dirty="0">
                        <a:solidFill>
                          <a:schemeClr val="accent1"/>
                        </a:solidFill>
                        <a:effectLst/>
                        <a:latin typeface="Calibri"/>
                        <a:ea typeface="PMingLiU"/>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869731" y="304800"/>
            <a:ext cx="7315200" cy="6096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Table</a:t>
            </a:r>
            <a:r>
              <a:rPr lang="en-US" noProof="0" dirty="0" smtClean="0">
                <a:solidFill>
                  <a:schemeClr val="accent1"/>
                </a:solidFill>
                <a:latin typeface="Perpetua" pitchFamily="18" charset="0"/>
                <a:ea typeface="+mj-ea"/>
                <a:cs typeface="+mj-cs"/>
              </a:rPr>
              <a:t> 2.3      The Costs of Going Public</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6" name="TextBox 5"/>
          <p:cNvSpPr txBox="1"/>
          <p:nvPr/>
        </p:nvSpPr>
        <p:spPr>
          <a:xfrm>
            <a:off x="838200" y="5791200"/>
            <a:ext cx="7315200" cy="609600"/>
          </a:xfrm>
          <a:prstGeom prst="rect">
            <a:avLst/>
          </a:prstGeom>
        </p:spPr>
        <p:txBody>
          <a:bodyPr vert="horz" wrap="square" lIns="91440" tIns="45720" rIns="91440" bIns="45720" rtlCol="0" anchor="ctr">
            <a:noAutofit/>
          </a:bodyPr>
          <a:lstStyle/>
          <a:p>
            <a:r>
              <a:rPr lang="en-US" sz="1050" dirty="0">
                <a:solidFill>
                  <a:schemeClr val="accent1"/>
                </a:solidFill>
              </a:rPr>
              <a:t>*Based on fewer than 25 firms  					       </a:t>
            </a:r>
          </a:p>
          <a:p>
            <a:r>
              <a:rPr lang="en-US" sz="1050" i="1" dirty="0">
                <a:solidFill>
                  <a:schemeClr val="accent1"/>
                </a:solidFill>
              </a:rPr>
              <a:t>Source</a:t>
            </a:r>
            <a:r>
              <a:rPr lang="en-US" sz="1050" dirty="0">
                <a:solidFill>
                  <a:schemeClr val="accent1"/>
                </a:solidFill>
              </a:rPr>
              <a:t>: Modified from Journal of Financial Economics, Vol. 19 (1987). J.R. Ritter, “The Costs of Going Public,” p. 273. © 1987, with kind permission from Elsevier Science S.A., Lausanne, Switzerland.</a:t>
            </a:r>
          </a:p>
        </p:txBody>
      </p:sp>
    </p:spTree>
    <p:extLst>
      <p:ext uri="{BB962C8B-B14F-4D97-AF65-F5344CB8AC3E}">
        <p14:creationId xmlns:p14="http://schemas.microsoft.com/office/powerpoint/2010/main" val="394921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Seasoned Equity Issues</a:t>
            </a:r>
            <a:endParaRPr lang="en-US" dirty="0"/>
          </a:p>
        </p:txBody>
      </p:sp>
      <p:sp>
        <p:nvSpPr>
          <p:cNvPr id="3" name="Content Placeholder 2"/>
          <p:cNvSpPr>
            <a:spLocks noGrp="1"/>
          </p:cNvSpPr>
          <p:nvPr>
            <p:ph idx="1"/>
          </p:nvPr>
        </p:nvSpPr>
        <p:spPr>
          <a:xfrm>
            <a:off x="457200" y="1066801"/>
            <a:ext cx="8229600" cy="2895599"/>
          </a:xfrm>
        </p:spPr>
        <p:txBody>
          <a:bodyPr>
            <a:normAutofit/>
          </a:bodyPr>
          <a:lstStyle/>
          <a:p>
            <a:r>
              <a:rPr lang="en-US" sz="2000" dirty="0" smtClean="0">
                <a:latin typeface="Times New Roman" pitchFamily="18" charset="0"/>
                <a:cs typeface="Times New Roman" pitchFamily="18" charset="0"/>
              </a:rPr>
              <a:t>Not every public sale of stock by a corporation is an IPO.</a:t>
            </a:r>
          </a:p>
          <a:p>
            <a:r>
              <a:rPr lang="en-US" sz="2000" dirty="0">
                <a:latin typeface="Times New Roman" pitchFamily="18" charset="0"/>
                <a:cs typeface="Times New Roman" pitchFamily="18" charset="0"/>
              </a:rPr>
              <a:t>A new stock offering by an already public company is called </a:t>
            </a:r>
            <a:r>
              <a:rPr lang="en-US" sz="2000" b="1" dirty="0">
                <a:latin typeface="Times New Roman" pitchFamily="18" charset="0"/>
                <a:cs typeface="Times New Roman" pitchFamily="18" charset="0"/>
              </a:rPr>
              <a:t>seasoned offering</a:t>
            </a:r>
            <a:r>
              <a:rPr lang="en-US" sz="2000" b="1"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Only the U.S. has a public financial market for preferred equity issues; other countries have not developed primary and secondary markets for preferred stock trading</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Once a firm decides upon the form to raise equity, it can sell the new shares to the public or to current shareholders or place them privately.</a:t>
            </a:r>
          </a:p>
          <a:p>
            <a:endParaRPr lang="en-US" sz="2400" dirty="0">
              <a:latin typeface="Times New Roman" pitchFamily="18" charset="0"/>
              <a:cs typeface="Times New Roman" pitchFamily="18" charset="0"/>
            </a:endParaRPr>
          </a:p>
        </p:txBody>
      </p:sp>
      <p:sp>
        <p:nvSpPr>
          <p:cNvPr id="4" name="Title 1"/>
          <p:cNvSpPr txBox="1">
            <a:spLocks/>
          </p:cNvSpPr>
          <p:nvPr/>
        </p:nvSpPr>
        <p:spPr>
          <a:xfrm>
            <a:off x="464400" y="38100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 Selling to the Public</a:t>
            </a:r>
            <a:endParaRPr lang="en-US" sz="2400" dirty="0"/>
          </a:p>
        </p:txBody>
      </p:sp>
      <p:sp>
        <p:nvSpPr>
          <p:cNvPr id="5" name="Content Placeholder 2"/>
          <p:cNvSpPr txBox="1">
            <a:spLocks/>
          </p:cNvSpPr>
          <p:nvPr/>
        </p:nvSpPr>
        <p:spPr>
          <a:xfrm>
            <a:off x="457200" y="4419601"/>
            <a:ext cx="8229600" cy="19811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Selling shares of seasoned equity to the public is called a </a:t>
            </a:r>
            <a:r>
              <a:rPr lang="en-US" sz="2000" b="1" dirty="0" smtClean="0">
                <a:latin typeface="Times New Roman" pitchFamily="18" charset="0"/>
                <a:cs typeface="Times New Roman" pitchFamily="18" charset="0"/>
              </a:rPr>
              <a:t>cash offer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Usually an investment bank is involved in the sale in one of three ways:</a:t>
            </a:r>
          </a:p>
          <a:p>
            <a:r>
              <a:rPr lang="en-US" sz="2000" dirty="0" smtClean="0">
                <a:latin typeface="Times New Roman" pitchFamily="18" charset="0"/>
                <a:cs typeface="Times New Roman" pitchFamily="18" charset="0"/>
              </a:rPr>
              <a:t>1. Firm commitment underwriting</a:t>
            </a:r>
          </a:p>
          <a:p>
            <a:r>
              <a:rPr lang="en-US" sz="2000" dirty="0" smtClean="0">
                <a:latin typeface="Times New Roman" pitchFamily="18" charset="0"/>
                <a:cs typeface="Times New Roman" pitchFamily="18" charset="0"/>
              </a:rPr>
              <a:t>2. Shelf Registration</a:t>
            </a:r>
          </a:p>
          <a:p>
            <a:r>
              <a:rPr lang="en-US" sz="2000" dirty="0" smtClean="0">
                <a:latin typeface="Times New Roman" pitchFamily="18" charset="0"/>
                <a:cs typeface="Times New Roman" pitchFamily="18" charset="0"/>
              </a:rPr>
              <a:t>3. Competitive Bidding</a:t>
            </a:r>
          </a:p>
        </p:txBody>
      </p:sp>
    </p:spTree>
    <p:extLst>
      <p:ext uri="{BB962C8B-B14F-4D97-AF65-F5344CB8AC3E}">
        <p14:creationId xmlns:p14="http://schemas.microsoft.com/office/powerpoint/2010/main" val="3031580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5"/>
          </a:xfrm>
        </p:spPr>
        <p:txBody>
          <a:bodyPr>
            <a:normAutofit/>
          </a:bodyPr>
          <a:lstStyle/>
          <a:p>
            <a:r>
              <a:rPr lang="en-US" sz="2000" b="1" i="1" dirty="0" smtClean="0">
                <a:latin typeface="Times New Roman" pitchFamily="18" charset="0"/>
                <a:cs typeface="Times New Roman" pitchFamily="18" charset="0"/>
              </a:rPr>
              <a:t>Firm Commitment Underwriting</a:t>
            </a:r>
          </a:p>
          <a:p>
            <a:r>
              <a:rPr lang="en-US" sz="2000" dirty="0" smtClean="0">
                <a:latin typeface="Times New Roman" pitchFamily="18" charset="0"/>
                <a:cs typeface="Times New Roman" pitchFamily="18" charset="0"/>
              </a:rPr>
              <a:t>Selling seasoned equity through a firm commitment underwriting is similar to and easier than the IPO underwriting process.</a:t>
            </a:r>
          </a:p>
          <a:p>
            <a:r>
              <a:rPr lang="en-US" sz="2000" dirty="0">
                <a:latin typeface="Times New Roman" pitchFamily="18" charset="0"/>
                <a:cs typeface="Times New Roman" pitchFamily="18" charset="0"/>
              </a:rPr>
              <a:t>The firm must pay the direct costs of preparing financial statements, registration documents, and the prospectus, as well as accountants’ and lawyers’ fees.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investment bank’s spread equals the difference between the stock’s closing market price the day before the offering and the price the investment bank pays for the new shares. </a:t>
            </a:r>
          </a:p>
          <a:p>
            <a:r>
              <a:rPr lang="en-US" sz="2000" dirty="0">
                <a:latin typeface="Times New Roman" pitchFamily="18" charset="0"/>
                <a:cs typeface="Times New Roman" pitchFamily="18" charset="0"/>
              </a:rPr>
              <a:t>Should the market price of the stock fall below the cutoff price, the offering is canceled or delayed until the market stabilizes</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As with any other firm commitment offer, the investment bank carries the risk of price fluctuations after the primary market transaction</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certification effect</a:t>
            </a:r>
            <a:r>
              <a:rPr lang="en-US" sz="2000" dirty="0">
                <a:latin typeface="Times New Roman" pitchFamily="18" charset="0"/>
                <a:cs typeface="Times New Roman" pitchFamily="18" charset="0"/>
              </a:rPr>
              <a:t> conveys information to the marketplace that the issue is fairly prices.</a:t>
            </a:r>
          </a:p>
        </p:txBody>
      </p:sp>
    </p:spTree>
    <p:extLst>
      <p:ext uri="{BB962C8B-B14F-4D97-AF65-F5344CB8AC3E}">
        <p14:creationId xmlns:p14="http://schemas.microsoft.com/office/powerpoint/2010/main" val="364819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5"/>
          </a:xfrm>
        </p:spPr>
        <p:txBody>
          <a:bodyPr>
            <a:normAutofit/>
          </a:bodyPr>
          <a:lstStyle/>
          <a:p>
            <a:r>
              <a:rPr lang="en-US" sz="2000" b="1" i="1" dirty="0" smtClean="0">
                <a:latin typeface="Times New Roman" pitchFamily="18" charset="0"/>
                <a:cs typeface="Times New Roman" pitchFamily="18" charset="0"/>
              </a:rPr>
              <a:t>Shelf Registration</a:t>
            </a:r>
          </a:p>
          <a:p>
            <a:r>
              <a:rPr lang="en-US" sz="2000" dirty="0" smtClean="0">
                <a:latin typeface="Times New Roman" pitchFamily="18" charset="0"/>
                <a:cs typeface="Times New Roman" pitchFamily="18" charset="0"/>
              </a:rPr>
              <a:t>SEC Rule 415 allows firms to register security issues (both debt and equity) and then “shelf them” for sale at any time over the next 2 years.</a:t>
            </a:r>
          </a:p>
          <a:p>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shelf registration</a:t>
            </a:r>
            <a:r>
              <a:rPr lang="en-US" sz="2000" dirty="0">
                <a:latin typeface="Times New Roman" pitchFamily="18" charset="0"/>
                <a:cs typeface="Times New Roman" pitchFamily="18" charset="0"/>
              </a:rPr>
              <a:t> process saves issuers both time and money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There is no cost or penalty for registering shelf securities and then not issuing them.</a:t>
            </a:r>
          </a:p>
          <a:p>
            <a:r>
              <a:rPr lang="en-US" sz="2000" dirty="0" smtClean="0">
                <a:latin typeface="Times New Roman" pitchFamily="18" charset="0"/>
                <a:cs typeface="Times New Roman" pitchFamily="18" charset="0"/>
              </a:rPr>
              <a:t>Firms must meet several size, credit quality, and ethic requirements.</a:t>
            </a:r>
          </a:p>
          <a:p>
            <a:r>
              <a:rPr lang="en-US" sz="2000" dirty="0" smtClean="0">
                <a:latin typeface="Times New Roman" pitchFamily="18" charset="0"/>
                <a:cs typeface="Times New Roman" pitchFamily="18" charset="0"/>
              </a:rPr>
              <a:t>Despite its attractiveness and lower cost, few firms have chosen to use this.</a:t>
            </a:r>
          </a:p>
          <a:p>
            <a:r>
              <a:rPr lang="en-US" sz="2000" dirty="0" smtClean="0">
                <a:latin typeface="Times New Roman" pitchFamily="18" charset="0"/>
                <a:cs typeface="Times New Roman" pitchFamily="18" charset="0"/>
              </a:rPr>
              <a:t>There are several disadvantages:</a:t>
            </a:r>
          </a:p>
          <a:p>
            <a:r>
              <a:rPr lang="en-US" sz="2000" dirty="0" smtClean="0">
                <a:latin typeface="Times New Roman" pitchFamily="18" charset="0"/>
                <a:cs typeface="Times New Roman" pitchFamily="18" charset="0"/>
              </a:rPr>
              <a:t>1. Securities are sold with no prior due diligence and analysis by an investment bank.</a:t>
            </a:r>
          </a:p>
          <a:p>
            <a:r>
              <a:rPr lang="en-US" sz="2000" dirty="0" smtClean="0">
                <a:latin typeface="Times New Roman" pitchFamily="18" charset="0"/>
                <a:cs typeface="Times New Roman" pitchFamily="18" charset="0"/>
              </a:rPr>
              <a:t>2. Even though shelf offering has no delay between submitting the short registration form and selling the share, the smart investors may suspect a shelf sale of equity as a sign that the shares are overpriced.</a:t>
            </a:r>
          </a:p>
          <a:p>
            <a:r>
              <a:rPr lang="en-US" sz="2000" dirty="0" smtClean="0">
                <a:latin typeface="Times New Roman" pitchFamily="18" charset="0"/>
                <a:cs typeface="Times New Roman" pitchFamily="18" charset="0"/>
              </a:rPr>
              <a:t>3. Shelf registration of common shares leads to uncertainty.</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085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3124200"/>
          </a:xfrm>
        </p:spPr>
        <p:txBody>
          <a:bodyPr>
            <a:normAutofit/>
          </a:bodyPr>
          <a:lstStyle/>
          <a:p>
            <a:r>
              <a:rPr lang="en-US" sz="2000" b="1" i="1" dirty="0" smtClean="0">
                <a:latin typeface="Times New Roman" pitchFamily="18" charset="0"/>
                <a:cs typeface="Times New Roman" pitchFamily="18" charset="0"/>
              </a:rPr>
              <a:t>Competitive Bidding</a:t>
            </a:r>
          </a:p>
          <a:p>
            <a:r>
              <a:rPr lang="en-US" sz="2000" b="1" dirty="0" smtClean="0">
                <a:latin typeface="Times New Roman" pitchFamily="18" charset="0"/>
                <a:cs typeface="Times New Roman" pitchFamily="18" charset="0"/>
              </a:rPr>
              <a:t>Competitive bidding issue </a:t>
            </a:r>
            <a:r>
              <a:rPr lang="en-US" sz="2000" dirty="0" smtClean="0">
                <a:latin typeface="Times New Roman" pitchFamily="18" charset="0"/>
                <a:cs typeface="Times New Roman" pitchFamily="18" charset="0"/>
              </a:rPr>
              <a:t>occurs when a firm announces the size and terms of a proposed security sale and then solicits bids from investment banks to underwrite the issue.</a:t>
            </a:r>
          </a:p>
          <a:p>
            <a:r>
              <a:rPr lang="en-US" sz="2000" dirty="0" smtClean="0">
                <a:latin typeface="Times New Roman" pitchFamily="18" charset="0"/>
                <a:cs typeface="Times New Roman" pitchFamily="18" charset="0"/>
              </a:rPr>
              <a:t>After a bid is accepted, the firm proceeds with the sale just as for a firm commitment underwriting.</a:t>
            </a:r>
          </a:p>
          <a:p>
            <a:r>
              <a:rPr lang="en-US" sz="2000" dirty="0">
                <a:latin typeface="Times New Roman" pitchFamily="18" charset="0"/>
                <a:cs typeface="Times New Roman" pitchFamily="18" charset="0"/>
              </a:rPr>
              <a:t>Competitive bid underwriting involves no positive certification effect, as a bank must commit to a price before it can adequately perform its due diligence review and investigate the issuer. </a:t>
            </a:r>
          </a:p>
          <a:p>
            <a:endParaRPr lang="en-US" sz="2000" dirty="0">
              <a:latin typeface="Times New Roman" pitchFamily="18" charset="0"/>
              <a:cs typeface="Times New Roman" pitchFamily="18" charset="0"/>
            </a:endParaRPr>
          </a:p>
        </p:txBody>
      </p:sp>
      <p:sp>
        <p:nvSpPr>
          <p:cNvPr id="4" name="Title 1"/>
          <p:cNvSpPr txBox="1">
            <a:spLocks/>
          </p:cNvSpPr>
          <p:nvPr/>
        </p:nvSpPr>
        <p:spPr>
          <a:xfrm>
            <a:off x="464400" y="38100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II. Block Sales to Private Parties</a:t>
            </a:r>
            <a:endParaRPr lang="en-US" sz="2400" dirty="0"/>
          </a:p>
        </p:txBody>
      </p:sp>
      <p:sp>
        <p:nvSpPr>
          <p:cNvPr id="5" name="Content Placeholder 2"/>
          <p:cNvSpPr txBox="1">
            <a:spLocks/>
          </p:cNvSpPr>
          <p:nvPr/>
        </p:nvSpPr>
        <p:spPr>
          <a:xfrm>
            <a:off x="457200" y="4449763"/>
            <a:ext cx="8229600" cy="1951037"/>
          </a:xfrm>
          <a:prstGeom prst="rect">
            <a:avLst/>
          </a:prstGeom>
        </p:spPr>
        <p:txBody>
          <a:bodyPr vert="horz" lIns="91440" tIns="45720" rIns="91440" bIns="45720" rtlCol="0">
            <a:normAutofit lnSpcReduction="10000"/>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Times New Roman" pitchFamily="18" charset="0"/>
                <a:cs typeface="Times New Roman" pitchFamily="18" charset="0"/>
              </a:rPr>
              <a:t>To keep current shareholders from suspecting any “sweetheart deals,” privately placed equity typically is sold at a slight premium to the stock’s current market price</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Since the shares are not being sold in a public offering, the private placement avoids SEC registration and the mandatory 20-day waiting period, along with the subsequent publicity.</a:t>
            </a:r>
          </a:p>
        </p:txBody>
      </p:sp>
    </p:spTree>
    <p:extLst>
      <p:ext uri="{BB962C8B-B14F-4D97-AF65-F5344CB8AC3E}">
        <p14:creationId xmlns:p14="http://schemas.microsoft.com/office/powerpoint/2010/main" val="297936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124200"/>
          </a:xfrm>
        </p:spPr>
        <p:txBody>
          <a:bodyPr>
            <a:normAutofit/>
          </a:bodyPr>
          <a:lstStyle/>
          <a:p>
            <a:r>
              <a:rPr lang="en-US" sz="2000" dirty="0" smtClean="0">
                <a:latin typeface="Times New Roman" pitchFamily="18" charset="0"/>
                <a:cs typeface="Times New Roman" pitchFamily="18" charset="0"/>
              </a:rPr>
              <a:t>The private sale must still follow other SEC regulations.</a:t>
            </a:r>
          </a:p>
          <a:p>
            <a:r>
              <a:rPr lang="en-US" sz="2000" dirty="0" smtClean="0">
                <a:latin typeface="Times New Roman" pitchFamily="18" charset="0"/>
                <a:cs typeface="Times New Roman" pitchFamily="18" charset="0"/>
              </a:rPr>
              <a:t>The firm must disclose the sale after it occurs, and the private investors must meet SEC requirements as “accredited investors.”</a:t>
            </a:r>
          </a:p>
          <a:p>
            <a:r>
              <a:rPr lang="en-US" sz="2000" dirty="0" smtClean="0">
                <a:latin typeface="Times New Roman" pitchFamily="18" charset="0"/>
                <a:cs typeface="Times New Roman" pitchFamily="18" charset="0"/>
              </a:rPr>
              <a:t>Accredited investors are those who are considered knowledgeable and strong financially so that it can function without the protection of SEC’s registration process.</a:t>
            </a:r>
          </a:p>
          <a:p>
            <a:r>
              <a:rPr lang="en-US" sz="2000" dirty="0" smtClean="0">
                <a:latin typeface="Times New Roman" pitchFamily="18" charset="0"/>
                <a:cs typeface="Times New Roman" pitchFamily="18" charset="0"/>
              </a:rPr>
              <a:t>An investment bank usually markets a private placement.</a:t>
            </a:r>
          </a:p>
          <a:p>
            <a:r>
              <a:rPr lang="en-US" sz="2000" dirty="0" smtClean="0">
                <a:latin typeface="Times New Roman" pitchFamily="18" charset="0"/>
                <a:cs typeface="Times New Roman" pitchFamily="18" charset="0"/>
              </a:rPr>
              <a:t>For this work, the bank receives an advising fee and a commission or placement fee.</a:t>
            </a:r>
            <a:endParaRPr lang="en-US" sz="2000" dirty="0">
              <a:latin typeface="Times New Roman" pitchFamily="18" charset="0"/>
              <a:cs typeface="Times New Roman" pitchFamily="18" charset="0"/>
            </a:endParaRPr>
          </a:p>
        </p:txBody>
      </p:sp>
      <p:sp>
        <p:nvSpPr>
          <p:cNvPr id="4" name="Title 1"/>
          <p:cNvSpPr txBox="1">
            <a:spLocks/>
          </p:cNvSpPr>
          <p:nvPr/>
        </p:nvSpPr>
        <p:spPr>
          <a:xfrm>
            <a:off x="464400" y="3703637"/>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III. Rights Offerings</a:t>
            </a:r>
            <a:endParaRPr lang="en-US" sz="2400" dirty="0"/>
          </a:p>
        </p:txBody>
      </p:sp>
      <p:sp>
        <p:nvSpPr>
          <p:cNvPr id="5" name="Content Placeholder 2"/>
          <p:cNvSpPr txBox="1">
            <a:spLocks/>
          </p:cNvSpPr>
          <p:nvPr/>
        </p:nvSpPr>
        <p:spPr>
          <a:xfrm>
            <a:off x="457200" y="4419600"/>
            <a:ext cx="8229600" cy="1600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Times New Roman" pitchFamily="18" charset="0"/>
                <a:cs typeface="Times New Roman" pitchFamily="18" charset="0"/>
              </a:rPr>
              <a:t>Some corporations seek to raise equity by obtaining funds from their current shareholders in a rights offering.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was very popular among U.S. public corporations but have become infrequent during the 1980s and 1990s, but remains quite popular in Europe,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8728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639437"/>
            <a:ext cx="8229600" cy="639763"/>
          </a:xfrm>
        </p:spPr>
        <p:txBody>
          <a:bodyPr/>
          <a:lstStyle/>
          <a:p>
            <a:r>
              <a:rPr lang="en-US" dirty="0" smtClean="0"/>
              <a:t>F. How Securities are Traded</a:t>
            </a:r>
            <a:endParaRPr lang="en-US" dirty="0"/>
          </a:p>
        </p:txBody>
      </p:sp>
      <p:sp>
        <p:nvSpPr>
          <p:cNvPr id="3" name="Content Placeholder 2"/>
          <p:cNvSpPr>
            <a:spLocks noGrp="1"/>
          </p:cNvSpPr>
          <p:nvPr>
            <p:ph idx="1"/>
          </p:nvPr>
        </p:nvSpPr>
        <p:spPr>
          <a:xfrm>
            <a:off x="457200" y="1295401"/>
            <a:ext cx="8229600" cy="1371599"/>
          </a:xfrm>
        </p:spPr>
        <p:txBody>
          <a:bodyPr>
            <a:normAutofit/>
          </a:bodyPr>
          <a:lstStyle/>
          <a:p>
            <a:r>
              <a:rPr lang="en-US" sz="2000" dirty="0" smtClean="0">
                <a:latin typeface="Times New Roman" pitchFamily="18" charset="0"/>
                <a:cs typeface="Times New Roman" pitchFamily="18" charset="0"/>
              </a:rPr>
              <a:t>Consider what would happen if organized markets didn’t exist.</a:t>
            </a:r>
          </a:p>
          <a:p>
            <a:r>
              <a:rPr lang="en-US" sz="2000" dirty="0" smtClean="0">
                <a:latin typeface="Times New Roman" pitchFamily="18" charset="0"/>
                <a:cs typeface="Times New Roman" pitchFamily="18" charset="0"/>
              </a:rPr>
              <a:t>We will discuss type of market, and then the different type of orders.</a:t>
            </a:r>
          </a:p>
          <a:p>
            <a:r>
              <a:rPr lang="en-US" sz="2000" dirty="0" smtClean="0">
                <a:latin typeface="Times New Roman" pitchFamily="18" charset="0"/>
                <a:cs typeface="Times New Roman" pitchFamily="18" charset="0"/>
              </a:rPr>
              <a:t>Financial market can be divided into money market and capital market.</a:t>
            </a:r>
          </a:p>
          <a:p>
            <a:endParaRPr lang="en-US" sz="2000" dirty="0">
              <a:latin typeface="Times New Roman" pitchFamily="18" charset="0"/>
              <a:cs typeface="Times New Roman" pitchFamily="18" charset="0"/>
            </a:endParaRPr>
          </a:p>
        </p:txBody>
      </p:sp>
      <p:sp>
        <p:nvSpPr>
          <p:cNvPr id="4" name="Title 1"/>
          <p:cNvSpPr txBox="1">
            <a:spLocks/>
          </p:cNvSpPr>
          <p:nvPr/>
        </p:nvSpPr>
        <p:spPr>
          <a:xfrm>
            <a:off x="464400" y="24384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 Type of Trading Market</a:t>
            </a:r>
            <a:endParaRPr lang="en-US" sz="2400" dirty="0"/>
          </a:p>
        </p:txBody>
      </p:sp>
      <p:sp>
        <p:nvSpPr>
          <p:cNvPr id="5" name="Content Placeholder 2"/>
          <p:cNvSpPr txBox="1">
            <a:spLocks/>
          </p:cNvSpPr>
          <p:nvPr/>
        </p:nvSpPr>
        <p:spPr>
          <a:xfrm>
            <a:off x="464400" y="3124201"/>
            <a:ext cx="8229600" cy="29717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The market can be divided into four groups: 1) direct search markets, 2) brokered markets, 3) dealer markets and 4) auction markets.</a:t>
            </a:r>
          </a:p>
          <a:p>
            <a:r>
              <a:rPr lang="en-US" sz="2000" b="1" i="1" dirty="0" smtClean="0">
                <a:latin typeface="Times New Roman" pitchFamily="18" charset="0"/>
                <a:cs typeface="Times New Roman" pitchFamily="18" charset="0"/>
              </a:rPr>
              <a:t>Direct Search Markets</a:t>
            </a:r>
          </a:p>
          <a:p>
            <a:r>
              <a:rPr lang="en-US" sz="2000" dirty="0" smtClean="0">
                <a:latin typeface="Times New Roman" pitchFamily="18" charset="0"/>
                <a:cs typeface="Times New Roman" pitchFamily="18" charset="0"/>
              </a:rPr>
              <a:t>A direct search market is where the buyer and seller must seek each other out, which makes it the least organized market.</a:t>
            </a:r>
          </a:p>
          <a:p>
            <a:r>
              <a:rPr lang="en-US" sz="2000" dirty="0" smtClean="0">
                <a:latin typeface="Times New Roman" pitchFamily="18" charset="0"/>
                <a:cs typeface="Times New Roman" pitchFamily="18" charset="0"/>
              </a:rPr>
              <a:t>Example: Craigslist advertisements</a:t>
            </a:r>
          </a:p>
          <a:p>
            <a:r>
              <a:rPr lang="en-US" sz="2000" dirty="0" smtClean="0">
                <a:latin typeface="Times New Roman" pitchFamily="18" charset="0"/>
                <a:cs typeface="Times New Roman" pitchFamily="18" charset="0"/>
              </a:rPr>
              <a:t>This type of market is irregular and cheap.</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91692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4"/>
          </a:xfrm>
        </p:spPr>
        <p:txBody>
          <a:bodyPr>
            <a:normAutofit/>
          </a:bodyPr>
          <a:lstStyle/>
          <a:p>
            <a:r>
              <a:rPr lang="en-US" sz="2000" b="1" i="1" dirty="0" smtClean="0">
                <a:latin typeface="Times New Roman" pitchFamily="18" charset="0"/>
                <a:cs typeface="Times New Roman" pitchFamily="18" charset="0"/>
              </a:rPr>
              <a:t>Brokered Markets</a:t>
            </a:r>
          </a:p>
          <a:p>
            <a:r>
              <a:rPr lang="en-US" sz="2000" dirty="0" smtClean="0">
                <a:latin typeface="Times New Roman" pitchFamily="18" charset="0"/>
                <a:cs typeface="Times New Roman" pitchFamily="18" charset="0"/>
              </a:rPr>
              <a:t>Brokered markets are where the trading in a particular area is so active that a broker will offer a search service to potential buyers and sellers.</a:t>
            </a:r>
          </a:p>
          <a:p>
            <a:r>
              <a:rPr lang="en-US" sz="2000" dirty="0" smtClean="0">
                <a:latin typeface="Times New Roman" pitchFamily="18" charset="0"/>
                <a:cs typeface="Times New Roman" pitchFamily="18" charset="0"/>
              </a:rPr>
              <a:t>Example: real estate market</a:t>
            </a:r>
          </a:p>
          <a:p>
            <a:r>
              <a:rPr lang="en-US" sz="2000" dirty="0" smtClean="0">
                <a:latin typeface="Times New Roman" pitchFamily="18" charset="0"/>
                <a:cs typeface="Times New Roman" pitchFamily="18" charset="0"/>
              </a:rPr>
              <a:t>Another brokered market is the primary market, where investment bankers act as the broker when they market a firm’s securities directly to the public.</a:t>
            </a:r>
          </a:p>
          <a:p>
            <a:r>
              <a:rPr lang="en-US" sz="2000" dirty="0" smtClean="0">
                <a:latin typeface="Times New Roman" pitchFamily="18" charset="0"/>
                <a:cs typeface="Times New Roman" pitchFamily="18" charset="0"/>
              </a:rPr>
              <a:t>Another brokered market is for block transactions, where large blocks of stock are either bought or sold.</a:t>
            </a:r>
          </a:p>
          <a:p>
            <a:r>
              <a:rPr lang="en-US" sz="2000" b="1" i="1" dirty="0" smtClean="0">
                <a:latin typeface="Times New Roman" pitchFamily="18" charset="0"/>
                <a:cs typeface="Times New Roman" pitchFamily="18" charset="0"/>
              </a:rPr>
              <a:t>Dealer Markets</a:t>
            </a:r>
          </a:p>
          <a:p>
            <a:r>
              <a:rPr lang="en-US" sz="2000" dirty="0" smtClean="0">
                <a:latin typeface="Times New Roman" pitchFamily="18" charset="0"/>
                <a:cs typeface="Times New Roman" pitchFamily="18" charset="0"/>
              </a:rPr>
              <a:t>In dealer markets, dealers will purchase assets for their own account and then will sell them to make profit.</a:t>
            </a:r>
          </a:p>
          <a:p>
            <a:r>
              <a:rPr lang="en-US" sz="2000" dirty="0" smtClean="0">
                <a:latin typeface="Times New Roman" pitchFamily="18" charset="0"/>
                <a:cs typeface="Times New Roman" pitchFamily="18" charset="0"/>
              </a:rPr>
              <a:t>This option save traders the search cost because traders are able to look up prices at which the can buy and sell for themselves.</a:t>
            </a:r>
          </a:p>
          <a:p>
            <a:r>
              <a:rPr lang="en-US" sz="2000" dirty="0" smtClean="0">
                <a:latin typeface="Times New Roman" pitchFamily="18" charset="0"/>
                <a:cs typeface="Times New Roman" pitchFamily="18" charset="0"/>
              </a:rPr>
              <a:t>A dealer must participate for quite some time in this market before earning a significant income.</a:t>
            </a:r>
          </a:p>
        </p:txBody>
      </p:sp>
    </p:spTree>
    <p:extLst>
      <p:ext uri="{BB962C8B-B14F-4D97-AF65-F5344CB8AC3E}">
        <p14:creationId xmlns:p14="http://schemas.microsoft.com/office/powerpoint/2010/main" val="271793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609600"/>
            <a:ext cx="8229600" cy="639763"/>
          </a:xfrm>
        </p:spPr>
        <p:txBody>
          <a:bodyPr/>
          <a:lstStyle/>
          <a:p>
            <a:r>
              <a:rPr lang="en-US" dirty="0" smtClean="0">
                <a:latin typeface="Times New Roman" pitchFamily="18" charset="0"/>
                <a:cs typeface="Times New Roman" pitchFamily="18" charset="0"/>
              </a:rPr>
              <a:t>A. Trends in Long-Term Financing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7636"/>
            <a:ext cx="8229600" cy="5059364"/>
          </a:xfrm>
        </p:spPr>
        <p:txBody>
          <a:bodyPr>
            <a:normAutofit/>
          </a:bodyPr>
          <a:lstStyle/>
          <a:p>
            <a:pPr marR="0">
              <a:spcAft>
                <a:spcPts val="0"/>
              </a:spcAft>
            </a:pPr>
            <a:r>
              <a:rPr lang="en-US" sz="2400" dirty="0" smtClean="0">
                <a:latin typeface="Times New Roman" pitchFamily="18" charset="0"/>
                <a:cs typeface="Times New Roman" pitchFamily="18" charset="0"/>
              </a:rPr>
              <a:t>Each year, the manager must answer the questions:</a:t>
            </a:r>
          </a:p>
          <a:p>
            <a:pPr lvl="1"/>
            <a:r>
              <a:rPr lang="en-US" sz="1800" dirty="0" smtClean="0">
                <a:latin typeface="Times New Roman" pitchFamily="18" charset="0"/>
                <a:cs typeface="Times New Roman" pitchFamily="18" charset="0"/>
              </a:rPr>
              <a:t>Should we finance this year’s long-term projects with debt or equity?</a:t>
            </a:r>
          </a:p>
          <a:p>
            <a:pPr lvl="1"/>
            <a:r>
              <a:rPr lang="en-US" sz="1800" dirty="0" smtClean="0">
                <a:latin typeface="Times New Roman" pitchFamily="18" charset="0"/>
                <a:cs typeface="Times New Roman" pitchFamily="18" charset="0"/>
              </a:rPr>
              <a:t>Should we ration our capital and finance only the most attractive projects with this year’s addition to retained earnings?</a:t>
            </a:r>
          </a:p>
          <a:p>
            <a:r>
              <a:rPr lang="en-US" sz="2400" dirty="0" smtClean="0">
                <a:latin typeface="Times New Roman" pitchFamily="18" charset="0"/>
                <a:cs typeface="Times New Roman" pitchFamily="18" charset="0"/>
              </a:rPr>
              <a:t>After the decision is made, the manager must decide the external funds, if any, it will raise this year.</a:t>
            </a:r>
          </a:p>
          <a:p>
            <a:r>
              <a:rPr lang="en-US" sz="2400" dirty="0" smtClean="0">
                <a:latin typeface="Times New Roman" pitchFamily="18" charset="0"/>
                <a:cs typeface="Times New Roman" pitchFamily="18" charset="0"/>
              </a:rPr>
              <a:t>We will be discussing the process of raising capital in the equity market.</a:t>
            </a:r>
          </a:p>
          <a:p>
            <a:r>
              <a:rPr lang="en-US" sz="2400" dirty="0" smtClean="0">
                <a:latin typeface="Times New Roman" pitchFamily="18" charset="0"/>
                <a:cs typeface="Times New Roman" pitchFamily="18" charset="0"/>
              </a:rPr>
              <a:t>Table 2.1 shows aggregate sources and uses of income for U.S. corporations during 2004-2011. </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a:t>
            </a:fld>
            <a:endParaRPr lang="en-US" dirty="0">
              <a:solidFill>
                <a:schemeClr val="accent6">
                  <a:lumMod val="20000"/>
                  <a:lumOff val="80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80032114"/>
              </p:ext>
            </p:extLst>
          </p:nvPr>
        </p:nvGraphicFramePr>
        <p:xfrm>
          <a:off x="5130800" y="2781300"/>
          <a:ext cx="914400" cy="198438"/>
        </p:xfrm>
        <a:graphic>
          <a:graphicData uri="http://schemas.openxmlformats.org/presentationml/2006/ole">
            <mc:AlternateContent xmlns:mc="http://schemas.openxmlformats.org/markup-compatibility/2006">
              <mc:Choice xmlns:v="urn:schemas-microsoft-com:vml" Requires="v">
                <p:oleObj spid="_x0000_s1123"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130800" y="27813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4143248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3657600"/>
          </a:xfrm>
        </p:spPr>
        <p:txBody>
          <a:bodyPr>
            <a:normAutofit/>
          </a:bodyPr>
          <a:lstStyle/>
          <a:p>
            <a:r>
              <a:rPr lang="en-US" sz="2000" b="1" i="1" dirty="0" smtClean="0">
                <a:latin typeface="Times New Roman" pitchFamily="18" charset="0"/>
                <a:cs typeface="Times New Roman" pitchFamily="18" charset="0"/>
              </a:rPr>
              <a:t>Auction Markets</a:t>
            </a:r>
          </a:p>
          <a:p>
            <a:r>
              <a:rPr lang="en-US" sz="2000" dirty="0" smtClean="0">
                <a:latin typeface="Times New Roman" pitchFamily="18" charset="0"/>
                <a:cs typeface="Times New Roman" pitchFamily="18" charset="0"/>
              </a:rPr>
              <a:t>An auction market is the most unified market and is where traders come together either physically or electronically to buy or sell assets.</a:t>
            </a:r>
          </a:p>
          <a:p>
            <a:r>
              <a:rPr lang="en-US" sz="2000" dirty="0" smtClean="0">
                <a:latin typeface="Times New Roman" pitchFamily="18" charset="0"/>
                <a:cs typeface="Times New Roman" pitchFamily="18" charset="0"/>
              </a:rPr>
              <a:t>Example: New York Stock Exchange (NYSE)</a:t>
            </a:r>
          </a:p>
          <a:p>
            <a:r>
              <a:rPr lang="en-US" sz="2000" dirty="0" smtClean="0">
                <a:latin typeface="Times New Roman" pitchFamily="18" charset="0"/>
                <a:cs typeface="Times New Roman" pitchFamily="18" charset="0"/>
              </a:rPr>
              <a:t>One advantage is that one doesn’t have to spend much time searching for the best deal.</a:t>
            </a:r>
          </a:p>
          <a:p>
            <a:r>
              <a:rPr lang="en-US" sz="2000" dirty="0" smtClean="0">
                <a:latin typeface="Times New Roman" pitchFamily="18" charset="0"/>
                <a:cs typeface="Times New Roman" pitchFamily="18" charset="0"/>
              </a:rPr>
              <a:t>Because continuous auction markets are so expensive to maintain, they have listing requirements.</a:t>
            </a:r>
          </a:p>
          <a:p>
            <a:r>
              <a:rPr lang="en-US" sz="2000" dirty="0" smtClean="0">
                <a:latin typeface="Times New Roman" pitchFamily="18" charset="0"/>
                <a:cs typeface="Times New Roman" pitchFamily="18" charset="0"/>
              </a:rPr>
              <a:t>Organized stock exchanges are also secondary markets and are set up for investors to trade existing securities among themselves.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72961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1"/>
            <a:ext cx="8686800" cy="5486400"/>
          </a:xfrm>
        </p:spPr>
        <p:txBody>
          <a:bodyPr>
            <a:noAutofit/>
          </a:bodyPr>
          <a:lstStyle/>
          <a:p>
            <a:r>
              <a:rPr lang="en-US" sz="2000" dirty="0" smtClean="0">
                <a:latin typeface="Times New Roman" pitchFamily="18" charset="0"/>
                <a:cs typeface="Times New Roman" pitchFamily="18" charset="0"/>
              </a:rPr>
              <a:t>There are two types: 1) Market orders and 2) orders contingent on price.</a:t>
            </a:r>
          </a:p>
          <a:p>
            <a:r>
              <a:rPr lang="en-US" sz="2000" dirty="0">
                <a:latin typeface="Times New Roman" pitchFamily="18" charset="0"/>
                <a:cs typeface="Times New Roman" pitchFamily="18" charset="0"/>
              </a:rPr>
              <a:t>When an investor places an order with a broker-dealer there are a few different trading arrangements that may happen</a:t>
            </a:r>
            <a:r>
              <a:rPr lang="en-US" sz="2000" dirty="0" smtClean="0">
                <a:latin typeface="Times New Roman" pitchFamily="18" charset="0"/>
                <a:cs typeface="Times New Roman" pitchFamily="18" charset="0"/>
              </a:rPr>
              <a:t>.</a:t>
            </a:r>
          </a:p>
          <a:p>
            <a:r>
              <a:rPr lang="en-US" sz="2000" b="1" i="1" dirty="0" smtClean="0">
                <a:latin typeface="Times New Roman" pitchFamily="18" charset="0"/>
                <a:cs typeface="Times New Roman" pitchFamily="18" charset="0"/>
              </a:rPr>
              <a:t>Market Orders</a:t>
            </a:r>
          </a:p>
          <a:p>
            <a:r>
              <a:rPr lang="en-US" sz="2000" dirty="0" smtClean="0">
                <a:latin typeface="Times New Roman" pitchFamily="18" charset="0"/>
                <a:cs typeface="Times New Roman" pitchFamily="18" charset="0"/>
              </a:rPr>
              <a:t>This means that the investor is willing to pay the lowest price when buying and pay the highest market price when selling.</a:t>
            </a:r>
          </a:p>
          <a:p>
            <a:r>
              <a:rPr lang="en-US" sz="2000" dirty="0" smtClean="0">
                <a:latin typeface="Times New Roman" pitchFamily="18" charset="0"/>
                <a:cs typeface="Times New Roman" pitchFamily="18" charset="0"/>
              </a:rPr>
              <a:t>Market orders are typically used when an investor wishes to buy or sell immediately.</a:t>
            </a:r>
          </a:p>
          <a:p>
            <a:r>
              <a:rPr lang="en-US" sz="2000" b="1" i="1" dirty="0" smtClean="0">
                <a:latin typeface="Times New Roman" pitchFamily="18" charset="0"/>
                <a:cs typeface="Times New Roman" pitchFamily="18" charset="0"/>
              </a:rPr>
              <a:t>Price-Contingent Orders</a:t>
            </a:r>
          </a:p>
          <a:p>
            <a:r>
              <a:rPr lang="en-US" sz="2000" dirty="0" smtClean="0">
                <a:latin typeface="Times New Roman" pitchFamily="18" charset="0"/>
                <a:cs typeface="Times New Roman" pitchFamily="18" charset="0"/>
              </a:rPr>
              <a:t>Price-contingent orders allow investors to buy or sell at specific prices.</a:t>
            </a:r>
          </a:p>
          <a:p>
            <a:r>
              <a:rPr lang="en-US" sz="2000" dirty="0" smtClean="0">
                <a:latin typeface="Times New Roman" pitchFamily="18" charset="0"/>
                <a:cs typeface="Times New Roman" pitchFamily="18" charset="0"/>
              </a:rPr>
              <a:t>A limited buy order means that the broker will purchase “X” number of shares once the market price reaches or falls below the investor’s designated price.</a:t>
            </a:r>
          </a:p>
          <a:p>
            <a:r>
              <a:rPr lang="en-US" sz="2000" dirty="0" smtClean="0">
                <a:latin typeface="Times New Roman" pitchFamily="18" charset="0"/>
                <a:cs typeface="Times New Roman" pitchFamily="18" charset="0"/>
              </a:rPr>
              <a:t>But a limited sell order instructs the broker to sell if the stock rises above the price set by the investor.</a:t>
            </a:r>
          </a:p>
          <a:p>
            <a:r>
              <a:rPr lang="en-US" sz="2000" dirty="0" smtClean="0">
                <a:latin typeface="Times New Roman" pitchFamily="18" charset="0"/>
                <a:cs typeface="Times New Roman" pitchFamily="18" charset="0"/>
              </a:rPr>
              <a:t>A collection of </a:t>
            </a:r>
            <a:r>
              <a:rPr lang="en-US" sz="2000" b="1" dirty="0" smtClean="0">
                <a:latin typeface="Times New Roman" pitchFamily="18" charset="0"/>
                <a:cs typeface="Times New Roman" pitchFamily="18" charset="0"/>
              </a:rPr>
              <a:t>limited orders</a:t>
            </a:r>
            <a:r>
              <a:rPr lang="en-US" sz="2000" dirty="0" smtClean="0">
                <a:latin typeface="Times New Roman" pitchFamily="18" charset="0"/>
                <a:cs typeface="Times New Roman" pitchFamily="18" charset="0"/>
              </a:rPr>
              <a:t> waiting to be executed is called a </a:t>
            </a:r>
            <a:r>
              <a:rPr lang="en-US" sz="2000" i="1" dirty="0" smtClean="0">
                <a:latin typeface="Times New Roman" pitchFamily="18" charset="0"/>
                <a:cs typeface="Times New Roman" pitchFamily="18" charset="0"/>
              </a:rPr>
              <a:t>limited order book.</a:t>
            </a:r>
            <a:endParaRPr lang="en-US" sz="2000" dirty="0">
              <a:latin typeface="Times New Roman" pitchFamily="18" charset="0"/>
              <a:cs typeface="Times New Roman" pitchFamily="18" charset="0"/>
            </a:endParaRPr>
          </a:p>
        </p:txBody>
      </p:sp>
      <p:sp>
        <p:nvSpPr>
          <p:cNvPr id="4" name="Title 1"/>
          <p:cNvSpPr txBox="1">
            <a:spLocks/>
          </p:cNvSpPr>
          <p:nvPr/>
        </p:nvSpPr>
        <p:spPr>
          <a:xfrm>
            <a:off x="464400" y="3048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II. Types of Orders</a:t>
            </a:r>
            <a:endParaRPr lang="en-US" sz="2400" dirty="0"/>
          </a:p>
        </p:txBody>
      </p:sp>
    </p:spTree>
    <p:extLst>
      <p:ext uri="{BB962C8B-B14F-4D97-AF65-F5344CB8AC3E}">
        <p14:creationId xmlns:p14="http://schemas.microsoft.com/office/powerpoint/2010/main" val="2479987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5"/>
          </a:xfrm>
        </p:spPr>
        <p:txBody>
          <a:bodyPr>
            <a:noAutofit/>
          </a:bodyPr>
          <a:lstStyle/>
          <a:p>
            <a:r>
              <a:rPr lang="en-US" sz="2000" b="1" dirty="0" smtClean="0">
                <a:latin typeface="Times New Roman" pitchFamily="18" charset="0"/>
                <a:cs typeface="Times New Roman" pitchFamily="18" charset="0"/>
              </a:rPr>
              <a:t>Stop orders </a:t>
            </a:r>
            <a:r>
              <a:rPr lang="en-US" sz="2000" dirty="0" smtClean="0">
                <a:latin typeface="Times New Roman" pitchFamily="18" charset="0"/>
                <a:cs typeface="Times New Roman" pitchFamily="18" charset="0"/>
              </a:rPr>
              <a:t>are like limit orders because the trade is not executed unless the stock hits a specific price determined by the investor.</a:t>
            </a:r>
          </a:p>
          <a:p>
            <a:r>
              <a:rPr lang="en-US" sz="2000" dirty="0" smtClean="0">
                <a:latin typeface="Times New Roman" pitchFamily="18" charset="0"/>
                <a:cs typeface="Times New Roman" pitchFamily="18" charset="0"/>
              </a:rPr>
              <a:t>A</a:t>
            </a:r>
            <a:r>
              <a:rPr lang="en-US" sz="2000" b="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stop-loss order</a:t>
            </a:r>
            <a:r>
              <a:rPr lang="en-US" sz="2000" dirty="0" smtClean="0">
                <a:latin typeface="Times New Roman" pitchFamily="18" charset="0"/>
                <a:cs typeface="Times New Roman" pitchFamily="18" charset="0"/>
              </a:rPr>
              <a:t> means the stock should be </a:t>
            </a:r>
            <a:r>
              <a:rPr lang="en-US" sz="2000" i="1" dirty="0" smtClean="0">
                <a:latin typeface="Times New Roman" pitchFamily="18" charset="0"/>
                <a:cs typeface="Times New Roman" pitchFamily="18" charset="0"/>
              </a:rPr>
              <a:t>sold</a:t>
            </a:r>
            <a:r>
              <a:rPr lang="en-US" sz="2000" dirty="0" smtClean="0">
                <a:latin typeface="Times New Roman" pitchFamily="18" charset="0"/>
                <a:cs typeface="Times New Roman" pitchFamily="18" charset="0"/>
              </a:rPr>
              <a:t> if it falls </a:t>
            </a:r>
            <a:r>
              <a:rPr lang="en-US" sz="2000" i="1" dirty="0" smtClean="0">
                <a:latin typeface="Times New Roman" pitchFamily="18" charset="0"/>
                <a:cs typeface="Times New Roman" pitchFamily="18" charset="0"/>
              </a:rPr>
              <a:t>below</a:t>
            </a:r>
            <a:r>
              <a:rPr lang="en-US" sz="2000" dirty="0" smtClean="0">
                <a:latin typeface="Times New Roman" pitchFamily="18" charset="0"/>
                <a:cs typeface="Times New Roman" pitchFamily="18" charset="0"/>
              </a:rPr>
              <a:t> a price that has been designated by the investor, to prevent greater loss from happening.</a:t>
            </a:r>
          </a:p>
          <a:p>
            <a:r>
              <a:rPr lang="en-US" sz="2000" i="1" dirty="0" smtClean="0">
                <a:latin typeface="Times New Roman" pitchFamily="18" charset="0"/>
                <a:cs typeface="Times New Roman" pitchFamily="18" charset="0"/>
              </a:rPr>
              <a:t>Stop-buy orders</a:t>
            </a:r>
            <a:r>
              <a:rPr lang="en-US" sz="2000" dirty="0" smtClean="0">
                <a:latin typeface="Times New Roman" pitchFamily="18" charset="0"/>
                <a:cs typeface="Times New Roman" pitchFamily="18" charset="0"/>
              </a:rPr>
              <a:t> tell a broker to </a:t>
            </a:r>
            <a:r>
              <a:rPr lang="en-US" sz="2000" i="1" dirty="0" smtClean="0">
                <a:latin typeface="Times New Roman" pitchFamily="18" charset="0"/>
                <a:cs typeface="Times New Roman" pitchFamily="18" charset="0"/>
              </a:rPr>
              <a:t> purchase </a:t>
            </a:r>
            <a:r>
              <a:rPr lang="en-US" sz="2000" dirty="0" smtClean="0">
                <a:latin typeface="Times New Roman" pitchFamily="18" charset="0"/>
                <a:cs typeface="Times New Roman" pitchFamily="18" charset="0"/>
              </a:rPr>
              <a:t> shares when the price</a:t>
            </a:r>
            <a:r>
              <a:rPr lang="en-US" sz="2000" i="1" dirty="0" smtClean="0">
                <a:latin typeface="Times New Roman" pitchFamily="18" charset="0"/>
                <a:cs typeface="Times New Roman" pitchFamily="18" charset="0"/>
              </a:rPr>
              <a:t> rises </a:t>
            </a:r>
            <a:r>
              <a:rPr lang="en-US" sz="2000" dirty="0" smtClean="0">
                <a:latin typeface="Times New Roman" pitchFamily="18" charset="0"/>
                <a:cs typeface="Times New Roman" pitchFamily="18" charset="0"/>
              </a:rPr>
              <a:t>above the amount set by the investor.</a:t>
            </a:r>
          </a:p>
          <a:p>
            <a:r>
              <a:rPr lang="en-US" sz="2000" dirty="0" smtClean="0">
                <a:latin typeface="Times New Roman" pitchFamily="18" charset="0"/>
                <a:cs typeface="Times New Roman" pitchFamily="18" charset="0"/>
              </a:rPr>
              <a:t>Stop orders are often accompanied by </a:t>
            </a:r>
            <a:r>
              <a:rPr lang="en-US" sz="2000" i="1" dirty="0" smtClean="0">
                <a:latin typeface="Times New Roman" pitchFamily="18" charset="0"/>
                <a:cs typeface="Times New Roman" pitchFamily="18" charset="0"/>
              </a:rPr>
              <a:t>short sales</a:t>
            </a:r>
            <a:r>
              <a:rPr lang="en-US" sz="2000" dirty="0" smtClean="0">
                <a:latin typeface="Times New Roman" pitchFamily="18" charset="0"/>
                <a:cs typeface="Times New Roman" pitchFamily="18" charset="0"/>
              </a:rPr>
              <a:t>, which are the sales of securities that are borrowed from a broker.</a:t>
            </a:r>
          </a:p>
          <a:p>
            <a:endParaRPr lang="en-US" sz="2000" dirty="0" smtClean="0">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5867400" y="3276600"/>
            <a:ext cx="2667000" cy="838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Figure 2.4</a:t>
            </a:r>
          </a:p>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Price-contingent orders</a:t>
            </a:r>
          </a:p>
        </p:txBody>
      </p:sp>
      <p:pic>
        <p:nvPicPr>
          <p:cNvPr id="1126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631" b="11360"/>
          <a:stretch/>
        </p:blipFill>
        <p:spPr bwMode="auto">
          <a:xfrm>
            <a:off x="457200" y="3886200"/>
            <a:ext cx="5581650" cy="24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2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In U.S., there are 3 trading systems: dealer markets, electronic communication network, and specialist markets.</a:t>
            </a:r>
          </a:p>
          <a:p>
            <a:endParaRPr lang="en-US" sz="2000" b="1" i="1" dirty="0" smtClean="0">
              <a:latin typeface="Times New Roman" pitchFamily="18" charset="0"/>
              <a:cs typeface="Times New Roman" pitchFamily="18" charset="0"/>
            </a:endParaRPr>
          </a:p>
          <a:p>
            <a:r>
              <a:rPr lang="en-US" sz="2000" b="1" i="1" dirty="0" smtClean="0">
                <a:latin typeface="Times New Roman" pitchFamily="18" charset="0"/>
                <a:cs typeface="Times New Roman" pitchFamily="18" charset="0"/>
              </a:rPr>
              <a:t>OTC Market</a:t>
            </a:r>
          </a:p>
          <a:p>
            <a:r>
              <a:rPr lang="en-US" sz="2000" dirty="0" smtClean="0">
                <a:latin typeface="Times New Roman" pitchFamily="18" charset="0"/>
                <a:cs typeface="Times New Roman" pitchFamily="18" charset="0"/>
              </a:rPr>
              <a:t>The OTC market contains about 35,000 securities in which brokers who have registered with the SEC as security dealers, quote prices that they are willing to buy or sell at.</a:t>
            </a:r>
          </a:p>
          <a:p>
            <a:r>
              <a:rPr lang="en-US" sz="2000" dirty="0" smtClean="0">
                <a:latin typeface="Times New Roman" pitchFamily="18" charset="0"/>
                <a:cs typeface="Times New Roman" pitchFamily="18" charset="0"/>
              </a:rPr>
              <a:t>The OTC (over-the-counter) is not a formal market organization with membership requirements or a specific list of stocks deemed eligible for trading.</a:t>
            </a:r>
          </a:p>
          <a:p>
            <a:r>
              <a:rPr lang="en-US" sz="2000" dirty="0" smtClean="0">
                <a:latin typeface="Times New Roman" pitchFamily="18" charset="0"/>
                <a:cs typeface="Times New Roman" pitchFamily="18" charset="0"/>
              </a:rPr>
              <a:t>In theory, it’s possible to trade any security on the OTC market as long as someone is willing to “take a position” in the stock.</a:t>
            </a:r>
          </a:p>
          <a:p>
            <a:endParaRPr lang="en-US" sz="2000" b="1" i="1" dirty="0" smtClean="0">
              <a:latin typeface="Times New Roman" pitchFamily="18" charset="0"/>
              <a:cs typeface="Times New Roman" pitchFamily="18" charset="0"/>
            </a:endParaRPr>
          </a:p>
        </p:txBody>
      </p:sp>
      <p:sp>
        <p:nvSpPr>
          <p:cNvPr id="4" name="Title 1"/>
          <p:cNvSpPr txBox="1">
            <a:spLocks/>
          </p:cNvSpPr>
          <p:nvPr/>
        </p:nvSpPr>
        <p:spPr>
          <a:xfrm>
            <a:off x="464400" y="350837"/>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III. Trading Systems</a:t>
            </a:r>
            <a:endParaRPr lang="en-US" sz="2400" dirty="0"/>
          </a:p>
        </p:txBody>
      </p:sp>
    </p:spTree>
    <p:extLst>
      <p:ext uri="{BB962C8B-B14F-4D97-AF65-F5344CB8AC3E}">
        <p14:creationId xmlns:p14="http://schemas.microsoft.com/office/powerpoint/2010/main" val="1184919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92500" lnSpcReduction="10000"/>
          </a:bodyPr>
          <a:lstStyle/>
          <a:p>
            <a:r>
              <a:rPr lang="en-US" sz="2000" b="1" i="1" dirty="0" smtClean="0">
                <a:latin typeface="Times New Roman" pitchFamily="18" charset="0"/>
                <a:cs typeface="Times New Roman" pitchFamily="18" charset="0"/>
              </a:rPr>
              <a:t>Electronic Communication Networks (ECNs)</a:t>
            </a:r>
          </a:p>
          <a:p>
            <a:r>
              <a:rPr lang="en-US" sz="2000" dirty="0" smtClean="0">
                <a:latin typeface="Times New Roman" pitchFamily="18" charset="0"/>
                <a:cs typeface="Times New Roman" pitchFamily="18" charset="0"/>
              </a:rPr>
              <a:t>An ECN is a financial term for a type of computer system that facilitates trading of financial products outside of stock exchanges.</a:t>
            </a:r>
          </a:p>
          <a:p>
            <a:r>
              <a:rPr lang="en-US" sz="2000" dirty="0" smtClean="0">
                <a:latin typeface="Times New Roman" pitchFamily="18" charset="0"/>
                <a:cs typeface="Times New Roman" pitchFamily="18" charset="0"/>
              </a:rPr>
              <a:t>The main products of exchange in ECN are stocks and currencies.</a:t>
            </a:r>
          </a:p>
          <a:p>
            <a:r>
              <a:rPr lang="en-US" sz="2000" dirty="0">
                <a:latin typeface="Times New Roman" pitchFamily="18" charset="0"/>
                <a:cs typeface="Times New Roman" pitchFamily="18" charset="0"/>
              </a:rPr>
              <a:t>There are many advantages to ECNs; investors can trade quickly, purchase anonymously and since there is no broker or dealer involved the bid-ask spread is eliminated. </a:t>
            </a:r>
          </a:p>
          <a:p>
            <a:r>
              <a:rPr lang="en-US" sz="2000" b="1" i="1" dirty="0" smtClean="0">
                <a:latin typeface="Times New Roman" pitchFamily="18" charset="0"/>
                <a:cs typeface="Times New Roman" pitchFamily="18" charset="0"/>
              </a:rPr>
              <a:t>Specialist Markets</a:t>
            </a:r>
          </a:p>
          <a:p>
            <a:r>
              <a:rPr lang="en-US" sz="2000" dirty="0" smtClean="0">
                <a:latin typeface="Times New Roman" pitchFamily="18" charset="0"/>
                <a:cs typeface="Times New Roman" pitchFamily="18" charset="0"/>
              </a:rPr>
              <a:t>Formal exchanges like the New York Stock exchange have specialists who are assigned to specific securities.</a:t>
            </a:r>
          </a:p>
          <a:p>
            <a:r>
              <a:rPr lang="en-US" sz="2000" dirty="0" smtClean="0">
                <a:latin typeface="Times New Roman" pitchFamily="18" charset="0"/>
                <a:cs typeface="Times New Roman" pitchFamily="18" charset="0"/>
              </a:rPr>
              <a:t>A specialist has two roles:</a:t>
            </a:r>
          </a:p>
          <a:p>
            <a:r>
              <a:rPr lang="en-US" sz="2000" dirty="0" smtClean="0">
                <a:latin typeface="Times New Roman" pitchFamily="18" charset="0"/>
                <a:cs typeface="Times New Roman" pitchFamily="18" charset="0"/>
              </a:rPr>
              <a:t>1. They act as a broker by keeping a limit-order book to help the other brokers.</a:t>
            </a:r>
          </a:p>
          <a:p>
            <a:r>
              <a:rPr lang="en-US" sz="2000" dirty="0" smtClean="0">
                <a:latin typeface="Times New Roman" pitchFamily="18" charset="0"/>
                <a:cs typeface="Times New Roman" pitchFamily="18" charset="0"/>
              </a:rPr>
              <a:t>2. They act as a dealer by buying or selling for their own account when the public supply is insufficient.</a:t>
            </a:r>
          </a:p>
          <a:p>
            <a:r>
              <a:rPr lang="en-US" sz="2200" dirty="0">
                <a:latin typeface="Times New Roman" pitchFamily="18" charset="0"/>
                <a:cs typeface="Times New Roman" pitchFamily="18" charset="0"/>
              </a:rPr>
              <a:t>When matching trades, the specialist must use the highest offered purchase price and the lowest offered selling price.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results in an auction market, which means all of the buy and sell orders are in one place and the best “win” the trade.</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1954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837"/>
            <a:ext cx="8839200" cy="960763"/>
          </a:xfrm>
        </p:spPr>
        <p:txBody>
          <a:bodyPr/>
          <a:lstStyle/>
          <a:p>
            <a:pPr algn="ctr"/>
            <a:r>
              <a:rPr lang="en-US" dirty="0" smtClean="0"/>
              <a:t>G. U.S. Securities Markets and Market Structure in Other Countries</a:t>
            </a:r>
            <a:endParaRPr lang="en-US" dirty="0"/>
          </a:p>
        </p:txBody>
      </p:sp>
      <p:sp>
        <p:nvSpPr>
          <p:cNvPr id="3" name="Content Placeholder 2"/>
          <p:cNvSpPr>
            <a:spLocks noGrp="1"/>
          </p:cNvSpPr>
          <p:nvPr>
            <p:ph idx="1"/>
          </p:nvPr>
        </p:nvSpPr>
        <p:spPr>
          <a:xfrm>
            <a:off x="457200" y="2131572"/>
            <a:ext cx="8229600" cy="4345427"/>
          </a:xfrm>
        </p:spPr>
        <p:txBody>
          <a:bodyPr>
            <a:normAutofit/>
          </a:bodyPr>
          <a:lstStyle/>
          <a:p>
            <a:r>
              <a:rPr lang="en-US" sz="2000" dirty="0" smtClean="0">
                <a:latin typeface="Times New Roman" pitchFamily="18" charset="0"/>
                <a:cs typeface="Times New Roman" pitchFamily="18" charset="0"/>
              </a:rPr>
              <a:t>The three major trading mechanisms used in the U.S. were OTC, dealer markets, specialists market, and ECNs.</a:t>
            </a:r>
          </a:p>
          <a:p>
            <a:r>
              <a:rPr lang="en-US" sz="2000" dirty="0" smtClean="0">
                <a:latin typeface="Times New Roman" pitchFamily="18" charset="0"/>
                <a:cs typeface="Times New Roman" pitchFamily="18" charset="0"/>
              </a:rPr>
              <a:t>These markets have evolved in response to new information technology and both have moved dramatically to automated electronic trading.</a:t>
            </a:r>
          </a:p>
          <a:p>
            <a:r>
              <a:rPr lang="en-US" sz="2000" b="1" i="1" dirty="0" smtClean="0">
                <a:latin typeface="Times New Roman" pitchFamily="18" charset="0"/>
                <a:cs typeface="Times New Roman" pitchFamily="18" charset="0"/>
              </a:rPr>
              <a:t>NASDAQ</a:t>
            </a:r>
          </a:p>
          <a:p>
            <a:r>
              <a:rPr lang="en-US" sz="2000" dirty="0" smtClean="0">
                <a:latin typeface="Times New Roman" pitchFamily="18" charset="0"/>
                <a:cs typeface="Times New Roman" pitchFamily="18" charset="0"/>
              </a:rPr>
              <a:t>Even though any security can be traded in the over-the-counter network of security brokers and dealers, not all securities were included in the original NASDAQ.</a:t>
            </a:r>
          </a:p>
          <a:p>
            <a:r>
              <a:rPr lang="en-US" sz="2000" b="1" dirty="0" smtClean="0">
                <a:latin typeface="Times New Roman" pitchFamily="18" charset="0"/>
                <a:cs typeface="Times New Roman" pitchFamily="18" charset="0"/>
              </a:rPr>
              <a:t>NASDAQ Stock Market</a:t>
            </a:r>
            <a:r>
              <a:rPr lang="en-US" sz="2000" dirty="0" smtClean="0">
                <a:latin typeface="Times New Roman" pitchFamily="18" charset="0"/>
                <a:cs typeface="Times New Roman" pitchFamily="18" charset="0"/>
              </a:rPr>
              <a:t>, National Association of Security Dealers Automated Quotations System, lists about 3,200 firms and offers 3 listing options.</a:t>
            </a:r>
          </a:p>
          <a:p>
            <a:r>
              <a:rPr lang="en-US" sz="2000" dirty="0" smtClean="0">
                <a:latin typeface="Times New Roman" pitchFamily="18" charset="0"/>
                <a:cs typeface="Times New Roman" pitchFamily="18" charset="0"/>
              </a:rPr>
              <a:t>NASDAQ has 3 levels of subscribers.</a:t>
            </a:r>
            <a:endParaRPr lang="en-US" sz="2000" dirty="0">
              <a:latin typeface="Times New Roman" pitchFamily="18" charset="0"/>
              <a:cs typeface="Times New Roman" pitchFamily="18" charset="0"/>
            </a:endParaRPr>
          </a:p>
        </p:txBody>
      </p:sp>
      <p:sp>
        <p:nvSpPr>
          <p:cNvPr id="4" name="Title 1"/>
          <p:cNvSpPr txBox="1">
            <a:spLocks/>
          </p:cNvSpPr>
          <p:nvPr/>
        </p:nvSpPr>
        <p:spPr>
          <a:xfrm>
            <a:off x="490489" y="1495864"/>
            <a:ext cx="8177423" cy="6357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 U.S. Securities Markets</a:t>
            </a:r>
            <a:endParaRPr lang="en-US" sz="2400" dirty="0"/>
          </a:p>
        </p:txBody>
      </p:sp>
    </p:spTree>
    <p:extLst>
      <p:ext uri="{BB962C8B-B14F-4D97-AF65-F5344CB8AC3E}">
        <p14:creationId xmlns:p14="http://schemas.microsoft.com/office/powerpoint/2010/main" val="3548280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r>
              <a:rPr lang="en-US" sz="2000" dirty="0" smtClean="0">
                <a:latin typeface="Times New Roman" pitchFamily="18" charset="0"/>
                <a:cs typeface="Times New Roman" pitchFamily="18" charset="0"/>
              </a:rPr>
              <a:t>The highest, level 3 subscribers, are for firms dealing, or “making markets,” in securities; they may enter the bid and ask prices at which they are willing to buy or sell stocks into the computer network and may update these quotes as desired.</a:t>
            </a:r>
          </a:p>
          <a:p>
            <a:r>
              <a:rPr lang="en-US" sz="2000" dirty="0" smtClean="0">
                <a:latin typeface="Times New Roman" pitchFamily="18" charset="0"/>
                <a:cs typeface="Times New Roman" pitchFamily="18" charset="0"/>
              </a:rPr>
              <a:t>These market makers maintain inventories of a security and constantly stand ready to buy or sell these shares from or to the public at the quoted bid and ask prices.</a:t>
            </a:r>
          </a:p>
          <a:p>
            <a:r>
              <a:rPr lang="en-US" sz="2000" dirty="0" smtClean="0">
                <a:latin typeface="Times New Roman" pitchFamily="18" charset="0"/>
                <a:cs typeface="Times New Roman" pitchFamily="18" charset="0"/>
              </a:rPr>
              <a:t>Level 2 subscribers receive all bid and ask quotes, but they cannot enter their own quotes.</a:t>
            </a:r>
          </a:p>
          <a:p>
            <a:r>
              <a:rPr lang="en-US" sz="2000" dirty="0" smtClean="0">
                <a:latin typeface="Times New Roman" pitchFamily="18" charset="0"/>
                <a:cs typeface="Times New Roman" pitchFamily="18" charset="0"/>
              </a:rPr>
              <a:t>Level 1 subscribers receive only the </a:t>
            </a:r>
            <a:r>
              <a:rPr lang="en-US" sz="2000" i="1" dirty="0" smtClean="0">
                <a:latin typeface="Times New Roman" pitchFamily="18" charset="0"/>
                <a:cs typeface="Times New Roman" pitchFamily="18" charset="0"/>
              </a:rPr>
              <a:t>inside quotes</a:t>
            </a:r>
            <a:r>
              <a:rPr lang="en-US" sz="2000" dirty="0" smtClean="0">
                <a:latin typeface="Times New Roman" pitchFamily="18" charset="0"/>
                <a:cs typeface="Times New Roman" pitchFamily="18" charset="0"/>
              </a:rPr>
              <a:t> (i.e. the highest bid and lowest ask prices on each stock).</a:t>
            </a:r>
          </a:p>
          <a:p>
            <a:r>
              <a:rPr lang="en-US" sz="2000" dirty="0" smtClean="0">
                <a:latin typeface="Times New Roman" pitchFamily="18" charset="0"/>
                <a:cs typeface="Times New Roman" pitchFamily="18" charset="0"/>
              </a:rPr>
              <a:t>The current version of NASDAQ’s electronic trading platforms is called the NASDAQ Market Center.</a:t>
            </a:r>
          </a:p>
          <a:p>
            <a:r>
              <a:rPr lang="en-US" sz="2000" dirty="0">
                <a:latin typeface="Times New Roman" pitchFamily="18" charset="0"/>
                <a:cs typeface="Times New Roman" pitchFamily="18" charset="0"/>
              </a:rPr>
              <a:t>Market Center is NASDAQ’s competitive response to the growing popularity of ECNs, which have captured a large share of order flow.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But larger orders may still be negotiated so NASDAQ retains some features of a pure dealer market.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0409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724400"/>
          </a:xfrm>
        </p:spPr>
        <p:txBody>
          <a:bodyPr>
            <a:normAutofit/>
          </a:bodyPr>
          <a:lstStyle/>
          <a:p>
            <a:r>
              <a:rPr lang="en-US" sz="2000" b="1" i="1" dirty="0" smtClean="0">
                <a:latin typeface="Times New Roman" pitchFamily="18" charset="0"/>
                <a:cs typeface="Times New Roman" pitchFamily="18" charset="0"/>
              </a:rPr>
              <a:t>The New York Stock Exchange</a:t>
            </a:r>
          </a:p>
          <a:p>
            <a:r>
              <a:rPr lang="en-US" sz="2000" dirty="0" smtClean="0">
                <a:latin typeface="Times New Roman" pitchFamily="18" charset="0"/>
                <a:cs typeface="Times New Roman" pitchFamily="18" charset="0"/>
              </a:rPr>
              <a:t>The New York Stock Exchange is the largest </a:t>
            </a:r>
            <a:r>
              <a:rPr lang="en-US" sz="2000" b="1" dirty="0" smtClean="0">
                <a:latin typeface="Times New Roman" pitchFamily="18" charset="0"/>
                <a:cs typeface="Times New Roman" pitchFamily="18" charset="0"/>
              </a:rPr>
              <a:t>stock exchange </a:t>
            </a:r>
            <a:r>
              <a:rPr lang="en-US" sz="2000" dirty="0" smtClean="0">
                <a:latin typeface="Times New Roman" pitchFamily="18" charset="0"/>
                <a:cs typeface="Times New Roman" pitchFamily="18" charset="0"/>
              </a:rPr>
              <a:t>in the U.S.</a:t>
            </a:r>
          </a:p>
          <a:p>
            <a:r>
              <a:rPr lang="en-US" sz="2000" dirty="0">
                <a:latin typeface="Times New Roman" pitchFamily="18" charset="0"/>
                <a:cs typeface="Times New Roman" pitchFamily="18" charset="0"/>
              </a:rPr>
              <a:t>Brokers must purchase the right to trade on the floor of the NYSE.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More recently, however, many exchanges have decided to switch from a mutual form of organization, in which seat holders are joint owners, to publicly traded corporations owned by shareholders.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As a publicly traded corporation, its share price rather than the price of a seat on the exchange is the best indicator of its financial health.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Each </a:t>
            </a:r>
            <a:r>
              <a:rPr lang="en-US" sz="2000" dirty="0">
                <a:latin typeface="Times New Roman" pitchFamily="18" charset="0"/>
                <a:cs typeface="Times New Roman" pitchFamily="18" charset="0"/>
              </a:rPr>
              <a:t>seat on the exchange has been replaced by an annual license permitting traders to conduct business on the exchange floor.</a:t>
            </a:r>
          </a:p>
          <a:p>
            <a:r>
              <a:rPr lang="en-US" sz="2000" dirty="0">
                <a:latin typeface="Times New Roman" pitchFamily="18" charset="0"/>
                <a:cs typeface="Times New Roman" pitchFamily="18" charset="0"/>
              </a:rPr>
              <a:t>The NYSE’s market share measured by trades rather than share volume is considerably lower, as smaller retail orders are far more likely to be executed off the </a:t>
            </a:r>
            <a:r>
              <a:rPr lang="en-US" sz="2000" dirty="0" smtClean="0">
                <a:latin typeface="Times New Roman" pitchFamily="18" charset="0"/>
                <a:cs typeface="Times New Roman" pitchFamily="18" charset="0"/>
              </a:rPr>
              <a:t>exchange.</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54304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lnSpcReduction="10000"/>
          </a:bodyPr>
          <a:lstStyle/>
          <a:p>
            <a:r>
              <a:rPr lang="en-US" sz="2000" b="1" i="1" dirty="0" smtClean="0">
                <a:latin typeface="Times New Roman" pitchFamily="18" charset="0"/>
                <a:cs typeface="Times New Roman" pitchFamily="18" charset="0"/>
              </a:rPr>
              <a:t>Block Sales</a:t>
            </a:r>
          </a:p>
          <a:p>
            <a:r>
              <a:rPr lang="en-US" sz="2000" dirty="0" smtClean="0">
                <a:latin typeface="Times New Roman" pitchFamily="18" charset="0"/>
                <a:cs typeface="Times New Roman" pitchFamily="18" charset="0"/>
              </a:rPr>
              <a:t>Institutional investors frequently trade blocks of tens of thousands of shares of stock.</a:t>
            </a:r>
          </a:p>
          <a:p>
            <a:r>
              <a:rPr lang="en-US" sz="2000" dirty="0" smtClean="0">
                <a:latin typeface="Times New Roman" pitchFamily="18" charset="0"/>
                <a:cs typeface="Times New Roman" pitchFamily="18" charset="0"/>
              </a:rPr>
              <a:t>Larger </a:t>
            </a:r>
            <a:r>
              <a:rPr lang="en-US" sz="2000" b="1" dirty="0" smtClean="0">
                <a:latin typeface="Times New Roman" pitchFamily="18" charset="0"/>
                <a:cs typeface="Times New Roman" pitchFamily="18" charset="0"/>
              </a:rPr>
              <a:t>block transactions</a:t>
            </a:r>
            <a:r>
              <a:rPr lang="en-US" sz="2000" dirty="0" smtClean="0">
                <a:latin typeface="Times New Roman" pitchFamily="18" charset="0"/>
                <a:cs typeface="Times New Roman" pitchFamily="18" charset="0"/>
              </a:rPr>
              <a:t> are often too large for specialists to handle, as they don’t want to hold such large blocks in their inventory.</a:t>
            </a:r>
          </a:p>
          <a:p>
            <a:r>
              <a:rPr lang="en-US" sz="2000" dirty="0">
                <a:latin typeface="Times New Roman" pitchFamily="18" charset="0"/>
                <a:cs typeface="Times New Roman" pitchFamily="18" charset="0"/>
              </a:rPr>
              <a:t>“Block houses” have evolved to aid in the placement of larger block trades.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Block </a:t>
            </a:r>
            <a:r>
              <a:rPr lang="en-US" sz="2000" dirty="0">
                <a:latin typeface="Times New Roman" pitchFamily="18" charset="0"/>
                <a:cs typeface="Times New Roman" pitchFamily="18" charset="0"/>
              </a:rPr>
              <a:t>houses are brokerage firms that specialize in matching block buyers and sellers. </a:t>
            </a:r>
            <a:endParaRPr lang="en-US" sz="2000" dirty="0" smtClean="0">
              <a:latin typeface="Times New Roman" pitchFamily="18" charset="0"/>
              <a:cs typeface="Times New Roman" pitchFamily="18" charset="0"/>
            </a:endParaRPr>
          </a:p>
          <a:p>
            <a:r>
              <a:rPr lang="en-US" sz="2000" b="1" i="1" dirty="0" smtClean="0">
                <a:latin typeface="Times New Roman" pitchFamily="18" charset="0"/>
                <a:cs typeface="Times New Roman" pitchFamily="18" charset="0"/>
              </a:rPr>
              <a:t>Electronic Trading on the NYSE</a:t>
            </a:r>
          </a:p>
          <a:p>
            <a:r>
              <a:rPr lang="en-US" sz="2000" dirty="0" err="1">
                <a:latin typeface="Times New Roman" pitchFamily="18" charset="0"/>
                <a:cs typeface="Times New Roman" pitchFamily="18" charset="0"/>
              </a:rPr>
              <a:t>SuperDot</a:t>
            </a:r>
            <a:r>
              <a:rPr lang="en-US" sz="2000" dirty="0">
                <a:latin typeface="Times New Roman" pitchFamily="18" charset="0"/>
                <a:cs typeface="Times New Roman" pitchFamily="18" charset="0"/>
              </a:rPr>
              <a:t> is an electronic order-routing system that enables brokerage firms to send market and limit orders directly to the specialist over computer lines.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A </a:t>
            </a:r>
            <a:r>
              <a:rPr lang="en-US" sz="2000" b="1" dirty="0">
                <a:latin typeface="Times New Roman" pitchFamily="18" charset="0"/>
                <a:cs typeface="Times New Roman" pitchFamily="18" charset="0"/>
              </a:rPr>
              <a:t>program trade </a:t>
            </a:r>
            <a:r>
              <a:rPr lang="en-US" sz="2000" dirty="0">
                <a:latin typeface="Times New Roman" pitchFamily="18" charset="0"/>
                <a:cs typeface="Times New Roman" pitchFamily="18" charset="0"/>
              </a:rPr>
              <a:t>is a coordinated purchase or sale of an entire portfolio of stocks. </a:t>
            </a:r>
          </a:p>
          <a:p>
            <a:r>
              <a:rPr lang="en-US" sz="2000" dirty="0">
                <a:latin typeface="Times New Roman" pitchFamily="18" charset="0"/>
                <a:cs typeface="Times New Roman" pitchFamily="18" charset="0"/>
              </a:rPr>
              <a:t>While </a:t>
            </a:r>
            <a:r>
              <a:rPr lang="en-US" sz="2000" dirty="0" err="1">
                <a:latin typeface="Times New Roman" pitchFamily="18" charset="0"/>
                <a:cs typeface="Times New Roman" pitchFamily="18" charset="0"/>
              </a:rPr>
              <a:t>SuperDot</a:t>
            </a:r>
            <a:r>
              <a:rPr lang="en-US" sz="2000" dirty="0">
                <a:latin typeface="Times New Roman" pitchFamily="18" charset="0"/>
                <a:cs typeface="Times New Roman" pitchFamily="18" charset="0"/>
              </a:rPr>
              <a:t> simply transmits orders to the specialist’s post electronically, the NYSE also has instituted a fully automated trade-execution system called </a:t>
            </a:r>
            <a:r>
              <a:rPr lang="en-US" sz="2000" dirty="0" err="1">
                <a:latin typeface="Times New Roman" pitchFamily="18" charset="0"/>
                <a:cs typeface="Times New Roman" pitchFamily="18" charset="0"/>
              </a:rPr>
              <a:t>DirectPlus</a:t>
            </a:r>
            <a:r>
              <a:rPr lang="en-US" sz="2000" dirty="0">
                <a:latin typeface="Times New Roman" pitchFamily="18" charset="0"/>
                <a:cs typeface="Times New Roman" pitchFamily="18" charset="0"/>
              </a:rPr>
              <a:t> or Direct+.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It matches orders against the inside bid or ask price with execution times of less than one-half second. </a:t>
            </a:r>
          </a:p>
        </p:txBody>
      </p:sp>
    </p:spTree>
    <p:extLst>
      <p:ext uri="{BB962C8B-B14F-4D97-AF65-F5344CB8AC3E}">
        <p14:creationId xmlns:p14="http://schemas.microsoft.com/office/powerpoint/2010/main" val="374747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normAutofit/>
          </a:bodyPr>
          <a:lstStyle/>
          <a:p>
            <a:r>
              <a:rPr lang="en-US" sz="2000" b="1" i="1" dirty="0" smtClean="0">
                <a:latin typeface="Times New Roman" pitchFamily="18" charset="0"/>
                <a:cs typeface="Times New Roman" pitchFamily="18" charset="0"/>
              </a:rPr>
              <a:t>Settlement</a:t>
            </a:r>
          </a:p>
          <a:p>
            <a:r>
              <a:rPr lang="en-US" sz="2000" dirty="0" smtClean="0">
                <a:latin typeface="Times New Roman" pitchFamily="18" charset="0"/>
                <a:cs typeface="Times New Roman" pitchFamily="18" charset="0"/>
              </a:rPr>
              <a:t>A requirement often called T+3 is when an order executed on the exchange must be settled with 3 working days.</a:t>
            </a:r>
          </a:p>
          <a:p>
            <a:r>
              <a:rPr lang="en-US" sz="2000" dirty="0">
                <a:latin typeface="Times New Roman" pitchFamily="18" charset="0"/>
                <a:cs typeface="Times New Roman" pitchFamily="18" charset="0"/>
              </a:rPr>
              <a:t>The purchaser must deliver the cash, and the seller must deliver the stock to the broker, who in turn delivers it to the buyer’s broker. </a:t>
            </a:r>
            <a:endParaRPr lang="en-US" sz="2000" dirty="0" smtClean="0">
              <a:latin typeface="Times New Roman" pitchFamily="18" charset="0"/>
              <a:cs typeface="Times New Roman" pitchFamily="18" charset="0"/>
            </a:endParaRPr>
          </a:p>
          <a:p>
            <a:r>
              <a:rPr lang="en-US" sz="2000" b="1" i="1" dirty="0" smtClean="0">
                <a:latin typeface="Times New Roman" pitchFamily="18" charset="0"/>
                <a:cs typeface="Times New Roman" pitchFamily="18" charset="0"/>
              </a:rPr>
              <a:t>Electronic Communication Networks</a:t>
            </a:r>
          </a:p>
          <a:p>
            <a:r>
              <a:rPr lang="en-US" sz="2000" dirty="0">
                <a:latin typeface="Times New Roman" pitchFamily="18" charset="0"/>
                <a:cs typeface="Times New Roman" pitchFamily="18" charset="0"/>
              </a:rPr>
              <a:t>ECNs are private computer networks that directly link buyers with sellers.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an order is received, the system determines whether there is a matching order, and if so, the trade is executed immediately.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Brokers that have an affiliation with an ECN have computer access and can enter orders in the limit-order book.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new development in this market is superfast flash trading.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Computer </a:t>
            </a:r>
            <a:r>
              <a:rPr lang="en-US" sz="2000" dirty="0">
                <a:latin typeface="Times New Roman" pitchFamily="18" charset="0"/>
                <a:cs typeface="Times New Roman" pitchFamily="18" charset="0"/>
              </a:rPr>
              <a:t>programs designed to follow specified trading rules scour the markets looking for even the tiniest bits of mispricing, and execute trades in small fractions of a second.</a:t>
            </a:r>
          </a:p>
        </p:txBody>
      </p:sp>
    </p:spTree>
    <p:extLst>
      <p:ext uri="{BB962C8B-B14F-4D97-AF65-F5344CB8AC3E}">
        <p14:creationId xmlns:p14="http://schemas.microsoft.com/office/powerpoint/2010/main" val="139900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0981973"/>
              </p:ext>
            </p:extLst>
          </p:nvPr>
        </p:nvGraphicFramePr>
        <p:xfrm>
          <a:off x="152400" y="914400"/>
          <a:ext cx="8839201" cy="4732424"/>
        </p:xfrm>
        <a:graphic>
          <a:graphicData uri="http://schemas.openxmlformats.org/drawingml/2006/table">
            <a:tbl>
              <a:tblPr firstRow="1" firstCol="1" bandRow="1">
                <a:tableStyleId>{E8B1032C-EA38-4F05-BA0D-38AFFFC7BED3}</a:tableStyleId>
              </a:tblPr>
              <a:tblGrid>
                <a:gridCol w="2775760"/>
                <a:gridCol w="741340"/>
                <a:gridCol w="673716"/>
                <a:gridCol w="606092"/>
                <a:gridCol w="741340"/>
                <a:gridCol w="808332"/>
                <a:gridCol w="808332"/>
                <a:gridCol w="942949"/>
                <a:gridCol w="741340"/>
              </a:tblGrid>
              <a:tr h="263229">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2004</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2005</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2006</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2007</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2008</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2009</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2010</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2011</a:t>
                      </a:r>
                      <a:endParaRPr lang="en-US" sz="1200" kern="100" dirty="0">
                        <a:solidFill>
                          <a:schemeClr val="accent1"/>
                        </a:solidFill>
                        <a:effectLst/>
                        <a:latin typeface="Calibri"/>
                        <a:ea typeface="PMingLiU"/>
                        <a:cs typeface="Times New Roman"/>
                      </a:endParaRPr>
                    </a:p>
                  </a:txBody>
                  <a:tcPr marL="63549" marR="63549" marT="0" marB="0" anchor="ctr"/>
                </a:tc>
              </a:tr>
              <a:tr h="247714">
                <a:tc>
                  <a:txBody>
                    <a:bodyPr/>
                    <a:lstStyle/>
                    <a:p>
                      <a:pPr marL="0" marR="0" algn="ctr">
                        <a:spcBef>
                          <a:spcPts val="0"/>
                        </a:spcBef>
                        <a:spcAft>
                          <a:spcPts val="0"/>
                        </a:spcAft>
                        <a:tabLst>
                          <a:tab pos="-857250" algn="l"/>
                        </a:tabLst>
                      </a:pPr>
                      <a:r>
                        <a:rPr lang="en-US" sz="1200" kern="100" dirty="0">
                          <a:solidFill>
                            <a:schemeClr val="accent1"/>
                          </a:solidFill>
                          <a:effectLst/>
                        </a:rPr>
                        <a:t>Uses of private enterprise income</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000" kern="100" dirty="0">
                          <a:solidFill>
                            <a:schemeClr val="accent1"/>
                          </a:solidFill>
                          <a:effectLst/>
                        </a:rPr>
                        <a:t> </a:t>
                      </a:r>
                      <a:endParaRPr lang="en-US" sz="1200" kern="100" dirty="0">
                        <a:solidFill>
                          <a:schemeClr val="accent1"/>
                        </a:solidFill>
                        <a:effectLst/>
                        <a:latin typeface="Calibri"/>
                        <a:ea typeface="PMingLiU"/>
                        <a:cs typeface="Times New Roman"/>
                      </a:endParaRPr>
                    </a:p>
                  </a:txBody>
                  <a:tcPr marL="63549" marR="63549" marT="0" marB="0" anchor="ctr"/>
                </a:tc>
              </a:tr>
              <a:tr h="378860">
                <a:tc>
                  <a:txBody>
                    <a:bodyPr/>
                    <a:lstStyle/>
                    <a:p>
                      <a:pPr marL="0" marR="0" algn="ctr">
                        <a:spcBef>
                          <a:spcPts val="0"/>
                        </a:spcBef>
                        <a:spcAft>
                          <a:spcPts val="0"/>
                        </a:spcAft>
                        <a:tabLst>
                          <a:tab pos="-857250" algn="l"/>
                        </a:tabLst>
                      </a:pPr>
                      <a:r>
                        <a:rPr lang="en-US" sz="1000" kern="100" dirty="0">
                          <a:solidFill>
                            <a:schemeClr val="accent1"/>
                          </a:solidFill>
                          <a:effectLst/>
                        </a:rPr>
                        <a:t>Income payments on assets</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2169.5</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2707.7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3439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3996.6</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3703.4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2628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2413.9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2352.4</a:t>
                      </a:r>
                      <a:endParaRPr lang="en-US" sz="1800" kern="100" dirty="0">
                        <a:solidFill>
                          <a:schemeClr val="accent1"/>
                        </a:solidFill>
                        <a:effectLst/>
                        <a:latin typeface="Calibri"/>
                        <a:ea typeface="PMingLiU"/>
                        <a:cs typeface="Times New Roman"/>
                      </a:endParaRPr>
                    </a:p>
                  </a:txBody>
                  <a:tcPr marL="63549" marR="63549" marT="0" marB="0" anchor="ctr"/>
                </a:tc>
              </a:tr>
              <a:tr h="365743">
                <a:tc>
                  <a:txBody>
                    <a:bodyPr/>
                    <a:lstStyle/>
                    <a:p>
                      <a:pPr marL="0" marR="0" algn="ctr">
                        <a:spcBef>
                          <a:spcPts val="0"/>
                        </a:spcBef>
                        <a:spcAft>
                          <a:spcPts val="0"/>
                        </a:spcAft>
                        <a:tabLst>
                          <a:tab pos="-857250" algn="l"/>
                        </a:tabLst>
                      </a:pPr>
                      <a:r>
                        <a:rPr lang="en-US" sz="1000" kern="100" dirty="0">
                          <a:solidFill>
                            <a:schemeClr val="accent1"/>
                          </a:solidFill>
                          <a:effectLst/>
                        </a:rPr>
                        <a:t>Business current transfer payments (net)</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81.7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95.9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83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103.3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123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133.4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140</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132.6</a:t>
                      </a:r>
                      <a:endParaRPr lang="en-US" sz="1800" kern="100" dirty="0">
                        <a:solidFill>
                          <a:schemeClr val="accent1"/>
                        </a:solidFill>
                        <a:effectLst/>
                        <a:latin typeface="Calibri"/>
                        <a:ea typeface="PMingLiU"/>
                        <a:cs typeface="Times New Roman"/>
                      </a:endParaRPr>
                    </a:p>
                  </a:txBody>
                  <a:tcPr marL="63549" marR="63549" marT="0" marB="0" anchor="ctr"/>
                </a:tc>
              </a:tr>
              <a:tr h="573967">
                <a:tc>
                  <a:txBody>
                    <a:bodyPr/>
                    <a:lstStyle/>
                    <a:p>
                      <a:pPr marL="0" marR="0" algn="ctr">
                        <a:spcBef>
                          <a:spcPts val="0"/>
                        </a:spcBef>
                        <a:spcAft>
                          <a:spcPts val="0"/>
                        </a:spcAft>
                        <a:tabLst>
                          <a:tab pos="-857250" algn="l"/>
                        </a:tabLst>
                      </a:pPr>
                      <a:r>
                        <a:rPr lang="en-US" sz="1000" kern="100" dirty="0">
                          <a:solidFill>
                            <a:schemeClr val="accent1"/>
                          </a:solidFill>
                          <a:effectLst/>
                        </a:rPr>
                        <a:t>Proprietors' income with inventory</a:t>
                      </a:r>
                      <a:endParaRPr lang="en-US" sz="1200" kern="100" dirty="0">
                        <a:solidFill>
                          <a:schemeClr val="accent1"/>
                        </a:solidFill>
                        <a:effectLst/>
                      </a:endParaRPr>
                    </a:p>
                    <a:p>
                      <a:pPr marL="0" marR="0" algn="ctr">
                        <a:spcBef>
                          <a:spcPts val="0"/>
                        </a:spcBef>
                        <a:spcAft>
                          <a:spcPts val="0"/>
                        </a:spcAft>
                        <a:tabLst>
                          <a:tab pos="-857250" algn="l"/>
                        </a:tabLst>
                      </a:pPr>
                      <a:r>
                        <a:rPr lang="en-US" sz="1000" kern="100" dirty="0">
                          <a:solidFill>
                            <a:schemeClr val="accent1"/>
                          </a:solidFill>
                          <a:effectLst/>
                        </a:rPr>
                        <a:t>valuation and capital consumption</a:t>
                      </a:r>
                      <a:endParaRPr lang="en-US" sz="1200" kern="100" dirty="0">
                        <a:solidFill>
                          <a:schemeClr val="accent1"/>
                        </a:solidFill>
                        <a:effectLst/>
                      </a:endParaRPr>
                    </a:p>
                    <a:p>
                      <a:pPr marL="0" marR="0" algn="ctr">
                        <a:spcBef>
                          <a:spcPts val="0"/>
                        </a:spcBef>
                        <a:spcAft>
                          <a:spcPts val="0"/>
                        </a:spcAft>
                        <a:tabLst>
                          <a:tab pos="-857250" algn="l"/>
                        </a:tabLst>
                      </a:pPr>
                      <a:r>
                        <a:rPr lang="en-US" sz="1000" kern="100" dirty="0">
                          <a:solidFill>
                            <a:schemeClr val="accent1"/>
                          </a:solidFill>
                          <a:effectLst/>
                        </a:rPr>
                        <a:t>adjustments</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1033.8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1069.8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1133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1090.4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1097.9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979.4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1103.4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1157.3</a:t>
                      </a:r>
                      <a:endParaRPr lang="en-US" sz="1800" kern="100" dirty="0">
                        <a:solidFill>
                          <a:schemeClr val="accent1"/>
                        </a:solidFill>
                        <a:effectLst/>
                        <a:latin typeface="Calibri"/>
                        <a:ea typeface="PMingLiU"/>
                        <a:cs typeface="Times New Roman"/>
                      </a:endParaRPr>
                    </a:p>
                  </a:txBody>
                  <a:tcPr marL="63549" marR="63549" marT="0" marB="0" anchor="ctr"/>
                </a:tc>
              </a:tr>
              <a:tr h="438714">
                <a:tc>
                  <a:txBody>
                    <a:bodyPr/>
                    <a:lstStyle/>
                    <a:p>
                      <a:pPr marL="0" marR="0" algn="ctr">
                        <a:spcBef>
                          <a:spcPts val="0"/>
                        </a:spcBef>
                        <a:spcAft>
                          <a:spcPts val="0"/>
                        </a:spcAft>
                        <a:tabLst>
                          <a:tab pos="-857250" algn="l"/>
                        </a:tabLst>
                      </a:pPr>
                      <a:r>
                        <a:rPr lang="en-US" sz="1000" kern="100" dirty="0">
                          <a:solidFill>
                            <a:schemeClr val="accent1"/>
                          </a:solidFill>
                          <a:effectLst/>
                        </a:rPr>
                        <a:t>Rental income of persons with</a:t>
                      </a:r>
                      <a:endParaRPr lang="en-US" sz="1200" kern="100" dirty="0">
                        <a:solidFill>
                          <a:schemeClr val="accent1"/>
                        </a:solidFill>
                        <a:effectLst/>
                      </a:endParaRPr>
                    </a:p>
                    <a:p>
                      <a:pPr marL="0" marR="0" algn="ctr">
                        <a:spcBef>
                          <a:spcPts val="0"/>
                        </a:spcBef>
                        <a:spcAft>
                          <a:spcPts val="0"/>
                        </a:spcAft>
                        <a:tabLst>
                          <a:tab pos="-857250" algn="l"/>
                        </a:tabLst>
                      </a:pPr>
                      <a:r>
                        <a:rPr lang="en-US" sz="1000" kern="100" dirty="0">
                          <a:solidFill>
                            <a:schemeClr val="accent1"/>
                          </a:solidFill>
                          <a:effectLst/>
                        </a:rPr>
                        <a:t>capital consumption adjustment</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198.4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178.2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146.5</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143.7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231.6</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289.7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349.2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409.7</a:t>
                      </a:r>
                      <a:endParaRPr lang="en-US" sz="1800" kern="100" dirty="0">
                        <a:solidFill>
                          <a:schemeClr val="accent1"/>
                        </a:solidFill>
                        <a:effectLst/>
                        <a:latin typeface="Calibri"/>
                        <a:ea typeface="PMingLiU"/>
                        <a:cs typeface="Times New Roman"/>
                      </a:endParaRPr>
                    </a:p>
                  </a:txBody>
                  <a:tcPr marL="63549" marR="63549" marT="0" marB="0" anchor="ctr"/>
                </a:tc>
              </a:tr>
              <a:tr h="209830">
                <a:tc>
                  <a:txBody>
                    <a:bodyPr/>
                    <a:lstStyle/>
                    <a:p>
                      <a:pPr marL="0" marR="0" algn="ctr">
                        <a:spcBef>
                          <a:spcPts val="0"/>
                        </a:spcBef>
                        <a:spcAft>
                          <a:spcPts val="0"/>
                        </a:spcAft>
                        <a:tabLst>
                          <a:tab pos="-857250" algn="l"/>
                        </a:tabLst>
                      </a:pPr>
                      <a:r>
                        <a:rPr lang="en-US" sz="1200" kern="100" dirty="0">
                          <a:solidFill>
                            <a:schemeClr val="accent1"/>
                          </a:solidFill>
                          <a:effectLst/>
                        </a:rPr>
                        <a:t>Total uses</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4730.2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5507.6</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6409.8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6844.7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6404.3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5372.8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5708.9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5879</a:t>
                      </a:r>
                      <a:endParaRPr lang="en-US" sz="1800" kern="100" dirty="0">
                        <a:solidFill>
                          <a:schemeClr val="accent1"/>
                        </a:solidFill>
                        <a:effectLst/>
                        <a:latin typeface="Calibri"/>
                        <a:ea typeface="PMingLiU"/>
                        <a:cs typeface="Times New Roman"/>
                      </a:endParaRPr>
                    </a:p>
                  </a:txBody>
                  <a:tcPr marL="63549" marR="63549" marT="0" marB="0" anchor="ctr"/>
                </a:tc>
              </a:tr>
              <a:tr h="419659">
                <a:tc>
                  <a:txBody>
                    <a:bodyPr/>
                    <a:lstStyle/>
                    <a:p>
                      <a:pPr marL="0" marR="0" algn="ctr">
                        <a:spcBef>
                          <a:spcPts val="0"/>
                        </a:spcBef>
                        <a:spcAft>
                          <a:spcPts val="0"/>
                        </a:spcAft>
                        <a:tabLst>
                          <a:tab pos="-857250" algn="l"/>
                        </a:tabLst>
                      </a:pPr>
                      <a:r>
                        <a:rPr lang="en-US" sz="1200" kern="100" dirty="0">
                          <a:solidFill>
                            <a:schemeClr val="accent1"/>
                          </a:solidFill>
                          <a:effectLst/>
                        </a:rPr>
                        <a:t>Sources of private enterprise income</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800" kern="100" dirty="0">
                          <a:solidFill>
                            <a:schemeClr val="accent1"/>
                          </a:solidFill>
                          <a:effectLst/>
                        </a:rPr>
                        <a:t> </a:t>
                      </a:r>
                      <a:endParaRPr lang="en-US" sz="1800" kern="100" dirty="0">
                        <a:solidFill>
                          <a:schemeClr val="accent1"/>
                        </a:solidFill>
                        <a:effectLst/>
                        <a:latin typeface="Calibri"/>
                        <a:ea typeface="PMingLiU"/>
                        <a:cs typeface="Times New Roman"/>
                      </a:endParaRPr>
                    </a:p>
                  </a:txBody>
                  <a:tcPr marL="63549" marR="63549" marT="0" marB="0" anchor="ctr"/>
                </a:tc>
              </a:tr>
              <a:tr h="247940">
                <a:tc>
                  <a:txBody>
                    <a:bodyPr/>
                    <a:lstStyle/>
                    <a:p>
                      <a:pPr marL="0" marR="0" algn="ctr">
                        <a:spcBef>
                          <a:spcPts val="0"/>
                        </a:spcBef>
                        <a:spcAft>
                          <a:spcPts val="0"/>
                        </a:spcAft>
                        <a:tabLst>
                          <a:tab pos="-857250" algn="l"/>
                        </a:tabLst>
                      </a:pPr>
                      <a:r>
                        <a:rPr lang="en-US" sz="1000" kern="100" dirty="0">
                          <a:solidFill>
                            <a:schemeClr val="accent1"/>
                          </a:solidFill>
                          <a:effectLst/>
                        </a:rPr>
                        <a:t>Net operating surplus</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2925</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3239.4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3544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3449.3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3391.1</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3233.9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3646.5</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3794.1</a:t>
                      </a:r>
                      <a:endParaRPr lang="en-US" sz="1800" kern="100" dirty="0">
                        <a:solidFill>
                          <a:schemeClr val="accent1"/>
                        </a:solidFill>
                        <a:effectLst/>
                        <a:latin typeface="Calibri"/>
                        <a:ea typeface="PMingLiU"/>
                        <a:cs typeface="Times New Roman"/>
                      </a:endParaRPr>
                    </a:p>
                  </a:txBody>
                  <a:tcPr marL="63549" marR="63549" marT="0" marB="0" anchor="ctr"/>
                </a:tc>
              </a:tr>
              <a:tr h="263229">
                <a:tc>
                  <a:txBody>
                    <a:bodyPr/>
                    <a:lstStyle/>
                    <a:p>
                      <a:pPr marL="0" marR="0" algn="ctr">
                        <a:spcBef>
                          <a:spcPts val="0"/>
                        </a:spcBef>
                        <a:spcAft>
                          <a:spcPts val="0"/>
                        </a:spcAft>
                        <a:tabLst>
                          <a:tab pos="-857250" algn="l"/>
                        </a:tabLst>
                      </a:pPr>
                      <a:r>
                        <a:rPr lang="en-US" sz="1000" kern="100" dirty="0">
                          <a:solidFill>
                            <a:schemeClr val="accent1"/>
                          </a:solidFill>
                          <a:effectLst/>
                        </a:rPr>
                        <a:t>Income receipts on assets</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1805.2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2268.2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2865.8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3395.4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3013.2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2138.9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2062.4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2084.9</a:t>
                      </a:r>
                      <a:endParaRPr lang="en-US" sz="1800" kern="100" dirty="0">
                        <a:solidFill>
                          <a:schemeClr val="accent1"/>
                        </a:solidFill>
                        <a:effectLst/>
                        <a:latin typeface="Calibri"/>
                        <a:ea typeface="PMingLiU"/>
                        <a:cs typeface="Times New Roman"/>
                      </a:endParaRPr>
                    </a:p>
                  </a:txBody>
                  <a:tcPr marL="63549" marR="63549" marT="0" marB="0" anchor="ctr"/>
                </a:tc>
              </a:tr>
              <a:tr h="263229">
                <a:tc>
                  <a:txBody>
                    <a:bodyPr/>
                    <a:lstStyle/>
                    <a:p>
                      <a:pPr marL="0" marR="0" algn="ctr">
                        <a:spcBef>
                          <a:spcPts val="0"/>
                        </a:spcBef>
                        <a:spcAft>
                          <a:spcPts val="0"/>
                        </a:spcAft>
                        <a:tabLst>
                          <a:tab pos="-857250" algn="l"/>
                        </a:tabLst>
                      </a:pPr>
                      <a:r>
                        <a:rPr lang="en-US" sz="1000" kern="100" dirty="0">
                          <a:solidFill>
                            <a:schemeClr val="accent1"/>
                          </a:solidFill>
                          <a:effectLst/>
                        </a:rPr>
                        <a:t>    Interest</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1477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1884.1</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2431.4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2884.8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2431.3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1645.2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1478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1439.7</a:t>
                      </a:r>
                      <a:endParaRPr lang="en-US" sz="1800" kern="100" dirty="0">
                        <a:solidFill>
                          <a:schemeClr val="accent1"/>
                        </a:solidFill>
                        <a:effectLst/>
                        <a:latin typeface="Calibri"/>
                        <a:ea typeface="PMingLiU"/>
                        <a:cs typeface="Times New Roman"/>
                      </a:endParaRPr>
                    </a:p>
                  </a:txBody>
                  <a:tcPr marL="63549" marR="63549" marT="0" marB="0" anchor="ctr"/>
                </a:tc>
              </a:tr>
              <a:tr h="411646">
                <a:tc>
                  <a:txBody>
                    <a:bodyPr/>
                    <a:lstStyle/>
                    <a:p>
                      <a:pPr marL="0" marR="0" algn="ctr">
                        <a:spcBef>
                          <a:spcPts val="0"/>
                        </a:spcBef>
                        <a:spcAft>
                          <a:spcPts val="0"/>
                        </a:spcAft>
                        <a:tabLst>
                          <a:tab pos="-857250" algn="l"/>
                        </a:tabLst>
                      </a:pPr>
                      <a:r>
                        <a:rPr lang="en-US" sz="1000" kern="100" dirty="0">
                          <a:solidFill>
                            <a:schemeClr val="accent1"/>
                          </a:solidFill>
                          <a:effectLst/>
                        </a:rPr>
                        <a:t>    Dividend receipts from the</a:t>
                      </a:r>
                      <a:endParaRPr lang="en-US" sz="1200" kern="100" dirty="0">
                        <a:solidFill>
                          <a:schemeClr val="accent1"/>
                        </a:solidFill>
                        <a:effectLst/>
                      </a:endParaRPr>
                    </a:p>
                    <a:p>
                      <a:pPr marL="0" marR="0" algn="ctr">
                        <a:spcBef>
                          <a:spcPts val="0"/>
                        </a:spcBef>
                        <a:spcAft>
                          <a:spcPts val="0"/>
                        </a:spcAft>
                        <a:tabLst>
                          <a:tab pos="-857250" algn="l"/>
                        </a:tabLst>
                      </a:pPr>
                      <a:r>
                        <a:rPr lang="en-US" sz="1000" kern="100" dirty="0">
                          <a:solidFill>
                            <a:schemeClr val="accent1"/>
                          </a:solidFill>
                          <a:effectLst/>
                        </a:rPr>
                        <a:t>    rest of the world</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135.6</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363.3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186</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249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316.4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230.9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235</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262</a:t>
                      </a:r>
                      <a:endParaRPr lang="en-US" sz="1800" kern="100" dirty="0">
                        <a:solidFill>
                          <a:schemeClr val="accent1"/>
                        </a:solidFill>
                        <a:effectLst/>
                        <a:latin typeface="Calibri"/>
                        <a:ea typeface="PMingLiU"/>
                        <a:cs typeface="Times New Roman"/>
                      </a:endParaRPr>
                    </a:p>
                  </a:txBody>
                  <a:tcPr marL="63549" marR="63549" marT="0" marB="0" anchor="ctr"/>
                </a:tc>
              </a:tr>
              <a:tr h="465784">
                <a:tc>
                  <a:txBody>
                    <a:bodyPr/>
                    <a:lstStyle/>
                    <a:p>
                      <a:pPr marL="0" marR="0" algn="ctr">
                        <a:spcBef>
                          <a:spcPts val="0"/>
                        </a:spcBef>
                        <a:spcAft>
                          <a:spcPts val="0"/>
                        </a:spcAft>
                        <a:tabLst>
                          <a:tab pos="-857250" algn="l"/>
                        </a:tabLst>
                      </a:pPr>
                      <a:r>
                        <a:rPr lang="en-US" sz="1000" kern="100" dirty="0">
                          <a:solidFill>
                            <a:schemeClr val="accent1"/>
                          </a:solidFill>
                          <a:effectLst/>
                        </a:rPr>
                        <a:t>    Reinvested earnings on U.S.</a:t>
                      </a:r>
                      <a:endParaRPr lang="en-US" sz="1200" kern="100" dirty="0">
                        <a:solidFill>
                          <a:schemeClr val="accent1"/>
                        </a:solidFill>
                        <a:effectLst/>
                      </a:endParaRPr>
                    </a:p>
                    <a:p>
                      <a:pPr marL="0" marR="0" algn="ctr">
                        <a:spcBef>
                          <a:spcPts val="0"/>
                        </a:spcBef>
                        <a:spcAft>
                          <a:spcPts val="0"/>
                        </a:spcAft>
                        <a:tabLst>
                          <a:tab pos="-857250" algn="l"/>
                        </a:tabLst>
                      </a:pPr>
                      <a:r>
                        <a:rPr lang="en-US" sz="1000" kern="100" dirty="0">
                          <a:solidFill>
                            <a:schemeClr val="accent1"/>
                          </a:solidFill>
                          <a:effectLst/>
                        </a:rPr>
                        <a:t>    direct investment abroad</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192.5</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20.7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248.4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261.6</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265.5</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262.8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349.4</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383.2</a:t>
                      </a:r>
                      <a:endParaRPr lang="en-US" sz="1800" kern="100" dirty="0">
                        <a:solidFill>
                          <a:schemeClr val="accent1"/>
                        </a:solidFill>
                        <a:effectLst/>
                        <a:latin typeface="Calibri"/>
                        <a:ea typeface="PMingLiU"/>
                        <a:cs typeface="Times New Roman"/>
                      </a:endParaRPr>
                    </a:p>
                  </a:txBody>
                  <a:tcPr marL="63549" marR="63549" marT="0" marB="0" anchor="ctr"/>
                </a:tc>
              </a:tr>
              <a:tr h="174857">
                <a:tc>
                  <a:txBody>
                    <a:bodyPr/>
                    <a:lstStyle/>
                    <a:p>
                      <a:pPr marL="0" marR="0" algn="ctr">
                        <a:spcBef>
                          <a:spcPts val="0"/>
                        </a:spcBef>
                        <a:spcAft>
                          <a:spcPts val="0"/>
                        </a:spcAft>
                        <a:tabLst>
                          <a:tab pos="-857250" algn="l"/>
                        </a:tabLst>
                      </a:pPr>
                      <a:r>
                        <a:rPr lang="en-US" sz="1000" kern="100" dirty="0">
                          <a:solidFill>
                            <a:schemeClr val="accent1"/>
                          </a:solidFill>
                          <a:effectLst/>
                        </a:rPr>
                        <a:t>Total Sources</a:t>
                      </a:r>
                      <a:endParaRPr lang="en-US" sz="12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4730.2</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5507.6</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6409.8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6844.7</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6404.3</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5372.8</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5708.9</a:t>
                      </a:r>
                      <a:endParaRPr lang="en-US" sz="1800" kern="100" dirty="0">
                        <a:solidFill>
                          <a:schemeClr val="accent1"/>
                        </a:solidFill>
                        <a:effectLst/>
                        <a:latin typeface="Calibri"/>
                        <a:ea typeface="PMingLiU"/>
                        <a:cs typeface="Times New Roman"/>
                      </a:endParaRPr>
                    </a:p>
                  </a:txBody>
                  <a:tcPr marL="63549" marR="63549" marT="0" marB="0" anchor="ctr"/>
                </a:tc>
                <a:tc>
                  <a:txBody>
                    <a:bodyPr/>
                    <a:lstStyle/>
                    <a:p>
                      <a:pPr marL="0" marR="0" algn="ctr">
                        <a:spcBef>
                          <a:spcPts val="0"/>
                        </a:spcBef>
                        <a:spcAft>
                          <a:spcPts val="0"/>
                        </a:spcAft>
                        <a:tabLst>
                          <a:tab pos="-857250" algn="l"/>
                        </a:tabLst>
                      </a:pPr>
                      <a:r>
                        <a:rPr lang="en-US" sz="1200" kern="100" dirty="0">
                          <a:solidFill>
                            <a:schemeClr val="accent1"/>
                          </a:solidFill>
                          <a:effectLst/>
                        </a:rPr>
                        <a:t>5879</a:t>
                      </a:r>
                      <a:endParaRPr lang="en-US" sz="1800" kern="100" dirty="0">
                        <a:solidFill>
                          <a:schemeClr val="accent1"/>
                        </a:solidFill>
                        <a:effectLst/>
                        <a:latin typeface="Calibri"/>
                        <a:ea typeface="PMingLiU"/>
                        <a:cs typeface="Times New Roman"/>
                      </a:endParaRPr>
                    </a:p>
                  </a:txBody>
                  <a:tcPr marL="63549" marR="63549" marT="0" marB="0" anchor="ctr"/>
                </a:tc>
              </a:tr>
            </a:tbl>
          </a:graphicData>
        </a:graphic>
      </p:graphicFrame>
      <p:sp>
        <p:nvSpPr>
          <p:cNvPr id="5" name="TextBox 4"/>
          <p:cNvSpPr txBox="1"/>
          <p:nvPr/>
        </p:nvSpPr>
        <p:spPr>
          <a:xfrm>
            <a:off x="838200" y="533400"/>
            <a:ext cx="7467600" cy="2286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2.1 Sources and Uses of Private Enterprise</a:t>
            </a: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Income: 2004-2011 (in billions)</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6" name="TextBox 5"/>
          <p:cNvSpPr txBox="1"/>
          <p:nvPr/>
        </p:nvSpPr>
        <p:spPr>
          <a:xfrm>
            <a:off x="609600" y="5867400"/>
            <a:ext cx="7848600" cy="228600"/>
          </a:xfrm>
          <a:prstGeom prst="rect">
            <a:avLst/>
          </a:prstGeom>
        </p:spPr>
        <p:txBody>
          <a:bodyPr vert="horz" wrap="square" lIns="91440" tIns="45720" rIns="91440" bIns="45720" rtlCol="0" anchor="ctr">
            <a:noAutofit/>
          </a:bodyPr>
          <a:lstStyle/>
          <a:p>
            <a:r>
              <a:rPr lang="en-US" sz="900" dirty="0">
                <a:solidFill>
                  <a:schemeClr val="accent1"/>
                </a:solidFill>
              </a:rPr>
              <a:t>Source: U.S. Bureau of Economic Analysis (BEA), National Income and Product Accounts Table 1.16, last revised on: August 02, 2012. http://</a:t>
            </a:r>
            <a:r>
              <a:rPr lang="en-US" sz="900" dirty="0" smtClean="0">
                <a:solidFill>
                  <a:schemeClr val="accent1"/>
                </a:solidFill>
              </a:rPr>
              <a:t>www.bea.gov/iTable</a:t>
            </a:r>
            <a:r>
              <a:rPr lang="en-US" sz="900" dirty="0">
                <a:solidFill>
                  <a:schemeClr val="accent1"/>
                </a:solidFill>
              </a:rPr>
              <a:t>/</a:t>
            </a:r>
          </a:p>
        </p:txBody>
      </p:sp>
    </p:spTree>
    <p:extLst>
      <p:ext uri="{BB962C8B-B14F-4D97-AF65-F5344CB8AC3E}">
        <p14:creationId xmlns:p14="http://schemas.microsoft.com/office/powerpoint/2010/main" val="3971296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5"/>
          </a:xfrm>
        </p:spPr>
        <p:txBody>
          <a:bodyPr>
            <a:normAutofit/>
          </a:bodyPr>
          <a:lstStyle/>
          <a:p>
            <a:r>
              <a:rPr lang="en-US" sz="2000" b="1" i="1" dirty="0" smtClean="0">
                <a:latin typeface="Times New Roman" pitchFamily="18" charset="0"/>
                <a:cs typeface="Times New Roman" pitchFamily="18" charset="0"/>
              </a:rPr>
              <a:t>The National Markets System</a:t>
            </a:r>
          </a:p>
          <a:p>
            <a:r>
              <a:rPr lang="en-US" sz="2000" dirty="0">
                <a:latin typeface="Times New Roman" pitchFamily="18" charset="0"/>
                <a:cs typeface="Times New Roman" pitchFamily="18" charset="0"/>
              </a:rPr>
              <a:t>The Securities Act Amendments of 1975 directed the Securities and Exchange Commission to implement a national competitive securities market.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Such </a:t>
            </a:r>
            <a:r>
              <a:rPr lang="en-US" sz="2000" dirty="0">
                <a:latin typeface="Times New Roman" pitchFamily="18" charset="0"/>
                <a:cs typeface="Times New Roman" pitchFamily="18" charset="0"/>
              </a:rPr>
              <a:t>a market would entail centralized reporting of transactions as well as a centralized quotation system, with the aim of enhanced competition among market makers.</a:t>
            </a:r>
          </a:p>
          <a:p>
            <a:r>
              <a:rPr lang="en-US" sz="2000" dirty="0" smtClean="0">
                <a:latin typeface="Times New Roman" pitchFamily="18" charset="0"/>
                <a:cs typeface="Times New Roman" pitchFamily="18" charset="0"/>
              </a:rPr>
              <a:t>SEC’s </a:t>
            </a:r>
            <a:r>
              <a:rPr lang="en-US" sz="2000" dirty="0">
                <a:latin typeface="Times New Roman" pitchFamily="18" charset="0"/>
                <a:cs typeface="Times New Roman" pitchFamily="18" charset="0"/>
              </a:rPr>
              <a:t>Regulation NMS requires that investors’ orders be filled at the best price that can be executed immediately, even if that price is available in a different market</a:t>
            </a:r>
            <a:r>
              <a:rPr lang="en-US" sz="2000" dirty="0" smtClean="0">
                <a:latin typeface="Times New Roman" pitchFamily="18" charset="0"/>
                <a:cs typeface="Times New Roman" pitchFamily="18" charset="0"/>
              </a:rPr>
              <a:t>.</a:t>
            </a:r>
          </a:p>
          <a:p>
            <a:r>
              <a:rPr lang="en-US" sz="2000" b="1" i="1" dirty="0" smtClean="0">
                <a:latin typeface="Times New Roman" pitchFamily="18" charset="0"/>
                <a:cs typeface="Times New Roman" pitchFamily="18" charset="0"/>
              </a:rPr>
              <a:t>Bond Trading</a:t>
            </a:r>
          </a:p>
          <a:p>
            <a:r>
              <a:rPr lang="en-US" sz="2000" dirty="0">
                <a:latin typeface="Times New Roman" pitchFamily="18" charset="0"/>
                <a:cs typeface="Times New Roman" pitchFamily="18" charset="0"/>
              </a:rPr>
              <a:t>In 2006, the NYSE obtained regulatory approval to expand its bond-trading system to include the debt issues of any NYSE-listed firm.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In conjunction with these new listings, the NYSE has expanded its electronic bond-trading platform, which is now called NYSE Bonds and is the largest centralized bond market of any U.S. exchange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07048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5714999"/>
          </a:xfrm>
        </p:spPr>
        <p:txBody>
          <a:bodyPr>
            <a:normAutofit/>
          </a:bodyPr>
          <a:lstStyle/>
          <a:p>
            <a:r>
              <a:rPr lang="en-US" sz="2000" b="1" i="1" dirty="0" smtClean="0">
                <a:latin typeface="Times New Roman" pitchFamily="18" charset="0"/>
                <a:cs typeface="Times New Roman" pitchFamily="18" charset="0"/>
              </a:rPr>
              <a:t>London</a:t>
            </a:r>
          </a:p>
          <a:p>
            <a:r>
              <a:rPr lang="en-US" sz="2000" dirty="0">
                <a:latin typeface="Times New Roman" pitchFamily="18" charset="0"/>
                <a:cs typeface="Times New Roman" pitchFamily="18" charset="0"/>
              </a:rPr>
              <a:t>The London Stock Exchange uses an electronic trading system dubbed SETS (Stock Exchange Electronic Trading Service) for trading in large, liquid securities.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This is an electronic clearing system similar to ECNs in which buy and sell orders are submitted via computer networks and any buy and sell orders that can be crossed are executed </a:t>
            </a:r>
            <a:r>
              <a:rPr lang="en-US" sz="2000" dirty="0" smtClean="0">
                <a:latin typeface="Times New Roman" pitchFamily="18" charset="0"/>
                <a:cs typeface="Times New Roman" pitchFamily="18" charset="0"/>
              </a:rPr>
              <a:t>automatically</a:t>
            </a:r>
          </a:p>
          <a:p>
            <a:r>
              <a:rPr lang="en-US" sz="2000" dirty="0">
                <a:latin typeface="Times New Roman" pitchFamily="18" charset="0"/>
                <a:cs typeface="Times New Roman" pitchFamily="18" charset="0"/>
              </a:rPr>
              <a:t>The major stock index for London is the FTSE (Financial Times Stock Exchange, pronounced </a:t>
            </a:r>
            <a:r>
              <a:rPr lang="en-US" sz="2000" dirty="0" err="1">
                <a:latin typeface="Times New Roman" pitchFamily="18" charset="0"/>
                <a:cs typeface="Times New Roman" pitchFamily="18" charset="0"/>
              </a:rPr>
              <a:t>footsie</a:t>
            </a:r>
            <a:r>
              <a:rPr lang="en-US" sz="2000" dirty="0">
                <a:latin typeface="Times New Roman" pitchFamily="18" charset="0"/>
                <a:cs typeface="Times New Roman" pitchFamily="18" charset="0"/>
              </a:rPr>
              <a:t>) 100 index</a:t>
            </a:r>
            <a:r>
              <a:rPr lang="en-US" sz="2000" dirty="0" smtClean="0">
                <a:latin typeface="Times New Roman" pitchFamily="18" charset="0"/>
                <a:cs typeface="Times New Roman" pitchFamily="18" charset="0"/>
              </a:rPr>
              <a:t>.</a:t>
            </a:r>
          </a:p>
          <a:p>
            <a:r>
              <a:rPr lang="en-US" sz="2000" b="1" i="1" dirty="0" smtClean="0">
                <a:latin typeface="Times New Roman" pitchFamily="18" charset="0"/>
                <a:cs typeface="Times New Roman" pitchFamily="18" charset="0"/>
              </a:rPr>
              <a:t>Euronext</a:t>
            </a:r>
          </a:p>
          <a:p>
            <a:r>
              <a:rPr lang="en-US" sz="2000" dirty="0">
                <a:latin typeface="Times New Roman" pitchFamily="18" charset="0"/>
                <a:cs typeface="Times New Roman" pitchFamily="18" charset="0"/>
              </a:rPr>
              <a:t>Euronext was formed in 2000 by a merger of the Paris, Amsterdam, and Brussels exchanges and itself merged with the NYSE Group in </a:t>
            </a:r>
            <a:r>
              <a:rPr lang="en-US" sz="2000" dirty="0" smtClean="0">
                <a:latin typeface="Times New Roman" pitchFamily="18" charset="0"/>
                <a:cs typeface="Times New Roman" pitchFamily="18" charset="0"/>
              </a:rPr>
              <a:t>2007.</a:t>
            </a:r>
          </a:p>
          <a:p>
            <a:r>
              <a:rPr lang="en-US" sz="2000" dirty="0" smtClean="0">
                <a:latin typeface="Times New Roman" pitchFamily="18" charset="0"/>
                <a:cs typeface="Times New Roman" pitchFamily="18" charset="0"/>
              </a:rPr>
              <a:t>Euronext</a:t>
            </a:r>
            <a:r>
              <a:rPr lang="en-US" sz="2000" dirty="0">
                <a:latin typeface="Times New Roman" pitchFamily="18" charset="0"/>
                <a:cs typeface="Times New Roman" pitchFamily="18" charset="0"/>
              </a:rPr>
              <a:t>, like most European exchanges, uses an electronic trading system. Its system, called NSC (for Nouveau </a:t>
            </a:r>
            <a:r>
              <a:rPr lang="en-US" sz="2000" dirty="0" err="1">
                <a:latin typeface="Times New Roman" pitchFamily="18" charset="0"/>
                <a:cs typeface="Times New Roman" pitchFamily="18" charset="0"/>
              </a:rPr>
              <a:t>Systeme</a:t>
            </a:r>
            <a:r>
              <a:rPr lang="en-US" sz="2000" dirty="0">
                <a:latin typeface="Times New Roman" pitchFamily="18" charset="0"/>
                <a:cs typeface="Times New Roman" pitchFamily="18" charset="0"/>
              </a:rPr>
              <a:t> de </a:t>
            </a:r>
            <a:r>
              <a:rPr lang="en-US" sz="2000" dirty="0" err="1">
                <a:latin typeface="Times New Roman" pitchFamily="18" charset="0"/>
                <a:cs typeface="Times New Roman" pitchFamily="18" charset="0"/>
              </a:rPr>
              <a:t>Cotation</a:t>
            </a:r>
            <a:r>
              <a:rPr lang="en-US" sz="2000" dirty="0">
                <a:latin typeface="Times New Roman" pitchFamily="18" charset="0"/>
                <a:cs typeface="Times New Roman" pitchFamily="18" charset="0"/>
              </a:rPr>
              <a:t>, or New Quotation System), has fully automated order routing and execution.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fact, investors can enter their orders directly without contacting their brokers. </a:t>
            </a:r>
          </a:p>
        </p:txBody>
      </p:sp>
      <p:sp>
        <p:nvSpPr>
          <p:cNvPr id="4" name="Title 1"/>
          <p:cNvSpPr txBox="1">
            <a:spLocks/>
          </p:cNvSpPr>
          <p:nvPr/>
        </p:nvSpPr>
        <p:spPr>
          <a:xfrm>
            <a:off x="381000" y="274637"/>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II. Market Structure in Other Countries</a:t>
            </a:r>
            <a:endParaRPr lang="en-US" sz="2400" dirty="0"/>
          </a:p>
        </p:txBody>
      </p:sp>
    </p:spTree>
    <p:extLst>
      <p:ext uri="{BB962C8B-B14F-4D97-AF65-F5344CB8AC3E}">
        <p14:creationId xmlns:p14="http://schemas.microsoft.com/office/powerpoint/2010/main" val="524812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Autofit/>
          </a:bodyPr>
          <a:lstStyle/>
          <a:p>
            <a:r>
              <a:rPr lang="en-US" sz="2000" b="1" i="1" dirty="0" smtClean="0">
                <a:latin typeface="Times New Roman" pitchFamily="18" charset="0"/>
                <a:cs typeface="Times New Roman" pitchFamily="18" charset="0"/>
              </a:rPr>
              <a:t>Tokyo</a:t>
            </a:r>
          </a:p>
          <a:p>
            <a:r>
              <a:rPr lang="en-US" sz="2000" dirty="0">
                <a:latin typeface="Times New Roman" pitchFamily="18" charset="0"/>
                <a:cs typeface="Times New Roman" pitchFamily="18" charset="0"/>
              </a:rPr>
              <a:t>The Tokyo Stock Exchange (TSE) is among the largest in the world, measured by the market capitalization of its roughly 2,400 listed firms.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TSE maintains three “sections.”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First section is for large companies, the Second is for midsized firms, and the “Mothers” section is for emerging and high-growth stocks.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About </a:t>
            </a:r>
            <a:r>
              <a:rPr lang="en-US" sz="2000" dirty="0">
                <a:latin typeface="Times New Roman" pitchFamily="18" charset="0"/>
                <a:cs typeface="Times New Roman" pitchFamily="18" charset="0"/>
              </a:rPr>
              <a:t>three-quarters of all listed firms trade on the First section, and about 200 trade in the Mothers section.</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two major stock market indexes for the TSE are the Nikkei 225 index, which is a price-weighted average of 225 top-tier Japanese firms, and the TOPIX index, which is a value-weighted index of the First section companies</a:t>
            </a:r>
            <a:r>
              <a:rPr lang="en-US" sz="2000" dirty="0" smtClean="0">
                <a:latin typeface="Times New Roman" pitchFamily="18" charset="0"/>
                <a:cs typeface="Times New Roman" pitchFamily="18" charset="0"/>
              </a:rPr>
              <a:t>.</a:t>
            </a:r>
          </a:p>
          <a:p>
            <a:r>
              <a:rPr lang="en-US" sz="2000" b="1" i="1" dirty="0" smtClean="0">
                <a:latin typeface="Times New Roman" pitchFamily="18" charset="0"/>
                <a:cs typeface="Times New Roman" pitchFamily="18" charset="0"/>
              </a:rPr>
              <a:t>Globalization and Consolidation of Stock Markets</a:t>
            </a:r>
          </a:p>
          <a:p>
            <a:r>
              <a:rPr lang="en-US" sz="2000" dirty="0">
                <a:latin typeface="Times New Roman" pitchFamily="18" charset="0"/>
                <a:cs typeface="Times New Roman" pitchFamily="18" charset="0"/>
              </a:rPr>
              <a:t>All stock markets have come under increasing pressure in recent years to make international alliances or </a:t>
            </a:r>
            <a:r>
              <a:rPr lang="en-US" sz="2000" dirty="0" smtClean="0">
                <a:latin typeface="Times New Roman" pitchFamily="18" charset="0"/>
                <a:cs typeface="Times New Roman" pitchFamily="18" charset="0"/>
              </a:rPr>
              <a:t>mergers, much of it is due to electronic trading.</a:t>
            </a:r>
          </a:p>
          <a:p>
            <a:r>
              <a:rPr lang="en-US" sz="2000" dirty="0" smtClean="0">
                <a:latin typeface="Times New Roman" pitchFamily="18" charset="0"/>
                <a:cs typeface="Times New Roman" pitchFamily="18" charset="0"/>
              </a:rPr>
              <a:t>This pressure have resulted in domestic and intercontinental consolidations.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11156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Trading Cost</a:t>
            </a:r>
            <a:endParaRPr lang="en-US" dirty="0"/>
          </a:p>
        </p:txBody>
      </p:sp>
      <p:sp>
        <p:nvSpPr>
          <p:cNvPr id="3" name="Content Placeholder 2"/>
          <p:cNvSpPr>
            <a:spLocks noGrp="1"/>
          </p:cNvSpPr>
          <p:nvPr>
            <p:ph idx="1"/>
          </p:nvPr>
        </p:nvSpPr>
        <p:spPr>
          <a:xfrm>
            <a:off x="457200" y="1066800"/>
            <a:ext cx="8229600" cy="5562599"/>
          </a:xfrm>
        </p:spPr>
        <p:txBody>
          <a:bodyPr>
            <a:normAutofit lnSpcReduction="10000"/>
          </a:bodyPr>
          <a:lstStyle/>
          <a:p>
            <a:r>
              <a:rPr lang="en-US" sz="2000" dirty="0">
                <a:latin typeface="Times New Roman" pitchFamily="18" charset="0"/>
                <a:cs typeface="Times New Roman" pitchFamily="18" charset="0"/>
              </a:rPr>
              <a:t>Besides carrying out the basic services of executing orders, holding securities for safe-keeping, extending margin loans, and facilitating short sales, brokers routinely provide information and advice relating to investment alternatives.</a:t>
            </a:r>
          </a:p>
          <a:p>
            <a:r>
              <a:rPr lang="en-US" sz="2000" dirty="0">
                <a:latin typeface="Times New Roman" pitchFamily="18" charset="0"/>
                <a:cs typeface="Times New Roman" pitchFamily="18" charset="0"/>
              </a:rPr>
              <a:t>Full-service brokers usually depend on a research staff that prepares analyses and forecasts of general economic as well as industry and company conditions and often makes specific buy or sell recommendations.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customers take the ultimate leap of faith and allow a full-service broker to make buy and sell decisions for them by establishing a </a:t>
            </a:r>
            <a:r>
              <a:rPr lang="en-US" sz="2000" i="1" dirty="0">
                <a:latin typeface="Times New Roman" pitchFamily="18" charset="0"/>
                <a:cs typeface="Times New Roman" pitchFamily="18" charset="0"/>
              </a:rPr>
              <a:t>discretionary </a:t>
            </a:r>
            <a:r>
              <a:rPr lang="en-US" sz="2000" i="1" dirty="0" smtClean="0">
                <a:latin typeface="Times New Roman" pitchFamily="18" charset="0"/>
                <a:cs typeface="Times New Roman" pitchFamily="18" charset="0"/>
              </a:rPr>
              <a:t>account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In addition to the explicit part of trading costs—the broker’s commission—there is an implicit part—the dealer’s bid-ask spread.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Sometimes </a:t>
            </a:r>
            <a:r>
              <a:rPr lang="en-US" sz="2000" dirty="0">
                <a:latin typeface="Times New Roman" pitchFamily="18" charset="0"/>
                <a:cs typeface="Times New Roman" pitchFamily="18" charset="0"/>
              </a:rPr>
              <a:t>the broker is also a dealer in the security being traded and charges no commission but instead collects the fee entirely in the form of the bid-ask spread.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Another </a:t>
            </a:r>
            <a:r>
              <a:rPr lang="en-US" sz="2000" dirty="0">
                <a:latin typeface="Times New Roman" pitchFamily="18" charset="0"/>
                <a:cs typeface="Times New Roman" pitchFamily="18" charset="0"/>
              </a:rPr>
              <a:t>implicit cost of trading that some observers would distinguish is the price concession an investor may be forced to make for trading in quantities greater than those associated with the posted bid or asked price.</a:t>
            </a:r>
          </a:p>
        </p:txBody>
      </p:sp>
    </p:spTree>
    <p:extLst>
      <p:ext uri="{BB962C8B-B14F-4D97-AF65-F5344CB8AC3E}">
        <p14:creationId xmlns:p14="http://schemas.microsoft.com/office/powerpoint/2010/main" val="1838283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3428999"/>
          </a:xfrm>
        </p:spPr>
        <p:txBody>
          <a:bodyPr>
            <a:normAutofit/>
          </a:bodyPr>
          <a:lstStyle/>
          <a:p>
            <a:r>
              <a:rPr lang="en-US" sz="2000" dirty="0">
                <a:latin typeface="Times New Roman" pitchFamily="18" charset="0"/>
                <a:cs typeface="Times New Roman" pitchFamily="18" charset="0"/>
              </a:rPr>
              <a:t>When purchasing securities, investors have easy access to a source of debt financing called broker’s call loans.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act of taking advantage of broker’s call loans is called </a:t>
            </a:r>
            <a:r>
              <a:rPr lang="en-US" sz="2000" i="1" dirty="0">
                <a:latin typeface="Times New Roman" pitchFamily="18" charset="0"/>
                <a:cs typeface="Times New Roman" pitchFamily="18" charset="0"/>
              </a:rPr>
              <a:t>buying on margin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Purchasing stocks on margin means the investor borrows part of the purchase price of the stock from a broker.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The Board of Governors of the Federal Reserve System limits the extent to which stock purchases can be financed using margin loans</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The current initial margin requirement is 50%, meaning that at least 50% of the purchase price must be paid for in cash, with the rest borrowed.</a:t>
            </a:r>
          </a:p>
          <a:p>
            <a:endParaRPr lang="en-US" sz="2000" dirty="0">
              <a:latin typeface="Times New Roman" pitchFamily="18" charset="0"/>
              <a:cs typeface="Times New Roman" pitchFamily="18" charset="0"/>
            </a:endParaRPr>
          </a:p>
        </p:txBody>
      </p:sp>
      <p:sp>
        <p:nvSpPr>
          <p:cNvPr id="4" name="Title 1"/>
          <p:cNvSpPr txBox="1">
            <a:spLocks/>
          </p:cNvSpPr>
          <p:nvPr/>
        </p:nvSpPr>
        <p:spPr>
          <a:xfrm>
            <a:off x="464400" y="350837"/>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smtClean="0"/>
              <a:t>I. Buying on Margin</a:t>
            </a:r>
            <a:endParaRPr lang="en-US" sz="2400" dirty="0"/>
          </a:p>
        </p:txBody>
      </p:sp>
    </p:spTree>
    <p:extLst>
      <p:ext uri="{BB962C8B-B14F-4D97-AF65-F5344CB8AC3E}">
        <p14:creationId xmlns:p14="http://schemas.microsoft.com/office/powerpoint/2010/main" val="3429696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Example 2.1 Margin Calculation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The percentage margin is defined as the ration of the net worth, or the “equity value”, of the account to the market value of the securities.</a:t>
            </a:r>
          </a:p>
          <a:p>
            <a:r>
              <a:rPr lang="en-US" sz="2000" dirty="0" smtClean="0">
                <a:latin typeface="Times New Roman" pitchFamily="18" charset="0"/>
                <a:cs typeface="Times New Roman" pitchFamily="18" charset="0"/>
              </a:rPr>
              <a:t>Suppose an investor first pays $30,000 toward the purchase of $50,000 worth of stock (500 shares at $100 per share), borrowing the remaining $20,000 from a broker.</a:t>
            </a:r>
          </a:p>
          <a:p>
            <a:r>
              <a:rPr lang="en-US" sz="2000" dirty="0" smtClean="0">
                <a:latin typeface="Times New Roman" pitchFamily="18" charset="0"/>
                <a:cs typeface="Times New Roman" pitchFamily="18" charset="0"/>
              </a:rPr>
              <a:t>The initial balance sheet:</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initial percentage margin:</a:t>
            </a:r>
            <a:endParaRPr lang="en-US" sz="2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35366717"/>
              </p:ext>
            </p:extLst>
          </p:nvPr>
        </p:nvGraphicFramePr>
        <p:xfrm>
          <a:off x="1066800" y="3200400"/>
          <a:ext cx="6858000" cy="1219200"/>
        </p:xfrm>
        <a:graphic>
          <a:graphicData uri="http://schemas.openxmlformats.org/drawingml/2006/table">
            <a:tbl>
              <a:tblPr>
                <a:tableStyleId>{2D5ABB26-0587-4C30-8999-92F81FD0307C}</a:tableStyleId>
              </a:tblPr>
              <a:tblGrid>
                <a:gridCol w="1692273"/>
                <a:gridCol w="1662640"/>
                <a:gridCol w="1898698"/>
                <a:gridCol w="1604389"/>
              </a:tblGrid>
              <a:tr h="359313">
                <a:tc>
                  <a:txBody>
                    <a:bodyPr/>
                    <a:lstStyle/>
                    <a:p>
                      <a:pPr algn="ctr">
                        <a:spcAft>
                          <a:spcPts val="0"/>
                        </a:spcAft>
                      </a:pPr>
                      <a:r>
                        <a:rPr lang="en-US" sz="1600" kern="0" dirty="0">
                          <a:solidFill>
                            <a:schemeClr val="accent1"/>
                          </a:solidFill>
                          <a:effectLst/>
                        </a:rPr>
                        <a:t>Assets</a:t>
                      </a:r>
                      <a:endParaRPr lang="en-US" sz="1600" kern="100" dirty="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 </a:t>
                      </a:r>
                      <a:endParaRPr lang="en-US" sz="1600" kern="100">
                        <a:solidFill>
                          <a:schemeClr val="accent1"/>
                        </a:solidFill>
                        <a:effectLst/>
                        <a:latin typeface="Calibri"/>
                        <a:ea typeface="PMingLiU"/>
                        <a:cs typeface="Times New Roman"/>
                      </a:endParaRPr>
                    </a:p>
                  </a:txBody>
                  <a:tcPr marL="0" marR="0" marT="0" marB="0" anchor="ctr"/>
                </a:tc>
                <a:tc gridSpan="2">
                  <a:txBody>
                    <a:bodyPr/>
                    <a:lstStyle/>
                    <a:p>
                      <a:pPr algn="ctr">
                        <a:spcAft>
                          <a:spcPts val="0"/>
                        </a:spcAft>
                      </a:pPr>
                      <a:r>
                        <a:rPr lang="en-US" sz="1600" kern="0">
                          <a:solidFill>
                            <a:schemeClr val="accent1"/>
                          </a:solidFill>
                          <a:effectLst/>
                        </a:rPr>
                        <a:t>Liabilities and Owners' Equity</a:t>
                      </a:r>
                      <a:endParaRPr lang="en-US" sz="1600" kern="100">
                        <a:solidFill>
                          <a:schemeClr val="accent1"/>
                        </a:solidFill>
                        <a:effectLst/>
                        <a:latin typeface="Calibri"/>
                        <a:ea typeface="PMingLiU"/>
                        <a:cs typeface="Times New Roman"/>
                      </a:endParaRPr>
                    </a:p>
                  </a:txBody>
                  <a:tcPr marL="0" marR="0" marT="0" marB="0" anchor="ctr"/>
                </a:tc>
                <a:tc hMerge="1">
                  <a:txBody>
                    <a:bodyPr/>
                    <a:lstStyle/>
                    <a:p>
                      <a:endParaRPr lang="en-US"/>
                    </a:p>
                  </a:txBody>
                  <a:tcPr/>
                </a:tc>
              </a:tr>
              <a:tr h="546080">
                <a:tc>
                  <a:txBody>
                    <a:bodyPr/>
                    <a:lstStyle/>
                    <a:p>
                      <a:pPr algn="ctr">
                        <a:spcAft>
                          <a:spcPts val="0"/>
                        </a:spcAft>
                      </a:pPr>
                      <a:r>
                        <a:rPr lang="en-US" sz="1600" kern="0">
                          <a:solidFill>
                            <a:schemeClr val="accent1"/>
                          </a:solidFill>
                          <a:effectLst/>
                        </a:rPr>
                        <a:t>Value of stock</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$50,000</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Loan from broker</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$20,000</a:t>
                      </a:r>
                      <a:endParaRPr lang="en-US" sz="1600" kern="100">
                        <a:solidFill>
                          <a:schemeClr val="accent1"/>
                        </a:solidFill>
                        <a:effectLst/>
                        <a:latin typeface="Calibri"/>
                        <a:ea typeface="PMingLiU"/>
                        <a:cs typeface="Times New Roman"/>
                      </a:endParaRPr>
                    </a:p>
                  </a:txBody>
                  <a:tcPr marL="0" marR="0" marT="0" marB="0" anchor="ctr"/>
                </a:tc>
              </a:tr>
              <a:tr h="313807">
                <a:tc>
                  <a:txBody>
                    <a:bodyPr/>
                    <a:lstStyle/>
                    <a:p>
                      <a:pPr algn="ctr">
                        <a:spcAft>
                          <a:spcPts val="0"/>
                        </a:spcAft>
                      </a:pPr>
                      <a:r>
                        <a:rPr lang="en-US" sz="1600" kern="0">
                          <a:solidFill>
                            <a:schemeClr val="accent1"/>
                          </a:solidFill>
                          <a:effectLst/>
                        </a:rPr>
                        <a:t> </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 </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Equity</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dirty="0">
                          <a:solidFill>
                            <a:schemeClr val="accent1"/>
                          </a:solidFill>
                          <a:effectLst/>
                        </a:rPr>
                        <a:t>$30,000</a:t>
                      </a:r>
                      <a:endParaRPr lang="en-US" sz="1600" kern="100" dirty="0">
                        <a:solidFill>
                          <a:schemeClr val="accent1"/>
                        </a:solidFill>
                        <a:effectLst/>
                        <a:latin typeface="Calibri"/>
                        <a:ea typeface="PMingLiU"/>
                        <a:cs typeface="Times New Roman"/>
                      </a:endParaRPr>
                    </a:p>
                  </a:txBody>
                  <a:tcPr marL="0" marR="0" marT="0" marB="0" anchor="ctr"/>
                </a:tc>
              </a:tr>
            </a:tbl>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53853574"/>
              </p:ext>
            </p:extLst>
          </p:nvPr>
        </p:nvGraphicFramePr>
        <p:xfrm>
          <a:off x="1981200" y="5105400"/>
          <a:ext cx="6009409" cy="762000"/>
        </p:xfrm>
        <a:graphic>
          <a:graphicData uri="http://schemas.openxmlformats.org/presentationml/2006/ole">
            <mc:AlternateContent xmlns:mc="http://schemas.openxmlformats.org/markup-compatibility/2006">
              <mc:Choice xmlns:v="urn:schemas-microsoft-com:vml" Requires="v">
                <p:oleObj spid="_x0000_s3095" r:id="rId3" imgW="3302000" imgH="419100" progId="Equation.DSMT4">
                  <p:embed/>
                </p:oleObj>
              </mc:Choice>
              <mc:Fallback>
                <p:oleObj r:id="rId3" imgW="33020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105400"/>
                        <a:ext cx="6009409" cy="762000"/>
                      </a:xfrm>
                      <a:prstGeom prst="rect">
                        <a:avLst/>
                      </a:prstGeom>
                      <a:noFill/>
                    </p:spPr>
                  </p:pic>
                </p:oleObj>
              </mc:Fallback>
            </mc:AlternateContent>
          </a:graphicData>
        </a:graphic>
      </p:graphicFrame>
    </p:spTree>
    <p:extLst>
      <p:ext uri="{BB962C8B-B14F-4D97-AF65-F5344CB8AC3E}">
        <p14:creationId xmlns:p14="http://schemas.microsoft.com/office/powerpoint/2010/main" val="1855138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r>
              <a:rPr lang="en-US" sz="2000" dirty="0" smtClean="0">
                <a:latin typeface="Times New Roman" pitchFamily="18" charset="0"/>
                <a:cs typeface="Times New Roman" pitchFamily="18" charset="0"/>
              </a:rPr>
              <a:t>If the price declines to $70 per share, the account balance becomes:</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percentage margin is now:</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If the </a:t>
            </a:r>
            <a:r>
              <a:rPr lang="en-US" sz="2000" dirty="0">
                <a:latin typeface="Times New Roman" pitchFamily="18" charset="0"/>
                <a:cs typeface="Times New Roman" pitchFamily="18" charset="0"/>
              </a:rPr>
              <a:t>stock value in Example 2.1 were to fall below $20,000, owners’  equity would become negative, meaning the value of the stock is no longer sufficient collateral to cover the loan from the broker.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guard against this possibility, the broker sets a </a:t>
            </a:r>
            <a:r>
              <a:rPr lang="en-US" sz="2000" i="1" dirty="0">
                <a:latin typeface="Times New Roman" pitchFamily="18" charset="0"/>
                <a:cs typeface="Times New Roman" pitchFamily="18" charset="0"/>
              </a:rPr>
              <a:t>maintenance margin.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percentage margin falls below the maintenance level, the broker will issue </a:t>
            </a:r>
            <a:r>
              <a:rPr lang="en-US" sz="2000" i="1" dirty="0">
                <a:latin typeface="Times New Roman" pitchFamily="18" charset="0"/>
                <a:cs typeface="Times New Roman" pitchFamily="18" charset="0"/>
              </a:rPr>
              <a:t>margin call,</a:t>
            </a:r>
            <a:r>
              <a:rPr lang="en-US" sz="2000" dirty="0">
                <a:latin typeface="Times New Roman" pitchFamily="18" charset="0"/>
                <a:cs typeface="Times New Roman" pitchFamily="18" charset="0"/>
              </a:rPr>
              <a:t> which requires the investor to add new cash or securities to the margin account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3744608"/>
              </p:ext>
            </p:extLst>
          </p:nvPr>
        </p:nvGraphicFramePr>
        <p:xfrm>
          <a:off x="1524000" y="990600"/>
          <a:ext cx="6477000" cy="1143001"/>
        </p:xfrm>
        <a:graphic>
          <a:graphicData uri="http://schemas.openxmlformats.org/drawingml/2006/table">
            <a:tbl>
              <a:tblPr>
                <a:tableStyleId>{2D5ABB26-0587-4C30-8999-92F81FD0307C}</a:tableStyleId>
              </a:tblPr>
              <a:tblGrid>
                <a:gridCol w="1588059"/>
                <a:gridCol w="1527129"/>
                <a:gridCol w="1843388"/>
                <a:gridCol w="1518424"/>
              </a:tblGrid>
              <a:tr h="436378">
                <a:tc>
                  <a:txBody>
                    <a:bodyPr/>
                    <a:lstStyle/>
                    <a:p>
                      <a:pPr algn="ctr">
                        <a:spcAft>
                          <a:spcPts val="0"/>
                        </a:spcAft>
                      </a:pPr>
                      <a:r>
                        <a:rPr lang="en-US" sz="1600" kern="0">
                          <a:solidFill>
                            <a:schemeClr val="accent1"/>
                          </a:solidFill>
                          <a:effectLst/>
                        </a:rPr>
                        <a:t>Assets</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 </a:t>
                      </a:r>
                      <a:endParaRPr lang="en-US" sz="1600" kern="100">
                        <a:solidFill>
                          <a:schemeClr val="accent1"/>
                        </a:solidFill>
                        <a:effectLst/>
                        <a:latin typeface="Calibri"/>
                        <a:ea typeface="PMingLiU"/>
                        <a:cs typeface="Times New Roman"/>
                      </a:endParaRPr>
                    </a:p>
                  </a:txBody>
                  <a:tcPr marL="0" marR="0" marT="0" marB="0" anchor="ctr"/>
                </a:tc>
                <a:tc gridSpan="2">
                  <a:txBody>
                    <a:bodyPr/>
                    <a:lstStyle/>
                    <a:p>
                      <a:pPr algn="ctr">
                        <a:spcAft>
                          <a:spcPts val="0"/>
                        </a:spcAft>
                      </a:pPr>
                      <a:r>
                        <a:rPr lang="en-US" sz="1600" kern="0">
                          <a:solidFill>
                            <a:schemeClr val="accent1"/>
                          </a:solidFill>
                          <a:effectLst/>
                        </a:rPr>
                        <a:t>Liabilities and Owners' Equity</a:t>
                      </a:r>
                      <a:endParaRPr lang="en-US" sz="1600" kern="100">
                        <a:solidFill>
                          <a:schemeClr val="accent1"/>
                        </a:solidFill>
                        <a:effectLst/>
                        <a:latin typeface="Calibri"/>
                        <a:ea typeface="PMingLiU"/>
                        <a:cs typeface="Times New Roman"/>
                      </a:endParaRPr>
                    </a:p>
                  </a:txBody>
                  <a:tcPr marL="0" marR="0" marT="0" marB="0" anchor="ctr"/>
                </a:tc>
                <a:tc hMerge="1">
                  <a:txBody>
                    <a:bodyPr/>
                    <a:lstStyle/>
                    <a:p>
                      <a:endParaRPr lang="en-US"/>
                    </a:p>
                  </a:txBody>
                  <a:tcPr/>
                </a:tc>
              </a:tr>
              <a:tr h="334483">
                <a:tc>
                  <a:txBody>
                    <a:bodyPr/>
                    <a:lstStyle/>
                    <a:p>
                      <a:pPr algn="ctr">
                        <a:spcAft>
                          <a:spcPts val="0"/>
                        </a:spcAft>
                      </a:pPr>
                      <a:r>
                        <a:rPr lang="en-US" sz="1600" kern="0">
                          <a:solidFill>
                            <a:schemeClr val="accent1"/>
                          </a:solidFill>
                          <a:effectLst/>
                        </a:rPr>
                        <a:t>Value of stock</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$35,000</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Loan from broker</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$20,000</a:t>
                      </a:r>
                      <a:endParaRPr lang="en-US" sz="1600" kern="100">
                        <a:solidFill>
                          <a:schemeClr val="accent1"/>
                        </a:solidFill>
                        <a:effectLst/>
                        <a:latin typeface="Calibri"/>
                        <a:ea typeface="PMingLiU"/>
                        <a:cs typeface="Times New Roman"/>
                      </a:endParaRPr>
                    </a:p>
                  </a:txBody>
                  <a:tcPr marL="0" marR="0" marT="0" marB="0" anchor="ctr"/>
                </a:tc>
              </a:tr>
              <a:tr h="372140">
                <a:tc>
                  <a:txBody>
                    <a:bodyPr/>
                    <a:lstStyle/>
                    <a:p>
                      <a:pPr algn="ctr">
                        <a:spcAft>
                          <a:spcPts val="0"/>
                        </a:spcAft>
                      </a:pPr>
                      <a:r>
                        <a:rPr lang="en-US" sz="1600" kern="0">
                          <a:solidFill>
                            <a:schemeClr val="accent1"/>
                          </a:solidFill>
                          <a:effectLst/>
                        </a:rPr>
                        <a:t> </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 </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a:solidFill>
                            <a:schemeClr val="accent1"/>
                          </a:solidFill>
                          <a:effectLst/>
                        </a:rPr>
                        <a:t>Equity</a:t>
                      </a:r>
                      <a:endParaRPr lang="en-US" sz="16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600" kern="0" dirty="0">
                          <a:solidFill>
                            <a:schemeClr val="accent1"/>
                          </a:solidFill>
                          <a:effectLst/>
                        </a:rPr>
                        <a:t>$15,000</a:t>
                      </a:r>
                      <a:endParaRPr lang="en-US" sz="1600" kern="100" dirty="0">
                        <a:solidFill>
                          <a:schemeClr val="accent1"/>
                        </a:solidFill>
                        <a:effectLst/>
                        <a:latin typeface="Calibri"/>
                        <a:ea typeface="PMingLiU"/>
                        <a:cs typeface="Times New Roman"/>
                      </a:endParaRPr>
                    </a:p>
                  </a:txBody>
                  <a:tcPr marL="0" marR="0" marT="0" marB="0" anchor="ctr"/>
                </a:tc>
              </a:tr>
            </a:tbl>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81097410"/>
              </p:ext>
            </p:extLst>
          </p:nvPr>
        </p:nvGraphicFramePr>
        <p:xfrm>
          <a:off x="1752600" y="2590800"/>
          <a:ext cx="5084618" cy="609600"/>
        </p:xfrm>
        <a:graphic>
          <a:graphicData uri="http://schemas.openxmlformats.org/presentationml/2006/ole">
            <mc:AlternateContent xmlns:mc="http://schemas.openxmlformats.org/markup-compatibility/2006">
              <mc:Choice xmlns:v="urn:schemas-microsoft-com:vml" Requires="v">
                <p:oleObj spid="_x0000_s4119" r:id="rId3" imgW="3492500" imgH="419100" progId="Equation.DSMT4">
                  <p:embed/>
                </p:oleObj>
              </mc:Choice>
              <mc:Fallback>
                <p:oleObj r:id="rId3" imgW="34925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90800"/>
                        <a:ext cx="5084618" cy="609600"/>
                      </a:xfrm>
                      <a:prstGeom prst="rect">
                        <a:avLst/>
                      </a:prstGeom>
                      <a:noFill/>
                    </p:spPr>
                  </p:pic>
                </p:oleObj>
              </mc:Fallback>
            </mc:AlternateContent>
          </a:graphicData>
        </a:graphic>
      </p:graphicFrame>
    </p:spTree>
    <p:extLst>
      <p:ext uri="{BB962C8B-B14F-4D97-AF65-F5344CB8AC3E}">
        <p14:creationId xmlns:p14="http://schemas.microsoft.com/office/powerpoint/2010/main" val="647952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Example 2.2 Maintenance Margin Calculation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1"/>
            <a:ext cx="8382000" cy="5059364"/>
          </a:xfrm>
        </p:spPr>
        <p:txBody>
          <a:bodyPr>
            <a:normAutofit/>
          </a:bodyPr>
          <a:lstStyle/>
          <a:p>
            <a:r>
              <a:rPr lang="en-US" sz="2000" dirty="0" smtClean="0">
                <a:latin typeface="Times New Roman" pitchFamily="18" charset="0"/>
                <a:cs typeface="Times New Roman" pitchFamily="18" charset="0"/>
              </a:rPr>
              <a:t>Suppose the maintenance margin is 40%.</a:t>
            </a:r>
          </a:p>
          <a:p>
            <a:r>
              <a:rPr lang="en-US" sz="2000" dirty="0" smtClean="0">
                <a:latin typeface="Times New Roman" pitchFamily="18" charset="0"/>
                <a:cs typeface="Times New Roman" pitchFamily="18" charset="0"/>
              </a:rPr>
              <a:t>How far could the stock price fall before the investor would get a margin call?</a:t>
            </a:r>
          </a:p>
          <a:p>
            <a:r>
              <a:rPr lang="en-US" sz="2000" dirty="0" smtClean="0">
                <a:latin typeface="Times New Roman" pitchFamily="18" charset="0"/>
                <a:cs typeface="Times New Roman" pitchFamily="18" charset="0"/>
              </a:rPr>
              <a:t>Let </a:t>
            </a:r>
            <a:r>
              <a:rPr lang="en-US" sz="2000" i="1" dirty="0" smtClean="0">
                <a:latin typeface="Times New Roman" pitchFamily="18" charset="0"/>
                <a:cs typeface="Times New Roman" pitchFamily="18" charset="0"/>
              </a:rPr>
              <a:t>P </a:t>
            </a:r>
            <a:r>
              <a:rPr lang="en-US" sz="2000" dirty="0" smtClean="0">
                <a:latin typeface="Times New Roman" pitchFamily="18" charset="0"/>
                <a:cs typeface="Times New Roman" pitchFamily="18" charset="0"/>
              </a:rPr>
              <a:t>be the price of the stock. </a:t>
            </a:r>
          </a:p>
          <a:p>
            <a:r>
              <a:rPr lang="en-US" sz="2000" dirty="0" smtClean="0">
                <a:latin typeface="Times New Roman" pitchFamily="18" charset="0"/>
                <a:cs typeface="Times New Roman" pitchFamily="18" charset="0"/>
              </a:rPr>
              <a:t>The value of the investor’s 500 shares is then 500</a:t>
            </a:r>
            <a:r>
              <a:rPr lang="en-US" sz="2000" i="1" dirty="0" smtClean="0">
                <a:latin typeface="Times New Roman" pitchFamily="18" charset="0"/>
                <a:cs typeface="Times New Roman" pitchFamily="18" charset="0"/>
              </a:rPr>
              <a:t>P, </a:t>
            </a:r>
            <a:r>
              <a:rPr lang="en-US" sz="2000" dirty="0" smtClean="0">
                <a:latin typeface="Times New Roman" pitchFamily="18" charset="0"/>
                <a:cs typeface="Times New Roman" pitchFamily="18" charset="0"/>
              </a:rPr>
              <a:t>and the equity in the account is 500</a:t>
            </a:r>
            <a:r>
              <a:rPr lang="en-US" sz="2000" i="1" dirty="0" smtClean="0">
                <a:latin typeface="Times New Roman" pitchFamily="18" charset="0"/>
                <a:cs typeface="Times New Roman" pitchFamily="18" charset="0"/>
              </a:rPr>
              <a:t>P </a:t>
            </a:r>
            <a:r>
              <a:rPr lang="en-US" sz="2000" dirty="0" smtClean="0">
                <a:latin typeface="Times New Roman" pitchFamily="18" charset="0"/>
                <a:cs typeface="Times New Roman" pitchFamily="18" charset="0"/>
              </a:rPr>
              <a:t>− $20,000. </a:t>
            </a:r>
          </a:p>
          <a:p>
            <a:r>
              <a:rPr lang="en-US" sz="2000" dirty="0" smtClean="0">
                <a:latin typeface="Times New Roman" pitchFamily="18" charset="0"/>
                <a:cs typeface="Times New Roman" pitchFamily="18" charset="0"/>
              </a:rPr>
              <a:t>The percentage margin is (500</a:t>
            </a:r>
            <a:r>
              <a:rPr lang="en-US" sz="2000" i="1" dirty="0" smtClean="0">
                <a:latin typeface="Times New Roman" pitchFamily="18" charset="0"/>
                <a:cs typeface="Times New Roman" pitchFamily="18" charset="0"/>
              </a:rPr>
              <a:t>P </a:t>
            </a:r>
            <a:r>
              <a:rPr lang="en-US" sz="2000" dirty="0" smtClean="0">
                <a:latin typeface="Times New Roman" pitchFamily="18" charset="0"/>
                <a:cs typeface="Times New Roman" pitchFamily="18" charset="0"/>
              </a:rPr>
              <a:t>− $20,000)/500</a:t>
            </a:r>
            <a:r>
              <a:rPr lang="en-US" sz="2000" i="1" dirty="0" smtClean="0">
                <a:latin typeface="Times New Roman" pitchFamily="18" charset="0"/>
                <a:cs typeface="Times New Roman" pitchFamily="18" charset="0"/>
              </a:rPr>
              <a:t>P. </a:t>
            </a:r>
          </a:p>
          <a:p>
            <a:r>
              <a:rPr lang="en-US" sz="2000" dirty="0" smtClean="0">
                <a:latin typeface="Times New Roman" pitchFamily="18" charset="0"/>
                <a:cs typeface="Times New Roman" pitchFamily="18" charset="0"/>
              </a:rPr>
              <a:t>The price at which the percentage margin equals the maintenance margin of .3 is found by solving the equation</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which implies that </a:t>
            </a:r>
            <a:r>
              <a:rPr lang="en-US" sz="2000" i="1" dirty="0" smtClean="0">
                <a:latin typeface="Times New Roman" pitchFamily="18" charset="0"/>
                <a:cs typeface="Times New Roman" pitchFamily="18" charset="0"/>
              </a:rPr>
              <a:t>P </a:t>
            </a:r>
            <a:r>
              <a:rPr lang="en-US" sz="2000" dirty="0" smtClean="0">
                <a:latin typeface="Times New Roman" pitchFamily="18" charset="0"/>
                <a:cs typeface="Times New Roman" pitchFamily="18" charset="0"/>
              </a:rPr>
              <a:t>= $60.67. If the price of the stock were to fall below $60.67 per share, the investor would get a margin call.</a:t>
            </a:r>
          </a:p>
          <a:p>
            <a:endParaRPr lang="en-US" sz="2000" dirty="0"/>
          </a:p>
          <a:p>
            <a:endParaRPr lang="en-US" sz="2000"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56267968"/>
              </p:ext>
            </p:extLst>
          </p:nvPr>
        </p:nvGraphicFramePr>
        <p:xfrm>
          <a:off x="3144644" y="3962400"/>
          <a:ext cx="2854712" cy="914400"/>
        </p:xfrm>
        <a:graphic>
          <a:graphicData uri="http://schemas.openxmlformats.org/presentationml/2006/ole">
            <mc:AlternateContent xmlns:mc="http://schemas.openxmlformats.org/markup-compatibility/2006">
              <mc:Choice xmlns:v="urn:schemas-microsoft-com:vml" Requires="v">
                <p:oleObj spid="_x0000_s5142" r:id="rId3" imgW="1218671" imgH="393529" progId="Equation.DSMT4">
                  <p:embed/>
                </p:oleObj>
              </mc:Choice>
              <mc:Fallback>
                <p:oleObj r:id="rId3" imgW="1218671"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644" y="3962400"/>
                        <a:ext cx="2854712" cy="914400"/>
                      </a:xfrm>
                      <a:prstGeom prst="rect">
                        <a:avLst/>
                      </a:prstGeom>
                      <a:noFill/>
                    </p:spPr>
                  </p:pic>
                </p:oleObj>
              </mc:Fallback>
            </mc:AlternateContent>
          </a:graphicData>
        </a:graphic>
      </p:graphicFrame>
    </p:spTree>
    <p:extLst>
      <p:ext uri="{BB962C8B-B14F-4D97-AF65-F5344CB8AC3E}">
        <p14:creationId xmlns:p14="http://schemas.microsoft.com/office/powerpoint/2010/main" val="3600953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5"/>
          </a:xfrm>
        </p:spPr>
        <p:txBody>
          <a:bodyPr>
            <a:normAutofit/>
          </a:bodyPr>
          <a:lstStyle/>
          <a:p>
            <a:r>
              <a:rPr lang="en-US" sz="2000" dirty="0" smtClean="0">
                <a:latin typeface="Times New Roman" pitchFamily="18" charset="0"/>
                <a:cs typeface="Times New Roman" pitchFamily="18" charset="0"/>
              </a:rPr>
              <a:t>Investors buy securities on margin when they wish to invest an amount greater than their own money allows.</a:t>
            </a:r>
          </a:p>
          <a:p>
            <a:r>
              <a:rPr lang="en-US" sz="2000" dirty="0" smtClean="0">
                <a:latin typeface="Times New Roman" pitchFamily="18" charset="0"/>
                <a:cs typeface="Times New Roman" pitchFamily="18" charset="0"/>
              </a:rPr>
              <a:t>Suppose an investor wants Johnson and Johnson (JNJ) stock, which is selling for $70 per share.</a:t>
            </a:r>
          </a:p>
          <a:p>
            <a:r>
              <a:rPr lang="en-US" sz="2000" dirty="0" smtClean="0">
                <a:latin typeface="Times New Roman" pitchFamily="18" charset="0"/>
                <a:cs typeface="Times New Roman" pitchFamily="18" charset="0"/>
              </a:rPr>
              <a:t>The investor only has $7,000 and expects JNJ to go up by 20% next year.</a:t>
            </a:r>
          </a:p>
          <a:p>
            <a:r>
              <a:rPr lang="en-US" sz="2000" dirty="0" smtClean="0">
                <a:latin typeface="Times New Roman" pitchFamily="18" charset="0"/>
                <a:cs typeface="Times New Roman" pitchFamily="18" charset="0"/>
              </a:rPr>
              <a:t>Ignoring dividends, the expected rate of return would be 30% if investor invested $7,000 to buy 100 shares.</a:t>
            </a:r>
          </a:p>
          <a:p>
            <a:r>
              <a:rPr lang="en-US" sz="2000" dirty="0" smtClean="0">
                <a:latin typeface="Times New Roman" pitchFamily="18" charset="0"/>
                <a:cs typeface="Times New Roman" pitchFamily="18" charset="0"/>
              </a:rPr>
              <a:t>But now assume the investor borrows another $7,000 from the broker and bought more JNJ shares.</a:t>
            </a:r>
          </a:p>
          <a:p>
            <a:r>
              <a:rPr lang="en-US" sz="2000" dirty="0" smtClean="0">
                <a:latin typeface="Times New Roman" pitchFamily="18" charset="0"/>
                <a:cs typeface="Times New Roman" pitchFamily="18" charset="0"/>
              </a:rPr>
              <a:t>The total investment would be $14,000 (for 200 shares).</a:t>
            </a:r>
          </a:p>
          <a:p>
            <a:r>
              <a:rPr lang="en-US" sz="2000" dirty="0" smtClean="0">
                <a:latin typeface="Times New Roman" pitchFamily="18" charset="0"/>
                <a:cs typeface="Times New Roman" pitchFamily="18" charset="0"/>
              </a:rPr>
              <a:t>Assuming an interest rate on margin loan of 6% per year, what will the investor’s rate of return be now (ignore dividends) if JNJ stock goes up 20% by year’s end?</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12780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16565"/>
          </a:xfrm>
        </p:spPr>
        <p:txBody>
          <a:bodyPr>
            <a:normAutofit/>
          </a:bodyPr>
          <a:lstStyle/>
          <a:p>
            <a:r>
              <a:rPr lang="en-US" sz="2000" dirty="0" smtClean="0">
                <a:latin typeface="Times New Roman" pitchFamily="18" charset="0"/>
                <a:cs typeface="Times New Roman" pitchFamily="18" charset="0"/>
              </a:rPr>
              <a:t>The 200 shares will be worth $16,800. </a:t>
            </a:r>
          </a:p>
          <a:p>
            <a:r>
              <a:rPr lang="en-US" sz="2000" dirty="0" smtClean="0">
                <a:latin typeface="Times New Roman" pitchFamily="18" charset="0"/>
                <a:cs typeface="Times New Roman" pitchFamily="18" charset="0"/>
              </a:rPr>
              <a:t>Paying off $7,420 of principal and interest on the margin loan leaves $9,380.</a:t>
            </a:r>
          </a:p>
          <a:p>
            <a:r>
              <a:rPr lang="en-US" sz="2000" dirty="0" smtClean="0">
                <a:latin typeface="Times New Roman" pitchFamily="18" charset="0"/>
                <a:cs typeface="Times New Roman" pitchFamily="18" charset="0"/>
              </a:rPr>
              <a:t>The rate of return in this case will be:</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investor has parlayed a 20% rise in the stock’s price into a 34% rate of return on the $7,000 investment.</a:t>
            </a:r>
          </a:p>
          <a:p>
            <a:r>
              <a:rPr lang="en-US" sz="2000" dirty="0" smtClean="0">
                <a:latin typeface="Times New Roman" pitchFamily="18" charset="0"/>
                <a:cs typeface="Times New Roman" pitchFamily="18" charset="0"/>
              </a:rPr>
              <a:t>Suppose that instead of going up, the JNJ stock goes down by 20% to $56 per share.</a:t>
            </a:r>
          </a:p>
          <a:p>
            <a:r>
              <a:rPr lang="en-US" sz="2000" dirty="0" smtClean="0">
                <a:latin typeface="Times New Roman" pitchFamily="18" charset="0"/>
                <a:cs typeface="Times New Roman" pitchFamily="18" charset="0"/>
              </a:rPr>
              <a:t>The 200 shares will be worth $11,200, and the investor is left with $3,780 after paying off the $7,420 of principal and interest on the loan.</a:t>
            </a:r>
          </a:p>
          <a:p>
            <a:r>
              <a:rPr lang="en-US" sz="2000" dirty="0" smtClean="0">
                <a:latin typeface="Times New Roman" pitchFamily="18" charset="0"/>
                <a:cs typeface="Times New Roman" pitchFamily="18" charset="0"/>
              </a:rPr>
              <a:t>Table 2.4 summarizes the possible results of these hypothetical transactions.</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76165956"/>
              </p:ext>
            </p:extLst>
          </p:nvPr>
        </p:nvGraphicFramePr>
        <p:xfrm>
          <a:off x="2819400" y="1600200"/>
          <a:ext cx="2133600" cy="601785"/>
        </p:xfrm>
        <a:graphic>
          <a:graphicData uri="http://schemas.openxmlformats.org/presentationml/2006/ole">
            <mc:AlternateContent xmlns:mc="http://schemas.openxmlformats.org/markup-compatibility/2006">
              <mc:Choice xmlns:v="urn:schemas-microsoft-com:vml" Requires="v">
                <p:oleObj spid="_x0000_s6166" r:id="rId3" imgW="1485900" imgH="419100" progId="Equation.DSMT4">
                  <p:embed/>
                </p:oleObj>
              </mc:Choice>
              <mc:Fallback>
                <p:oleObj r:id="rId3" imgW="14859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00200"/>
                        <a:ext cx="2133600" cy="601785"/>
                      </a:xfrm>
                      <a:prstGeom prst="rect">
                        <a:avLst/>
                      </a:prstGeom>
                      <a:no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66309463"/>
              </p:ext>
            </p:extLst>
          </p:nvPr>
        </p:nvGraphicFramePr>
        <p:xfrm>
          <a:off x="266700" y="4876800"/>
          <a:ext cx="6438900" cy="1600200"/>
        </p:xfrm>
        <a:graphic>
          <a:graphicData uri="http://schemas.openxmlformats.org/drawingml/2006/table">
            <a:tbl>
              <a:tblPr firstRow="1" firstCol="1" bandRow="1">
                <a:tableStyleId>{2D5ABB26-0587-4C30-8999-92F81FD0307C}</a:tableStyleId>
              </a:tblPr>
              <a:tblGrid>
                <a:gridCol w="1645497"/>
                <a:gridCol w="1645497"/>
                <a:gridCol w="1573953"/>
                <a:gridCol w="1573953"/>
              </a:tblGrid>
              <a:tr h="579120">
                <a:tc>
                  <a:txBody>
                    <a:bodyPr/>
                    <a:lstStyle/>
                    <a:p>
                      <a:pPr algn="ctr">
                        <a:spcAft>
                          <a:spcPts val="0"/>
                        </a:spcAft>
                      </a:pPr>
                      <a:r>
                        <a:rPr lang="en-US" sz="1600" kern="100" dirty="0">
                          <a:solidFill>
                            <a:schemeClr val="accent1"/>
                          </a:solidFill>
                          <a:effectLst/>
                        </a:rPr>
                        <a:t>Changes in Stock Price</a:t>
                      </a:r>
                      <a:endParaRPr lang="en-US" sz="16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End of Year Value of Shares</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dirty="0">
                          <a:solidFill>
                            <a:schemeClr val="accent1"/>
                          </a:solidFill>
                          <a:effectLst/>
                        </a:rPr>
                        <a:t>Repayment of Principle*</a:t>
                      </a:r>
                      <a:endParaRPr lang="en-US" sz="16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dirty="0">
                          <a:solidFill>
                            <a:schemeClr val="accent1"/>
                          </a:solidFill>
                          <a:effectLst/>
                        </a:rPr>
                        <a:t>Investors Rate of Return</a:t>
                      </a:r>
                      <a:endParaRPr lang="en-US" sz="1600" kern="100" dirty="0">
                        <a:solidFill>
                          <a:schemeClr val="accent1"/>
                        </a:solidFill>
                        <a:effectLst/>
                        <a:latin typeface="Calibri"/>
                        <a:ea typeface="PMingLiU"/>
                        <a:cs typeface="Times New Roman"/>
                      </a:endParaRPr>
                    </a:p>
                  </a:txBody>
                  <a:tcPr marL="68580" marR="68580" marT="0" marB="0" anchor="ctr"/>
                </a:tc>
              </a:tr>
              <a:tr h="289560">
                <a:tc>
                  <a:txBody>
                    <a:bodyPr/>
                    <a:lstStyle/>
                    <a:p>
                      <a:pPr algn="ctr">
                        <a:spcAft>
                          <a:spcPts val="0"/>
                        </a:spcAft>
                      </a:pPr>
                      <a:r>
                        <a:rPr lang="en-US" sz="1600" kern="100">
                          <a:solidFill>
                            <a:schemeClr val="accent1"/>
                          </a:solidFill>
                          <a:effectLst/>
                        </a:rPr>
                        <a:t>20% increase</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$16,800</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7,420</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34%</a:t>
                      </a:r>
                      <a:endParaRPr lang="en-US" sz="1600" kern="100">
                        <a:solidFill>
                          <a:schemeClr val="accent1"/>
                        </a:solidFill>
                        <a:effectLst/>
                        <a:latin typeface="Calibri"/>
                        <a:ea typeface="PMingLiU"/>
                        <a:cs typeface="Times New Roman"/>
                      </a:endParaRPr>
                    </a:p>
                  </a:txBody>
                  <a:tcPr marL="68580" marR="68580" marT="0" marB="0" anchor="ctr"/>
                </a:tc>
              </a:tr>
              <a:tr h="289560">
                <a:tc>
                  <a:txBody>
                    <a:bodyPr/>
                    <a:lstStyle/>
                    <a:p>
                      <a:pPr algn="ctr">
                        <a:spcAft>
                          <a:spcPts val="0"/>
                        </a:spcAft>
                      </a:pPr>
                      <a:r>
                        <a:rPr lang="en-US" sz="1600" kern="100">
                          <a:solidFill>
                            <a:schemeClr val="accent1"/>
                          </a:solidFill>
                          <a:effectLst/>
                        </a:rPr>
                        <a:t>No change</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14,000</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7,420</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-6%</a:t>
                      </a:r>
                      <a:endParaRPr lang="en-US" sz="1600" kern="100">
                        <a:solidFill>
                          <a:schemeClr val="accent1"/>
                        </a:solidFill>
                        <a:effectLst/>
                        <a:latin typeface="Calibri"/>
                        <a:ea typeface="PMingLiU"/>
                        <a:cs typeface="Times New Roman"/>
                      </a:endParaRPr>
                    </a:p>
                  </a:txBody>
                  <a:tcPr marL="68580" marR="68580" marT="0" marB="0" anchor="ctr"/>
                </a:tc>
              </a:tr>
              <a:tr h="289560">
                <a:tc>
                  <a:txBody>
                    <a:bodyPr/>
                    <a:lstStyle/>
                    <a:p>
                      <a:pPr algn="ctr">
                        <a:spcAft>
                          <a:spcPts val="0"/>
                        </a:spcAft>
                      </a:pPr>
                      <a:r>
                        <a:rPr lang="en-US" sz="1600" kern="100" dirty="0">
                          <a:solidFill>
                            <a:schemeClr val="accent1"/>
                          </a:solidFill>
                          <a:effectLst/>
                        </a:rPr>
                        <a:t>20% decrease</a:t>
                      </a:r>
                      <a:endParaRPr lang="en-US" sz="1600" kern="100" dirty="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11,200</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a:solidFill>
                            <a:schemeClr val="accent1"/>
                          </a:solidFill>
                          <a:effectLst/>
                        </a:rPr>
                        <a:t>7,420</a:t>
                      </a:r>
                      <a:endParaRPr lang="en-US" sz="1600" kern="100">
                        <a:solidFill>
                          <a:schemeClr val="accent1"/>
                        </a:solidFill>
                        <a:effectLst/>
                        <a:latin typeface="Calibri"/>
                        <a:ea typeface="PMingLiU"/>
                        <a:cs typeface="Times New Roman"/>
                      </a:endParaRPr>
                    </a:p>
                  </a:txBody>
                  <a:tcPr marL="68580" marR="68580" marT="0" marB="0" anchor="ctr"/>
                </a:tc>
                <a:tc>
                  <a:txBody>
                    <a:bodyPr/>
                    <a:lstStyle/>
                    <a:p>
                      <a:pPr algn="ctr">
                        <a:spcAft>
                          <a:spcPts val="0"/>
                        </a:spcAft>
                      </a:pPr>
                      <a:r>
                        <a:rPr lang="en-US" sz="1600" kern="100" dirty="0">
                          <a:solidFill>
                            <a:schemeClr val="accent1"/>
                          </a:solidFill>
                          <a:effectLst/>
                        </a:rPr>
                        <a:t>-46%</a:t>
                      </a:r>
                      <a:endParaRPr lang="en-US" sz="1600" kern="100" dirty="0">
                        <a:solidFill>
                          <a:schemeClr val="accent1"/>
                        </a:solidFill>
                        <a:effectLst/>
                        <a:latin typeface="Calibri"/>
                        <a:ea typeface="PMingLiU"/>
                        <a:cs typeface="Times New Roman"/>
                      </a:endParaRPr>
                    </a:p>
                  </a:txBody>
                  <a:tcPr marL="68580" marR="68580" marT="0" marB="0" anchor="ctr"/>
                </a:tc>
              </a:tr>
            </a:tbl>
          </a:graphicData>
        </a:graphic>
      </p:graphicFrame>
      <p:sp>
        <p:nvSpPr>
          <p:cNvPr id="7" name="TextBox 6"/>
          <p:cNvSpPr txBox="1"/>
          <p:nvPr/>
        </p:nvSpPr>
        <p:spPr>
          <a:xfrm>
            <a:off x="6553200" y="4800600"/>
            <a:ext cx="2133600" cy="17526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*Assuming the investor buys $14,000 worth of stock, borrowing</a:t>
            </a: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$7,000 of the purchase price at an interest rate of 6% per year.</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8" name="TextBox 7"/>
          <p:cNvSpPr txBox="1"/>
          <p:nvPr/>
        </p:nvSpPr>
        <p:spPr>
          <a:xfrm>
            <a:off x="381000" y="4648200"/>
            <a:ext cx="6019800" cy="2286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a:t>
            </a: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2.4    </a:t>
            </a:r>
            <a:r>
              <a:rPr lang="en-US" baseline="0" dirty="0" smtClean="0">
                <a:solidFill>
                  <a:schemeClr val="accent1"/>
                </a:solidFill>
                <a:latin typeface="Perpetua" pitchFamily="18" charset="0"/>
                <a:ea typeface="+mj-ea"/>
                <a:cs typeface="+mj-cs"/>
              </a:rPr>
              <a:t>Illustration</a:t>
            </a:r>
            <a:r>
              <a:rPr lang="en-US" dirty="0" smtClean="0">
                <a:solidFill>
                  <a:schemeClr val="accent1"/>
                </a:solidFill>
                <a:latin typeface="Perpetua" pitchFamily="18" charset="0"/>
                <a:ea typeface="+mj-ea"/>
                <a:cs typeface="+mj-cs"/>
              </a:rPr>
              <a:t> of buying stock on margin</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Tree>
    <p:extLst>
      <p:ext uri="{BB962C8B-B14F-4D97-AF65-F5344CB8AC3E}">
        <p14:creationId xmlns:p14="http://schemas.microsoft.com/office/powerpoint/2010/main" val="56264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419600"/>
          </a:xfrm>
        </p:spPr>
        <p:txBody>
          <a:bodyPr>
            <a:normAutofit/>
          </a:bodyPr>
          <a:lstStyle/>
          <a:p>
            <a:r>
              <a:rPr lang="en-US" sz="1800" dirty="0" smtClean="0">
                <a:latin typeface="Times New Roman" pitchFamily="18" charset="0"/>
                <a:cs typeface="Times New Roman" pitchFamily="18" charset="0"/>
              </a:rPr>
              <a:t>Most of the world’s corporations in developed countries find their largest source of financing in internally generated funds, then by short-term  and long-term borrowing.</a:t>
            </a:r>
          </a:p>
          <a:p>
            <a:r>
              <a:rPr lang="en-US" sz="1800" dirty="0" smtClean="0">
                <a:latin typeface="Times New Roman" pitchFamily="18" charset="0"/>
                <a:cs typeface="Times New Roman" pitchFamily="18" charset="0"/>
              </a:rPr>
              <a:t>Today, the world’s financial markets have become more liquid and more integrated  as large corporations begin looking outside their national boundaries to raise financing.</a:t>
            </a:r>
          </a:p>
          <a:p>
            <a:r>
              <a:rPr lang="en-US" sz="1800" dirty="0" smtClean="0">
                <a:latin typeface="Times New Roman" pitchFamily="18" charset="0"/>
                <a:cs typeface="Times New Roman" pitchFamily="18" charset="0"/>
              </a:rPr>
              <a:t>U. S. firms can raise money in the </a:t>
            </a:r>
            <a:r>
              <a:rPr lang="en-US" sz="1800" b="1" dirty="0" smtClean="0">
                <a:latin typeface="Times New Roman" pitchFamily="18" charset="0"/>
                <a:cs typeface="Times New Roman" pitchFamily="18" charset="0"/>
              </a:rPr>
              <a:t>Euroequity </a:t>
            </a:r>
            <a:r>
              <a:rPr lang="en-US" sz="1800" dirty="0" smtClean="0">
                <a:latin typeface="Times New Roman" pitchFamily="18" charset="0"/>
                <a:cs typeface="Times New Roman" pitchFamily="18" charset="0"/>
              </a:rPr>
              <a:t>and </a:t>
            </a:r>
            <a:r>
              <a:rPr lang="en-US" sz="1800" b="1" dirty="0" smtClean="0">
                <a:latin typeface="Times New Roman" pitchFamily="18" charset="0"/>
                <a:cs typeface="Times New Roman" pitchFamily="18" charset="0"/>
              </a:rPr>
              <a:t>Eurobond markets </a:t>
            </a:r>
            <a:r>
              <a:rPr lang="en-US" sz="1800" dirty="0" smtClean="0">
                <a:latin typeface="Times New Roman" pitchFamily="18" charset="0"/>
                <a:cs typeface="Times New Roman" pitchFamily="18" charset="0"/>
              </a:rPr>
              <a:t>by selling equity and debt claims to non-U.S. investors.</a:t>
            </a:r>
          </a:p>
          <a:p>
            <a:r>
              <a:rPr lang="en-US" sz="1800" dirty="0" smtClean="0">
                <a:latin typeface="Times New Roman" pitchFamily="18" charset="0"/>
                <a:cs typeface="Times New Roman" pitchFamily="18" charset="0"/>
              </a:rPr>
              <a:t>Changes in tax laws and regulations and lower financing costs have allowed U.S. firms to issue Euroequity offerings to non-U.S. investors.</a:t>
            </a:r>
          </a:p>
          <a:p>
            <a:r>
              <a:rPr lang="en-US" sz="1800" dirty="0" smtClean="0">
                <a:latin typeface="Times New Roman" pitchFamily="18" charset="0"/>
                <a:cs typeface="Times New Roman" pitchFamily="18" charset="0"/>
              </a:rPr>
              <a:t>Table 2.2 shows the dollar amount of debt and equity raised globally with the assistance of various investment banking firms.</a:t>
            </a:r>
          </a:p>
          <a:p>
            <a:r>
              <a:rPr lang="en-US" sz="1800" dirty="0" smtClean="0">
                <a:latin typeface="Times New Roman" pitchFamily="18" charset="0"/>
                <a:cs typeface="Times New Roman" pitchFamily="18" charset="0"/>
              </a:rPr>
              <a:t>The difference in the securities issued in the U.S. compared to amount issued outside the U.S. shoes that the U.S. is the world’s leading financial marketplace.</a:t>
            </a:r>
          </a:p>
        </p:txBody>
      </p:sp>
    </p:spTree>
    <p:extLst>
      <p:ext uri="{BB962C8B-B14F-4D97-AF65-F5344CB8AC3E}">
        <p14:creationId xmlns:p14="http://schemas.microsoft.com/office/powerpoint/2010/main" val="3221010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Short Sales</a:t>
            </a:r>
            <a:endParaRPr lang="en-US" dirty="0"/>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Short sale </a:t>
            </a:r>
            <a:r>
              <a:rPr lang="en-US" sz="2000" dirty="0" smtClean="0">
                <a:latin typeface="Times New Roman" pitchFamily="18" charset="0"/>
                <a:cs typeface="Times New Roman" pitchFamily="18" charset="0"/>
              </a:rPr>
              <a:t>allows investors to profit from a decline in a security’s price.</a:t>
            </a:r>
          </a:p>
          <a:p>
            <a:r>
              <a:rPr lang="en-US" sz="2000" dirty="0" smtClean="0">
                <a:latin typeface="Times New Roman" pitchFamily="18" charset="0"/>
                <a:cs typeface="Times New Roman" pitchFamily="18" charset="0"/>
              </a:rPr>
              <a:t>First you sell, then you buy the shares.</a:t>
            </a:r>
          </a:p>
          <a:p>
            <a:r>
              <a:rPr lang="en-US" sz="2000" i="1" dirty="0" smtClean="0">
                <a:latin typeface="Times New Roman" pitchFamily="18" charset="0"/>
                <a:cs typeface="Times New Roman" pitchFamily="18" charset="0"/>
              </a:rPr>
              <a:t>Covering the short position </a:t>
            </a:r>
            <a:r>
              <a:rPr lang="en-US" sz="2000" dirty="0" smtClean="0">
                <a:latin typeface="Times New Roman" pitchFamily="18" charset="0"/>
                <a:cs typeface="Times New Roman" pitchFamily="18" charset="0"/>
              </a:rPr>
              <a:t>is when an investor borrows a share of stock from a broker and sells it, then the short-seller must purchase a share of the same stock in order to replace the share that was borrowed.</a:t>
            </a:r>
          </a:p>
          <a:p>
            <a:r>
              <a:rPr lang="en-US" sz="2000" dirty="0" smtClean="0">
                <a:latin typeface="Times New Roman" pitchFamily="18" charset="0"/>
                <a:cs typeface="Times New Roman" pitchFamily="18" charset="0"/>
              </a:rPr>
              <a:t>Table 2.5 compares stock purchases to short sales.</a:t>
            </a:r>
            <a:endParaRPr lang="en-US" sz="2000"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76" y="3200400"/>
            <a:ext cx="5583287"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90593" y="3657600"/>
            <a:ext cx="2514600" cy="11811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2.5</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Cash flows from purchasing versus short-selling shares of stock</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Tree>
    <p:extLst>
      <p:ext uri="{BB962C8B-B14F-4D97-AF65-F5344CB8AC3E}">
        <p14:creationId xmlns:p14="http://schemas.microsoft.com/office/powerpoint/2010/main" val="3249245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505200"/>
          </a:xfrm>
        </p:spPr>
        <p:txBody>
          <a:bodyPr>
            <a:normAutofit/>
          </a:bodyPr>
          <a:lstStyle/>
          <a:p>
            <a:r>
              <a:rPr lang="en-US" sz="2000" dirty="0" smtClean="0">
                <a:latin typeface="Times New Roman" pitchFamily="18" charset="0"/>
                <a:cs typeface="Times New Roman" pitchFamily="18" charset="0"/>
              </a:rPr>
              <a:t>The short-seller anticipates the stock price will fall so that the share can be purchased later at a lower price than it initially sold for.</a:t>
            </a:r>
          </a:p>
          <a:p>
            <a:r>
              <a:rPr lang="en-US" sz="2000" dirty="0" smtClean="0">
                <a:latin typeface="Times New Roman" pitchFamily="18" charset="0"/>
                <a:cs typeface="Times New Roman" pitchFamily="18" charset="0"/>
              </a:rPr>
              <a:t>Short-sellers must not only replace the shares but also pay the lender of the security any dividends paid during the short sale.</a:t>
            </a:r>
          </a:p>
          <a:p>
            <a:r>
              <a:rPr lang="en-US" sz="2000" dirty="0" smtClean="0">
                <a:latin typeface="Times New Roman" pitchFamily="18" charset="0"/>
                <a:cs typeface="Times New Roman" pitchFamily="18" charset="0"/>
              </a:rPr>
              <a:t>The shares loaned out for a short sale are typically provided by the short-seller’s brokerage firm.</a:t>
            </a:r>
          </a:p>
          <a:p>
            <a:r>
              <a:rPr lang="en-US" sz="2000" dirty="0" smtClean="0">
                <a:latin typeface="Times New Roman" pitchFamily="18" charset="0"/>
                <a:cs typeface="Times New Roman" pitchFamily="18" charset="0"/>
              </a:rPr>
              <a:t>Exchange rules require that proceeds from a short sale must be kept on account with the broker.</a:t>
            </a:r>
          </a:p>
          <a:p>
            <a:r>
              <a:rPr lang="en-US" sz="2000" dirty="0" smtClean="0">
                <a:latin typeface="Times New Roman" pitchFamily="18" charset="0"/>
                <a:cs typeface="Times New Roman" pitchFamily="18" charset="0"/>
              </a:rPr>
              <a:t>Short-sellers also are required to post margin with the broker to cover losses should the stock price rise during the short sale.</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51481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4400" y="381000"/>
            <a:ext cx="8229600" cy="639763"/>
          </a:xfrm>
        </p:spPr>
        <p:txBody>
          <a:bodyPr/>
          <a:lstStyle/>
          <a:p>
            <a:r>
              <a:rPr lang="en-US" sz="2400" dirty="0" smtClean="0">
                <a:latin typeface="Times New Roman" pitchFamily="18" charset="0"/>
                <a:cs typeface="Times New Roman" pitchFamily="18" charset="0"/>
              </a:rPr>
              <a:t>Example 2.3 Short Sales</a:t>
            </a:r>
            <a:endParaRPr lang="en-US" sz="2400" dirty="0">
              <a:latin typeface="Times New Roman" pitchFamily="18" charset="0"/>
              <a:cs typeface="Times New Roman" pitchFamily="18" charset="0"/>
            </a:endParaRPr>
          </a:p>
        </p:txBody>
      </p:sp>
      <p:sp>
        <p:nvSpPr>
          <p:cNvPr id="5" name="Content Placeholder 2"/>
          <p:cNvSpPr txBox="1">
            <a:spLocks/>
          </p:cNvSpPr>
          <p:nvPr/>
        </p:nvSpPr>
        <p:spPr>
          <a:xfrm>
            <a:off x="304800" y="1066800"/>
            <a:ext cx="8458200" cy="5029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Suppose you are pessimistic on JNJ stock and its market price is $70 per share.</a:t>
            </a:r>
          </a:p>
          <a:p>
            <a:r>
              <a:rPr lang="en-US" sz="2000" dirty="0" smtClean="0">
                <a:latin typeface="Times New Roman" pitchFamily="18" charset="0"/>
                <a:cs typeface="Times New Roman" pitchFamily="18" charset="0"/>
              </a:rPr>
              <a:t>You go and sell short 200 shares.</a:t>
            </a:r>
          </a:p>
          <a:p>
            <a:r>
              <a:rPr lang="en-US" sz="2000" dirty="0" smtClean="0">
                <a:latin typeface="Times New Roman" pitchFamily="18" charset="0"/>
                <a:cs typeface="Times New Roman" pitchFamily="18" charset="0"/>
              </a:rPr>
              <a:t>The $14,000 cash proceeds from the short sale are credited to your account.</a:t>
            </a:r>
          </a:p>
          <a:p>
            <a:r>
              <a:rPr lang="en-US" sz="2000" dirty="0" smtClean="0">
                <a:latin typeface="Times New Roman" pitchFamily="18" charset="0"/>
                <a:cs typeface="Times New Roman" pitchFamily="18" charset="0"/>
              </a:rPr>
              <a:t>Suppose the broker has a 50% margin requirement on short sales.</a:t>
            </a:r>
          </a:p>
          <a:p>
            <a:r>
              <a:rPr lang="en-US" sz="2000" dirty="0" smtClean="0">
                <a:latin typeface="Times New Roman" pitchFamily="18" charset="0"/>
                <a:cs typeface="Times New Roman" pitchFamily="18" charset="0"/>
              </a:rPr>
              <a:t>This mean you must have other cash or securities in your account worth at least $7,000 that can be served as a margin.</a:t>
            </a:r>
          </a:p>
          <a:p>
            <a:r>
              <a:rPr lang="en-US" sz="2000" dirty="0" smtClean="0">
                <a:latin typeface="Times New Roman" pitchFamily="18" charset="0"/>
                <a:cs typeface="Times New Roman" pitchFamily="18" charset="0"/>
              </a:rPr>
              <a:t>Let’s say that you have $7,000 in Treasury bills.</a:t>
            </a:r>
          </a:p>
          <a:p>
            <a:r>
              <a:rPr lang="en-US" sz="2000" dirty="0" smtClean="0">
                <a:latin typeface="Times New Roman" pitchFamily="18" charset="0"/>
                <a:cs typeface="Times New Roman" pitchFamily="18" charset="0"/>
              </a:rPr>
              <a:t>Your account with the broker after the short sale will then be:</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Your initial percentage margin is the ratio of the equity in the account, $50,000, to the current value of the shares you have borrowed and eventually must return, $100,000:</a:t>
            </a:r>
          </a:p>
          <a:p>
            <a:endParaRPr lang="en-US" sz="20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80960483"/>
              </p:ext>
            </p:extLst>
          </p:nvPr>
        </p:nvGraphicFramePr>
        <p:xfrm>
          <a:off x="1600200" y="4038600"/>
          <a:ext cx="5562600" cy="863600"/>
        </p:xfrm>
        <a:graphic>
          <a:graphicData uri="http://schemas.openxmlformats.org/drawingml/2006/table">
            <a:tbl>
              <a:tblPr>
                <a:tableStyleId>{2D5ABB26-0587-4C30-8999-92F81FD0307C}</a:tableStyleId>
              </a:tblPr>
              <a:tblGrid>
                <a:gridCol w="1804042"/>
                <a:gridCol w="2592998"/>
                <a:gridCol w="1165560"/>
              </a:tblGrid>
              <a:tr h="215900">
                <a:tc>
                  <a:txBody>
                    <a:bodyPr/>
                    <a:lstStyle/>
                    <a:p>
                      <a:pPr algn="ctr">
                        <a:spcAft>
                          <a:spcPts val="0"/>
                        </a:spcAft>
                      </a:pPr>
                      <a:r>
                        <a:rPr lang="en-US" sz="1200" kern="0">
                          <a:solidFill>
                            <a:schemeClr val="accent1"/>
                          </a:solidFill>
                          <a:effectLst/>
                        </a:rPr>
                        <a:t>Assets</a:t>
                      </a:r>
                      <a:endParaRPr lang="en-US" sz="1200" kern="100">
                        <a:solidFill>
                          <a:schemeClr val="accent1"/>
                        </a:solidFill>
                        <a:effectLst/>
                        <a:latin typeface="Calibri"/>
                        <a:ea typeface="PMingLiU"/>
                        <a:cs typeface="Times New Roman"/>
                      </a:endParaRPr>
                    </a:p>
                  </a:txBody>
                  <a:tcPr marL="0" marR="0" marT="0" marB="0" anchor="ctr"/>
                </a:tc>
                <a:tc gridSpan="2">
                  <a:txBody>
                    <a:bodyPr/>
                    <a:lstStyle/>
                    <a:p>
                      <a:pPr algn="ctr">
                        <a:spcAft>
                          <a:spcPts val="0"/>
                        </a:spcAft>
                      </a:pPr>
                      <a:r>
                        <a:rPr lang="en-US" sz="1200" kern="0">
                          <a:solidFill>
                            <a:schemeClr val="accent1"/>
                          </a:solidFill>
                          <a:effectLst/>
                        </a:rPr>
                        <a:t>Liabilities and Owners' Equity</a:t>
                      </a:r>
                      <a:endParaRPr lang="en-US" sz="1200" kern="100">
                        <a:solidFill>
                          <a:schemeClr val="accent1"/>
                        </a:solidFill>
                        <a:effectLst/>
                        <a:latin typeface="Calibri"/>
                        <a:ea typeface="PMingLiU"/>
                        <a:cs typeface="Times New Roman"/>
                      </a:endParaRPr>
                    </a:p>
                  </a:txBody>
                  <a:tcPr marL="0" marR="0" marT="0" marB="0" anchor="ctr"/>
                </a:tc>
                <a:tc hMerge="1">
                  <a:txBody>
                    <a:bodyPr/>
                    <a:lstStyle/>
                    <a:p>
                      <a:endParaRPr lang="en-US"/>
                    </a:p>
                  </a:txBody>
                  <a:tcPr/>
                </a:tc>
              </a:tr>
              <a:tr h="215900">
                <a:tc>
                  <a:txBody>
                    <a:bodyPr/>
                    <a:lstStyle/>
                    <a:p>
                      <a:pPr algn="ctr">
                        <a:spcAft>
                          <a:spcPts val="0"/>
                        </a:spcAft>
                      </a:pPr>
                      <a:r>
                        <a:rPr lang="en-US" sz="1200" kern="0">
                          <a:solidFill>
                            <a:schemeClr val="accent1"/>
                          </a:solidFill>
                          <a:effectLst/>
                        </a:rPr>
                        <a:t>Cash $14,000</a:t>
                      </a:r>
                      <a:endParaRPr lang="en-US" sz="1200" kern="100">
                        <a:solidFill>
                          <a:schemeClr val="accent1"/>
                        </a:solidFill>
                        <a:effectLst/>
                        <a:latin typeface="Calibri"/>
                        <a:ea typeface="PMingLiU"/>
                        <a:cs typeface="Times New Roman"/>
                      </a:endParaRPr>
                    </a:p>
                  </a:txBody>
                  <a:tcPr marL="0" marR="0" marT="0" marB="0" anchor="ctr"/>
                </a:tc>
                <a:tc>
                  <a:txBody>
                    <a:bodyPr/>
                    <a:lstStyle/>
                    <a:p>
                      <a:pPr indent="76200" algn="ctr">
                        <a:spcAft>
                          <a:spcPts val="0"/>
                        </a:spcAft>
                      </a:pPr>
                      <a:r>
                        <a:rPr lang="en-US" sz="1200" kern="0">
                          <a:solidFill>
                            <a:schemeClr val="accent1"/>
                          </a:solidFill>
                          <a:effectLst/>
                        </a:rPr>
                        <a:t>Short position in Dot Bomb</a:t>
                      </a:r>
                      <a:endParaRPr lang="en-US" sz="12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200" kern="0">
                          <a:solidFill>
                            <a:schemeClr val="accent1"/>
                          </a:solidFill>
                          <a:effectLst/>
                        </a:rPr>
                        <a:t>$14,000</a:t>
                      </a:r>
                      <a:endParaRPr lang="en-US" sz="1200" kern="100">
                        <a:solidFill>
                          <a:schemeClr val="accent1"/>
                        </a:solidFill>
                        <a:effectLst/>
                        <a:latin typeface="Calibri"/>
                        <a:ea typeface="PMingLiU"/>
                        <a:cs typeface="Times New Roman"/>
                      </a:endParaRPr>
                    </a:p>
                  </a:txBody>
                  <a:tcPr marL="0" marR="0" marT="0" marB="0" anchor="ctr"/>
                </a:tc>
              </a:tr>
              <a:tr h="215900">
                <a:tc>
                  <a:txBody>
                    <a:bodyPr/>
                    <a:lstStyle/>
                    <a:p>
                      <a:pPr algn="ctr">
                        <a:spcAft>
                          <a:spcPts val="0"/>
                        </a:spcAft>
                      </a:pPr>
                      <a:r>
                        <a:rPr lang="en-US" sz="1200" kern="0">
                          <a:solidFill>
                            <a:schemeClr val="accent1"/>
                          </a:solidFill>
                          <a:effectLst/>
                        </a:rPr>
                        <a:t> </a:t>
                      </a:r>
                      <a:endParaRPr lang="en-US" sz="1200" kern="100">
                        <a:solidFill>
                          <a:schemeClr val="accent1"/>
                        </a:solidFill>
                        <a:effectLst/>
                        <a:latin typeface="Calibri"/>
                        <a:ea typeface="PMingLiU"/>
                        <a:cs typeface="Times New Roman"/>
                      </a:endParaRPr>
                    </a:p>
                  </a:txBody>
                  <a:tcPr marL="0" marR="0" marT="0" marB="0" anchor="ctr"/>
                </a:tc>
                <a:tc>
                  <a:txBody>
                    <a:bodyPr/>
                    <a:lstStyle/>
                    <a:p>
                      <a:pPr indent="76200" algn="ctr">
                        <a:spcAft>
                          <a:spcPts val="0"/>
                        </a:spcAft>
                      </a:pPr>
                      <a:r>
                        <a:rPr lang="en-US" sz="1200" kern="0">
                          <a:solidFill>
                            <a:schemeClr val="accent1"/>
                          </a:solidFill>
                          <a:effectLst/>
                        </a:rPr>
                        <a:t>stock (1,000 shares owed)</a:t>
                      </a:r>
                      <a:endParaRPr lang="en-US" sz="12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200" kern="0">
                          <a:solidFill>
                            <a:schemeClr val="accent1"/>
                          </a:solidFill>
                          <a:effectLst/>
                        </a:rPr>
                        <a:t> </a:t>
                      </a:r>
                      <a:endParaRPr lang="en-US" sz="1200" kern="100">
                        <a:solidFill>
                          <a:schemeClr val="accent1"/>
                        </a:solidFill>
                        <a:effectLst/>
                        <a:latin typeface="Calibri"/>
                        <a:ea typeface="PMingLiU"/>
                        <a:cs typeface="Times New Roman"/>
                      </a:endParaRPr>
                    </a:p>
                  </a:txBody>
                  <a:tcPr marL="0" marR="0" marT="0" marB="0" anchor="ctr"/>
                </a:tc>
              </a:tr>
              <a:tr h="215900">
                <a:tc>
                  <a:txBody>
                    <a:bodyPr/>
                    <a:lstStyle/>
                    <a:p>
                      <a:pPr algn="ctr">
                        <a:spcAft>
                          <a:spcPts val="0"/>
                        </a:spcAft>
                      </a:pPr>
                      <a:r>
                        <a:rPr lang="en-US" sz="1200" kern="0">
                          <a:solidFill>
                            <a:schemeClr val="accent1"/>
                          </a:solidFill>
                          <a:effectLst/>
                        </a:rPr>
                        <a:t>T-bills 7,000</a:t>
                      </a:r>
                      <a:endParaRPr lang="en-US" sz="1200" kern="100">
                        <a:solidFill>
                          <a:schemeClr val="accent1"/>
                        </a:solidFill>
                        <a:effectLst/>
                        <a:latin typeface="Calibri"/>
                        <a:ea typeface="PMingLiU"/>
                        <a:cs typeface="Times New Roman"/>
                      </a:endParaRPr>
                    </a:p>
                  </a:txBody>
                  <a:tcPr marL="0" marR="0" marT="0" marB="0" anchor="ctr"/>
                </a:tc>
                <a:tc>
                  <a:txBody>
                    <a:bodyPr/>
                    <a:lstStyle/>
                    <a:p>
                      <a:pPr indent="76200" algn="ctr">
                        <a:spcAft>
                          <a:spcPts val="0"/>
                        </a:spcAft>
                      </a:pPr>
                      <a:r>
                        <a:rPr lang="en-US" sz="1200" kern="0">
                          <a:solidFill>
                            <a:schemeClr val="accent1"/>
                          </a:solidFill>
                          <a:effectLst/>
                        </a:rPr>
                        <a:t>Equity</a:t>
                      </a:r>
                      <a:endParaRPr lang="en-US" sz="1200" kern="100">
                        <a:solidFill>
                          <a:schemeClr val="accent1"/>
                        </a:solidFill>
                        <a:effectLst/>
                        <a:latin typeface="Calibri"/>
                        <a:ea typeface="PMingLiU"/>
                        <a:cs typeface="Times New Roman"/>
                      </a:endParaRPr>
                    </a:p>
                  </a:txBody>
                  <a:tcPr marL="0" marR="0" marT="0" marB="0" anchor="ctr"/>
                </a:tc>
                <a:tc>
                  <a:txBody>
                    <a:bodyPr/>
                    <a:lstStyle/>
                    <a:p>
                      <a:pPr algn="ctr">
                        <a:spcAft>
                          <a:spcPts val="0"/>
                        </a:spcAft>
                      </a:pPr>
                      <a:r>
                        <a:rPr lang="en-US" sz="1200" kern="0" dirty="0">
                          <a:solidFill>
                            <a:schemeClr val="accent1"/>
                          </a:solidFill>
                          <a:effectLst/>
                        </a:rPr>
                        <a:t>7,000</a:t>
                      </a:r>
                      <a:endParaRPr lang="en-US" sz="1200" kern="100" dirty="0">
                        <a:solidFill>
                          <a:schemeClr val="accent1"/>
                        </a:solidFill>
                        <a:effectLst/>
                        <a:latin typeface="Calibri"/>
                        <a:ea typeface="PMingLiU"/>
                        <a:cs typeface="Times New Roman"/>
                      </a:endParaRPr>
                    </a:p>
                  </a:txBody>
                  <a:tcPr marL="0" marR="0" marT="0" marB="0" anchor="ctr"/>
                </a:tc>
              </a:tr>
            </a:tbl>
          </a:graphicData>
        </a:graphic>
      </p:graphicFrame>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23158905"/>
              </p:ext>
            </p:extLst>
          </p:nvPr>
        </p:nvGraphicFramePr>
        <p:xfrm>
          <a:off x="2582574" y="5791200"/>
          <a:ext cx="5113626" cy="590550"/>
        </p:xfrm>
        <a:graphic>
          <a:graphicData uri="http://schemas.openxmlformats.org/presentationml/2006/ole">
            <mc:AlternateContent xmlns:mc="http://schemas.openxmlformats.org/markup-compatibility/2006">
              <mc:Choice xmlns:v="urn:schemas-microsoft-com:vml" Requires="v">
                <p:oleObj spid="_x0000_s8213" r:id="rId3" imgW="3632200" imgH="419100" progId="Equation.DSMT4">
                  <p:embed/>
                </p:oleObj>
              </mc:Choice>
              <mc:Fallback>
                <p:oleObj r:id="rId3" imgW="36322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574" y="5791200"/>
                        <a:ext cx="5113626" cy="590550"/>
                      </a:xfrm>
                      <a:prstGeom prst="rect">
                        <a:avLst/>
                      </a:prstGeom>
                      <a:noFill/>
                    </p:spPr>
                  </p:pic>
                </p:oleObj>
              </mc:Fallback>
            </mc:AlternateContent>
          </a:graphicData>
        </a:graphic>
      </p:graphicFrame>
    </p:spTree>
    <p:extLst>
      <p:ext uri="{BB962C8B-B14F-4D97-AF65-F5344CB8AC3E}">
        <p14:creationId xmlns:p14="http://schemas.microsoft.com/office/powerpoint/2010/main" val="2830349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581399"/>
          </a:xfrm>
        </p:spPr>
        <p:txBody>
          <a:bodyPr>
            <a:normAutofit/>
          </a:bodyPr>
          <a:lstStyle/>
          <a:p>
            <a:r>
              <a:rPr lang="en-US" sz="2000" dirty="0" smtClean="0">
                <a:latin typeface="Times New Roman" pitchFamily="18" charset="0"/>
                <a:cs typeface="Times New Roman" pitchFamily="18" charset="0"/>
              </a:rPr>
              <a:t>Suppose you’re right and JNJ falls to $60 per share, you can now close out your position at a profit.</a:t>
            </a:r>
          </a:p>
          <a:p>
            <a:r>
              <a:rPr lang="en-US" sz="2000" dirty="0" smtClean="0">
                <a:latin typeface="Times New Roman" pitchFamily="18" charset="0"/>
                <a:cs typeface="Times New Roman" pitchFamily="18" charset="0"/>
              </a:rPr>
              <a:t>To cover the short sale, you buy 200 shares to replace the ones you borrowed.</a:t>
            </a:r>
          </a:p>
          <a:p>
            <a:r>
              <a:rPr lang="en-US" sz="2000" dirty="0" smtClean="0">
                <a:latin typeface="Times New Roman" pitchFamily="18" charset="0"/>
                <a:cs typeface="Times New Roman" pitchFamily="18" charset="0"/>
              </a:rPr>
              <a:t>Because the shares now sell for $60, the purchase costs only $12,000.</a:t>
            </a:r>
          </a:p>
          <a:p>
            <a:r>
              <a:rPr lang="en-US" sz="2000" dirty="0" smtClean="0">
                <a:latin typeface="Times New Roman" pitchFamily="18" charset="0"/>
                <a:cs typeface="Times New Roman" pitchFamily="18" charset="0"/>
              </a:rPr>
              <a:t>Since your account was credited for $14,000 when the shares were borrowed and sold, your profit is $2,000.</a:t>
            </a:r>
          </a:p>
          <a:p>
            <a:r>
              <a:rPr lang="en-US" sz="2000" dirty="0" smtClean="0">
                <a:latin typeface="Times New Roman" pitchFamily="18" charset="0"/>
                <a:cs typeface="Times New Roman" pitchFamily="18" charset="0"/>
              </a:rPr>
              <a:t>The profit = decline in the share price x the number of shares sold short.</a:t>
            </a:r>
          </a:p>
          <a:p>
            <a:r>
              <a:rPr lang="en-US" sz="2000" dirty="0" smtClean="0">
                <a:latin typeface="Times New Roman" pitchFamily="18" charset="0"/>
                <a:cs typeface="Times New Roman" pitchFamily="18" charset="0"/>
              </a:rPr>
              <a:t>If the stock price rises, the margin in the account will fall, and if it falls to the maintenance level, the short-seller will receive a margin call.</a:t>
            </a:r>
          </a:p>
        </p:txBody>
      </p:sp>
      <p:sp>
        <p:nvSpPr>
          <p:cNvPr id="4" name="Title 1"/>
          <p:cNvSpPr>
            <a:spLocks noGrp="1"/>
          </p:cNvSpPr>
          <p:nvPr>
            <p:ph type="title"/>
          </p:nvPr>
        </p:nvSpPr>
        <p:spPr>
          <a:xfrm>
            <a:off x="457200" y="3810000"/>
            <a:ext cx="8229600" cy="639763"/>
          </a:xfrm>
        </p:spPr>
        <p:txBody>
          <a:bodyPr/>
          <a:lstStyle/>
          <a:p>
            <a:r>
              <a:rPr lang="en-US" sz="2400" dirty="0" smtClean="0">
                <a:latin typeface="Times New Roman" pitchFamily="18" charset="0"/>
                <a:cs typeface="Times New Roman" pitchFamily="18" charset="0"/>
              </a:rPr>
              <a:t>Example 2.4 Margin Calls on Short Positions</a:t>
            </a:r>
            <a:endParaRPr lang="en-US" sz="2400" dirty="0">
              <a:latin typeface="Times New Roman" pitchFamily="18" charset="0"/>
              <a:cs typeface="Times New Roman" pitchFamily="18" charset="0"/>
            </a:endParaRPr>
          </a:p>
        </p:txBody>
      </p:sp>
      <p:sp>
        <p:nvSpPr>
          <p:cNvPr id="5" name="Content Placeholder 2"/>
          <p:cNvSpPr txBox="1">
            <a:spLocks/>
          </p:cNvSpPr>
          <p:nvPr/>
        </p:nvSpPr>
        <p:spPr>
          <a:xfrm>
            <a:off x="457200" y="4419601"/>
            <a:ext cx="8229600" cy="16763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Suppose the broker has a maintenance margin of 25% on short sales.</a:t>
            </a:r>
          </a:p>
          <a:p>
            <a:r>
              <a:rPr lang="en-US" sz="2000" dirty="0" smtClean="0">
                <a:latin typeface="Times New Roman" pitchFamily="18" charset="0"/>
                <a:cs typeface="Times New Roman" pitchFamily="18" charset="0"/>
              </a:rPr>
              <a:t>This means the equity in your account must be at least 25% of the value of your short position at all times.</a:t>
            </a:r>
          </a:p>
          <a:p>
            <a:r>
              <a:rPr lang="en-US" sz="2000" dirty="0" smtClean="0">
                <a:latin typeface="Times New Roman" pitchFamily="18" charset="0"/>
                <a:cs typeface="Times New Roman" pitchFamily="18" charset="0"/>
              </a:rPr>
              <a:t>How much can the price of JNJ stock rise before you get a margin call?</a:t>
            </a:r>
          </a:p>
        </p:txBody>
      </p:sp>
    </p:spTree>
    <p:extLst>
      <p:ext uri="{BB962C8B-B14F-4D97-AF65-F5344CB8AC3E}">
        <p14:creationId xmlns:p14="http://schemas.microsoft.com/office/powerpoint/2010/main" val="951710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5"/>
          </a:xfrm>
        </p:spPr>
        <p:txBody>
          <a:bodyPr>
            <a:normAutofit/>
          </a:bodyPr>
          <a:lstStyle/>
          <a:p>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 price of JNJ stock</a:t>
            </a:r>
          </a:p>
          <a:p>
            <a:r>
              <a:rPr lang="en-US" sz="2000" dirty="0">
                <a:latin typeface="Times New Roman" pitchFamily="18" charset="0"/>
                <a:cs typeface="Times New Roman" pitchFamily="18" charset="0"/>
              </a:rPr>
              <a:t>Then the value of the shares you must pay back is 200</a:t>
            </a:r>
            <a:r>
              <a:rPr lang="en-US" sz="2000" i="1" dirty="0">
                <a:latin typeface="Times New Roman" pitchFamily="18" charset="0"/>
                <a:cs typeface="Times New Roman" pitchFamily="18" charset="0"/>
              </a:rPr>
              <a:t>P </a:t>
            </a:r>
            <a:r>
              <a:rPr lang="en-US" sz="2000" dirty="0">
                <a:latin typeface="Times New Roman" pitchFamily="18" charset="0"/>
                <a:cs typeface="Times New Roman" pitchFamily="18" charset="0"/>
              </a:rPr>
              <a:t>and the equity in your account is $21,000 − 200</a:t>
            </a:r>
            <a:r>
              <a:rPr lang="en-US" sz="2000" i="1" dirty="0">
                <a:latin typeface="Times New Roman" pitchFamily="18" charset="0"/>
                <a:cs typeface="Times New Roman" pitchFamily="18" charset="0"/>
              </a:rPr>
              <a:t>P. </a:t>
            </a:r>
            <a:endParaRPr lang="en-US" sz="2000" i="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Your </a:t>
            </a:r>
            <a:r>
              <a:rPr lang="en-US" sz="2000" dirty="0">
                <a:latin typeface="Times New Roman" pitchFamily="18" charset="0"/>
                <a:cs typeface="Times New Roman" pitchFamily="18" charset="0"/>
              </a:rPr>
              <a:t>short position margin ratio is equity/value of stock = (21,000 − 200P)/200P.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critical value of </a:t>
            </a:r>
            <a:r>
              <a:rPr lang="en-US" sz="2000" i="1" dirty="0">
                <a:latin typeface="Times New Roman" pitchFamily="18" charset="0"/>
                <a:cs typeface="Times New Roman" pitchFamily="18" charset="0"/>
              </a:rPr>
              <a:t>P</a:t>
            </a:r>
            <a:r>
              <a:rPr lang="en-US" sz="2000" dirty="0">
                <a:latin typeface="Times New Roman" pitchFamily="18" charset="0"/>
                <a:cs typeface="Times New Roman" pitchFamily="18" charset="0"/>
              </a:rPr>
              <a:t> is </a:t>
            </a:r>
            <a:r>
              <a:rPr lang="en-US" sz="2000" dirty="0" smtClean="0">
                <a:latin typeface="Times New Roman" pitchFamily="18" charset="0"/>
                <a:cs typeface="Times New Roman" pitchFamily="18" charset="0"/>
              </a:rPr>
              <a:t>thus</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which implies that </a:t>
            </a:r>
            <a:r>
              <a:rPr lang="en-US" sz="2000" i="1" dirty="0">
                <a:latin typeface="Times New Roman" pitchFamily="18" charset="0"/>
                <a:cs typeface="Times New Roman" pitchFamily="18" charset="0"/>
              </a:rPr>
              <a:t>P</a:t>
            </a:r>
            <a:r>
              <a:rPr lang="en-US" sz="2000" dirty="0">
                <a:latin typeface="Times New Roman" pitchFamily="18" charset="0"/>
                <a:cs typeface="Times New Roman" pitchFamily="18" charset="0"/>
              </a:rPr>
              <a:t> = $84 per share.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JNJ stock should rise above $84 per share, you will get a margin call, and you will either have to put up additional cash or cover your short position by buying shares to replace the ones borrowed</a:t>
            </a:r>
            <a:r>
              <a:rPr lang="en-US" sz="2000" dirty="0" smtClean="0">
                <a:latin typeface="Times New Roman" pitchFamily="18" charset="0"/>
                <a:cs typeface="Times New Roman" pitchFamily="18" charset="0"/>
              </a:rPr>
              <a:t>.</a:t>
            </a:r>
          </a:p>
          <a:p>
            <a:endParaRPr lang="en-US" sz="2000" dirty="0"/>
          </a:p>
          <a:p>
            <a:endParaRPr lang="en-US" sz="2000" i="1"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42231390"/>
              </p:ext>
            </p:extLst>
          </p:nvPr>
        </p:nvGraphicFramePr>
        <p:xfrm>
          <a:off x="1499011" y="2941469"/>
          <a:ext cx="4977989" cy="716131"/>
        </p:xfrm>
        <a:graphic>
          <a:graphicData uri="http://schemas.openxmlformats.org/presentationml/2006/ole">
            <mc:AlternateContent xmlns:mc="http://schemas.openxmlformats.org/markup-compatibility/2006">
              <mc:Choice xmlns:v="urn:schemas-microsoft-com:vml" Requires="v">
                <p:oleObj spid="_x0000_s10260" r:id="rId3" imgW="2717800" imgH="393700" progId="Equation.DSMT4">
                  <p:embed/>
                </p:oleObj>
              </mc:Choice>
              <mc:Fallback>
                <p:oleObj r:id="rId3" imgW="27178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011" y="2941469"/>
                        <a:ext cx="4977989" cy="716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2793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5257800"/>
          </a:xfrm>
        </p:spPr>
        <p:txBody>
          <a:bodyPr>
            <a:normAutofit/>
          </a:bodyPr>
          <a:lstStyle/>
          <a:p>
            <a:r>
              <a:rPr lang="en-US" sz="2000" dirty="0" smtClean="0">
                <a:latin typeface="Times New Roman" pitchFamily="18" charset="0"/>
                <a:cs typeface="Times New Roman" pitchFamily="18" charset="0"/>
              </a:rPr>
              <a:t>Trading securities markets in the U.S. is regulated by a myriad of laws.</a:t>
            </a:r>
          </a:p>
          <a:p>
            <a:r>
              <a:rPr lang="en-US" sz="2000" dirty="0" smtClean="0">
                <a:latin typeface="Times New Roman" pitchFamily="18" charset="0"/>
                <a:cs typeface="Times New Roman" pitchFamily="18" charset="0"/>
              </a:rPr>
              <a:t>In addition to federal regulations, security trading is subject to state laws.</a:t>
            </a:r>
          </a:p>
          <a:p>
            <a:r>
              <a:rPr lang="en-US" sz="2000" dirty="0">
                <a:latin typeface="Times New Roman" pitchFamily="18" charset="0"/>
                <a:cs typeface="Times New Roman" pitchFamily="18" charset="0"/>
              </a:rPr>
              <a:t>In the wake of the 2008 financial crisis, the regulatory framework is under scrutiny.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Expanded </a:t>
            </a:r>
            <a:r>
              <a:rPr lang="en-US" sz="2000" dirty="0">
                <a:latin typeface="Times New Roman" pitchFamily="18" charset="0"/>
                <a:cs typeface="Times New Roman" pitchFamily="18" charset="0"/>
              </a:rPr>
              <a:t>powers for the Fed are likely, as is a new agency that would screen consumer financial products for excessive risk and fairness.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But </a:t>
            </a:r>
            <a:r>
              <a:rPr lang="en-US" sz="2000" dirty="0">
                <a:latin typeface="Times New Roman" pitchFamily="18" charset="0"/>
                <a:cs typeface="Times New Roman" pitchFamily="18" charset="0"/>
              </a:rPr>
              <a:t>at the moment, specific proposals for reform are still being hotly debated in Congress, and the final compromises between House and Senate versions of reform legislation are </a:t>
            </a:r>
            <a:r>
              <a:rPr lang="en-US" sz="2000" dirty="0" smtClean="0">
                <a:latin typeface="Times New Roman" pitchFamily="18" charset="0"/>
                <a:cs typeface="Times New Roman" pitchFamily="18" charset="0"/>
              </a:rPr>
              <a:t>uncertain.</a:t>
            </a:r>
          </a:p>
          <a:p>
            <a:r>
              <a:rPr lang="en-US" sz="2000" b="1" i="1" dirty="0" smtClean="0">
                <a:latin typeface="Times New Roman" pitchFamily="18" charset="0"/>
                <a:cs typeface="Times New Roman" pitchFamily="18" charset="0"/>
              </a:rPr>
              <a:t>Criticizing Short-Selling</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Short-selling have been banned in the past in England and viewed as a contributing fact to the market crash of 1929. </a:t>
            </a:r>
          </a:p>
          <a:p>
            <a:r>
              <a:rPr lang="en-US" sz="2000" dirty="0" smtClean="0">
                <a:latin typeface="Times New Roman" pitchFamily="18" charset="0"/>
                <a:cs typeface="Times New Roman" pitchFamily="18" charset="0"/>
              </a:rPr>
              <a:t>Short sales put downward pressure on share prices that may, in some cases, be unwarranted: rumors abound of investors who first put on a short sale and then spread negative rumors about the firm to drive down its price.</a:t>
            </a: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sp>
        <p:nvSpPr>
          <p:cNvPr id="4" name="Title 1"/>
          <p:cNvSpPr>
            <a:spLocks noGrp="1"/>
          </p:cNvSpPr>
          <p:nvPr>
            <p:ph type="title"/>
          </p:nvPr>
        </p:nvSpPr>
        <p:spPr>
          <a:xfrm>
            <a:off x="464400" y="410837"/>
            <a:ext cx="8229600" cy="639763"/>
          </a:xfrm>
        </p:spPr>
        <p:txBody>
          <a:bodyPr/>
          <a:lstStyle/>
          <a:p>
            <a:r>
              <a:rPr lang="en-US" dirty="0" smtClean="0"/>
              <a:t>II. Regulation of Securities Markets</a:t>
            </a:r>
            <a:endParaRPr lang="en-US" dirty="0"/>
          </a:p>
        </p:txBody>
      </p:sp>
    </p:spTree>
    <p:extLst>
      <p:ext uri="{BB962C8B-B14F-4D97-AF65-F5344CB8AC3E}">
        <p14:creationId xmlns:p14="http://schemas.microsoft.com/office/powerpoint/2010/main" val="376306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5"/>
          </a:xfrm>
        </p:spPr>
        <p:txBody>
          <a:bodyPr>
            <a:normAutofit/>
          </a:bodyPr>
          <a:lstStyle/>
          <a:p>
            <a:r>
              <a:rPr lang="en-US" sz="2000" dirty="0" smtClean="0">
                <a:latin typeface="Times New Roman" pitchFamily="18" charset="0"/>
                <a:cs typeface="Times New Roman" pitchFamily="18" charset="0"/>
              </a:rPr>
              <a:t>Hostility to short-selling may stem from confusion between bad news and the bearer of that news.</a:t>
            </a:r>
          </a:p>
          <a:p>
            <a:r>
              <a:rPr lang="en-US" sz="2000" dirty="0" smtClean="0">
                <a:latin typeface="Times New Roman" pitchFamily="18" charset="0"/>
                <a:cs typeface="Times New Roman" pitchFamily="18" charset="0"/>
              </a:rPr>
              <a:t>Short-selling allows investors whose analysis indicates a firm is overpriced to take action on that belief—and to profit if they are correct.</a:t>
            </a:r>
          </a:p>
          <a:p>
            <a:r>
              <a:rPr lang="en-US" sz="2000" b="1" i="1" dirty="0" smtClean="0">
                <a:latin typeface="Times New Roman" pitchFamily="18" charset="0"/>
                <a:cs typeface="Times New Roman" pitchFamily="18" charset="0"/>
              </a:rPr>
              <a:t>Self-Regulation</a:t>
            </a:r>
          </a:p>
          <a:p>
            <a:r>
              <a:rPr lang="en-US" sz="2000" dirty="0">
                <a:latin typeface="Times New Roman" pitchFamily="18" charset="0"/>
                <a:cs typeface="Times New Roman" pitchFamily="18" charset="0"/>
              </a:rPr>
              <a:t>In addition to government regulation, the securities market exercises considerable self­-regulation.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The most important overseer in this regard is the Financial Industry Regulatory Authority (FINRA), which is the largest nongovernmental regulator of all securities firms in the United States.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It examines securities firms, writes and enforces rules concerning trading practices, and administers a dispute-resolution forum for investors and registered firms.</a:t>
            </a:r>
          </a:p>
        </p:txBody>
      </p:sp>
    </p:spTree>
    <p:extLst>
      <p:ext uri="{BB962C8B-B14F-4D97-AF65-F5344CB8AC3E}">
        <p14:creationId xmlns:p14="http://schemas.microsoft.com/office/powerpoint/2010/main" val="335921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5"/>
          </a:xfrm>
        </p:spPr>
        <p:txBody>
          <a:bodyPr>
            <a:normAutofit/>
          </a:bodyPr>
          <a:lstStyle/>
          <a:p>
            <a:r>
              <a:rPr lang="en-US" sz="2000" b="1" i="1" dirty="0" smtClean="0">
                <a:latin typeface="Times New Roman" pitchFamily="18" charset="0"/>
                <a:cs typeface="Times New Roman" pitchFamily="18" charset="0"/>
              </a:rPr>
              <a:t>The Sarbanes-Oxley Act</a:t>
            </a:r>
          </a:p>
          <a:p>
            <a:r>
              <a:rPr lang="en-US" sz="2000" dirty="0" smtClean="0">
                <a:latin typeface="Times New Roman" pitchFamily="18" charset="0"/>
                <a:cs typeface="Times New Roman" pitchFamily="18" charset="0"/>
              </a:rPr>
              <a:t>This act was passed by Congress in 2002 in response to the scandals with allocations of shares in initial public offerings, tainted securities research and recommendations putout to the public, and misleading.</a:t>
            </a:r>
          </a:p>
          <a:p>
            <a:r>
              <a:rPr lang="en-US" sz="2000" dirty="0" smtClean="0">
                <a:latin typeface="Times New Roman" pitchFamily="18" charset="0"/>
                <a:cs typeface="Times New Roman" pitchFamily="18" charset="0"/>
              </a:rPr>
              <a:t>Key reforms are: </a:t>
            </a:r>
          </a:p>
          <a:p>
            <a:r>
              <a:rPr lang="en-US" sz="2000" dirty="0" smtClean="0">
                <a:latin typeface="Times New Roman" pitchFamily="18" charset="0"/>
                <a:cs typeface="Times New Roman" pitchFamily="18" charset="0"/>
              </a:rPr>
              <a:t>1. Creation of a Public Company Accounting Oversight Board to oversee the auditing of public companies</a:t>
            </a:r>
          </a:p>
          <a:p>
            <a:r>
              <a:rPr lang="en-US" sz="2000" dirty="0" smtClean="0">
                <a:latin typeface="Times New Roman" pitchFamily="18" charset="0"/>
                <a:cs typeface="Times New Roman" pitchFamily="18" charset="0"/>
              </a:rPr>
              <a:t>2. Rules requiring independent financial experts to serve on audit committees of a firm’s board of directors</a:t>
            </a:r>
          </a:p>
          <a:p>
            <a:r>
              <a:rPr lang="en-US" sz="2000" dirty="0" smtClean="0">
                <a:latin typeface="Times New Roman" pitchFamily="18" charset="0"/>
                <a:cs typeface="Times New Roman" pitchFamily="18" charset="0"/>
              </a:rPr>
              <a:t>3. CEOs and CFOs must personally certify of the firms’ financial reports </a:t>
            </a:r>
          </a:p>
          <a:p>
            <a:r>
              <a:rPr lang="en-US" sz="2000" dirty="0" smtClean="0">
                <a:latin typeface="Times New Roman" pitchFamily="18" charset="0"/>
                <a:cs typeface="Times New Roman" pitchFamily="18" charset="0"/>
              </a:rPr>
              <a:t>4. Auditors may no longer provide several other services to their clients</a:t>
            </a:r>
          </a:p>
          <a:p>
            <a:r>
              <a:rPr lang="en-US" sz="2000" dirty="0" smtClean="0">
                <a:latin typeface="Times New Roman" pitchFamily="18" charset="0"/>
                <a:cs typeface="Times New Roman" pitchFamily="18" charset="0"/>
              </a:rPr>
              <a:t>5. The Board of Directors must be composed of independent directors and hold regular meetings of directors whose company management isn’t present</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06459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r>
              <a:rPr lang="en-US" sz="2000" b="1" i="1" dirty="0" smtClean="0">
                <a:latin typeface="Times New Roman" pitchFamily="18" charset="0"/>
                <a:cs typeface="Times New Roman" pitchFamily="18" charset="0"/>
              </a:rPr>
              <a:t>Insider Trading</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is illegal for anyone to transact in securities to profit from </a:t>
            </a:r>
            <a:r>
              <a:rPr lang="en-US" sz="2000" b="1" dirty="0" smtClean="0">
                <a:latin typeface="Times New Roman" pitchFamily="18" charset="0"/>
                <a:cs typeface="Times New Roman" pitchFamily="18" charset="0"/>
              </a:rPr>
              <a:t>inside information</a:t>
            </a:r>
            <a:r>
              <a:rPr lang="en-US" sz="2000" dirty="0" smtClean="0">
                <a:latin typeface="Times New Roman" pitchFamily="18" charset="0"/>
                <a:cs typeface="Times New Roman" pitchFamily="18" charset="0"/>
              </a:rPr>
              <a:t>, or private information held by officers, directors, or major stockholders that has not yet been divulged to the public.</a:t>
            </a:r>
          </a:p>
          <a:p>
            <a:r>
              <a:rPr lang="en-US" sz="2000" dirty="0">
                <a:latin typeface="Times New Roman" pitchFamily="18" charset="0"/>
                <a:cs typeface="Times New Roman" pitchFamily="18" charset="0"/>
              </a:rPr>
              <a:t>The SEC requires officers, directors, and major stockholders to report all transactions in their firm’s stock.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compendium of insider trades is published monthly in the SEC’s </a:t>
            </a:r>
            <a:r>
              <a:rPr lang="en-US" sz="2000" i="1" dirty="0">
                <a:latin typeface="Times New Roman" pitchFamily="18" charset="0"/>
                <a:cs typeface="Times New Roman" pitchFamily="18" charset="0"/>
              </a:rPr>
              <a:t>Official Summary of Securities Transactions and Holdings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idea is to inform the public of any implicit vote of confidence or no confidence made by insiders.</a:t>
            </a:r>
          </a:p>
          <a:p>
            <a:r>
              <a:rPr lang="en-US" sz="2000" dirty="0" smtClean="0">
                <a:latin typeface="Times New Roman" pitchFamily="18" charset="0"/>
                <a:cs typeface="Times New Roman" pitchFamily="18" charset="0"/>
              </a:rPr>
              <a:t>3 forms of evidence shows that insiders </a:t>
            </a:r>
            <a:r>
              <a:rPr lang="en-US" sz="2000" i="1" dirty="0" smtClean="0">
                <a:latin typeface="Times New Roman" pitchFamily="18" charset="0"/>
                <a:cs typeface="Times New Roman" pitchFamily="18" charset="0"/>
              </a:rPr>
              <a:t>do</a:t>
            </a:r>
            <a:r>
              <a:rPr lang="en-US" sz="2000" dirty="0" smtClean="0">
                <a:latin typeface="Times New Roman" pitchFamily="18" charset="0"/>
                <a:cs typeface="Times New Roman" pitchFamily="18" charset="0"/>
              </a:rPr>
              <a:t> exploit their information:</a:t>
            </a:r>
          </a:p>
          <a:p>
            <a:r>
              <a:rPr lang="en-US" sz="2000" dirty="0" smtClean="0">
                <a:latin typeface="Times New Roman" pitchFamily="18" charset="0"/>
                <a:cs typeface="Times New Roman" pitchFamily="18" charset="0"/>
              </a:rPr>
              <a:t>1. There have been well-publicized convictions of principals in insider trading schemes</a:t>
            </a:r>
          </a:p>
          <a:p>
            <a:r>
              <a:rPr lang="en-US" sz="2000" dirty="0" smtClean="0">
                <a:latin typeface="Times New Roman" pitchFamily="18" charset="0"/>
                <a:cs typeface="Times New Roman" pitchFamily="18" charset="0"/>
              </a:rPr>
              <a:t>2. </a:t>
            </a: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here </a:t>
            </a:r>
            <a:r>
              <a:rPr lang="en-US" sz="2000" dirty="0">
                <a:latin typeface="Times New Roman" pitchFamily="18" charset="0"/>
                <a:cs typeface="Times New Roman" pitchFamily="18" charset="0"/>
              </a:rPr>
              <a:t>is considerable evidence of “leakage” of useful information to some traders before any public announcement of that </a:t>
            </a:r>
            <a:r>
              <a:rPr lang="en-US" sz="2000" dirty="0" smtClean="0">
                <a:latin typeface="Times New Roman" pitchFamily="18" charset="0"/>
                <a:cs typeface="Times New Roman" pitchFamily="18" charset="0"/>
              </a:rPr>
              <a:t>information</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3.Abnormal returns earned on trades by insiders</a:t>
            </a:r>
          </a:p>
        </p:txBody>
      </p:sp>
    </p:spTree>
    <p:extLst>
      <p:ext uri="{BB962C8B-B14F-4D97-AF65-F5344CB8AC3E}">
        <p14:creationId xmlns:p14="http://schemas.microsoft.com/office/powerpoint/2010/main" val="4198426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Summary</a:t>
            </a:r>
            <a:endParaRPr lang="en-US"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The decision whether and when to issue debt equity depends on the relationship between the current and target capital structures of the firm.</a:t>
            </a:r>
          </a:p>
          <a:p>
            <a:r>
              <a:rPr lang="en-US" sz="2000" dirty="0">
                <a:latin typeface="Times New Roman" pitchFamily="18" charset="0"/>
                <a:cs typeface="Times New Roman" pitchFamily="18" charset="0"/>
              </a:rPr>
              <a:t>A privately owned firm that needs an injection of equity can seek to raise funds for its current shareholders through a rights offering or look outside the firm to arrange a private placement of equity with an investor or venture capitalist.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Firms issue securities to raise the capital necessary to finance their investments.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Investment </a:t>
            </a:r>
            <a:r>
              <a:rPr lang="en-US" sz="2000" dirty="0">
                <a:latin typeface="Times New Roman" pitchFamily="18" charset="0"/>
                <a:cs typeface="Times New Roman" pitchFamily="18" charset="0"/>
              </a:rPr>
              <a:t>bankers market these securities to the public on the primary market.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Trading costs include explicit commissions as well as the bid-ask spread.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Buying on margin means borrowing money from a broker to buy more securities than can be purchased with one’s own money alone</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Securities trading is regulated by the Securities and Exchange Commission, by other government agencies, and through self-regulation of the exchanges. </a:t>
            </a:r>
          </a:p>
        </p:txBody>
      </p:sp>
    </p:spTree>
    <p:extLst>
      <p:ext uri="{BB962C8B-B14F-4D97-AF65-F5344CB8AC3E}">
        <p14:creationId xmlns:p14="http://schemas.microsoft.com/office/powerpoint/2010/main" val="146722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7467600" cy="2286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2.2</a:t>
            </a: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Underwriter Rankings (1/1/2011-12/30/2011)</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4130915792"/>
              </p:ext>
            </p:extLst>
          </p:nvPr>
        </p:nvGraphicFramePr>
        <p:xfrm>
          <a:off x="304800" y="990600"/>
          <a:ext cx="5411470" cy="2560320"/>
        </p:xfrm>
        <a:graphic>
          <a:graphicData uri="http://schemas.openxmlformats.org/drawingml/2006/table">
            <a:tbl>
              <a:tblPr firstRow="1" firstCol="1" bandRow="1">
                <a:tableStyleId>{2D5ABB26-0587-4C30-8999-92F81FD0307C}</a:tableStyleId>
              </a:tblPr>
              <a:tblGrid>
                <a:gridCol w="1676400"/>
                <a:gridCol w="1371600"/>
                <a:gridCol w="1033780"/>
                <a:gridCol w="1329690"/>
              </a:tblGrid>
              <a:tr h="0">
                <a:tc>
                  <a:txBody>
                    <a:bodyPr/>
                    <a:lstStyle/>
                    <a:p>
                      <a:pPr>
                        <a:spcAft>
                          <a:spcPts val="0"/>
                        </a:spcAft>
                      </a:pPr>
                      <a:r>
                        <a:rPr lang="en-US" sz="1200" kern="100" dirty="0">
                          <a:solidFill>
                            <a:schemeClr val="accent1"/>
                          </a:solidFill>
                          <a:effectLst/>
                        </a:rPr>
                        <a:t>Manager</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Amount</a:t>
                      </a:r>
                    </a:p>
                    <a:p>
                      <a:pPr algn="ctr">
                        <a:spcAft>
                          <a:spcPts val="0"/>
                        </a:spcAft>
                      </a:pPr>
                      <a:r>
                        <a:rPr lang="en-US" sz="1200" kern="100" dirty="0">
                          <a:solidFill>
                            <a:schemeClr val="accent1"/>
                          </a:solidFill>
                          <a:effectLst/>
                        </a:rPr>
                        <a:t>(in millions)</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Market Share</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Number of Issues</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JP Morgan &amp; Co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384,840.8</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6.9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1,444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Deutsche Bank AG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371,311.1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6.7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1,474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Barclays Capital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365,898.2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6.6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1,151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Bank of America M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325,608.0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1,291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Citi</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305,613.1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5.5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1,119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Morgan Stanley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275,088.9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1,178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Goldman Sachs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267,676.4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4.8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807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Credit Suisse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227,030.0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4.1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965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UBS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222,609.9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4.0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992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BNP Paribas SA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212,691.9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3.8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795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Top 10</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2,958,368.3</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53.2</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11,216</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Industry Total</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5,569,722</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100.0</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17,851  </a:t>
                      </a:r>
                      <a:endParaRPr lang="en-US" sz="1200" kern="100" dirty="0">
                        <a:solidFill>
                          <a:schemeClr val="accent1"/>
                        </a:solidFill>
                        <a:effectLst/>
                        <a:latin typeface="Calibri"/>
                        <a:ea typeface="PMingLiU"/>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80383264"/>
              </p:ext>
            </p:extLst>
          </p:nvPr>
        </p:nvGraphicFramePr>
        <p:xfrm>
          <a:off x="3503930" y="3764277"/>
          <a:ext cx="5411470" cy="2712723"/>
        </p:xfrm>
        <a:graphic>
          <a:graphicData uri="http://schemas.openxmlformats.org/drawingml/2006/table">
            <a:tbl>
              <a:tblPr firstRow="1" firstCol="1" bandRow="1">
                <a:tableStyleId>{2D5ABB26-0587-4C30-8999-92F81FD0307C}</a:tableStyleId>
              </a:tblPr>
              <a:tblGrid>
                <a:gridCol w="1554480"/>
                <a:gridCol w="1198880"/>
                <a:gridCol w="1318260"/>
                <a:gridCol w="1339850"/>
              </a:tblGrid>
              <a:tr h="387531">
                <a:tc>
                  <a:txBody>
                    <a:bodyPr/>
                    <a:lstStyle/>
                    <a:p>
                      <a:pPr>
                        <a:spcAft>
                          <a:spcPts val="0"/>
                        </a:spcAft>
                      </a:pPr>
                      <a:r>
                        <a:rPr lang="en-US" sz="1200" kern="100" dirty="0">
                          <a:solidFill>
                            <a:schemeClr val="accent1"/>
                          </a:solidFill>
                          <a:effectLst/>
                        </a:rPr>
                        <a:t>Manager</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Amount</a:t>
                      </a:r>
                    </a:p>
                    <a:p>
                      <a:pPr algn="ctr">
                        <a:spcAft>
                          <a:spcPts val="0"/>
                        </a:spcAft>
                      </a:pPr>
                      <a:r>
                        <a:rPr lang="en-US" sz="1200" kern="100" dirty="0">
                          <a:solidFill>
                            <a:schemeClr val="accent1"/>
                          </a:solidFill>
                          <a:effectLst/>
                        </a:rPr>
                        <a:t>(in millions)</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Market Share</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Number of Issues</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Goldman Sachs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11,858.7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7.2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54</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Morgan Stanley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10,337.5</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6.3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68    </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Deutsche Bank AG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9,583.5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54</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Credit Suisse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8,129.3</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5.0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51</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Bank of America M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7,780.1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4.8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46</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Citi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7,508.6</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4.6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50</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JP Morgan &amp; Co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6,564.5</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4.0</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54</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Barclays Capital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5,007.9</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3.1</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32</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UBS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4,658.8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2.8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34</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Pingan Securities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4,467.1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2.7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33</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Top 10</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75,896</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46.4</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476</a:t>
                      </a:r>
                      <a:endParaRPr lang="en-US" sz="1200" kern="100" dirty="0">
                        <a:solidFill>
                          <a:schemeClr val="accent1"/>
                        </a:solidFill>
                        <a:effectLst/>
                        <a:latin typeface="Calibri"/>
                        <a:ea typeface="PMingLiU"/>
                        <a:cs typeface="Times New Roman"/>
                      </a:endParaRPr>
                    </a:p>
                  </a:txBody>
                  <a:tcPr marL="68580" marR="68580" marT="0" marB="0"/>
                </a:tc>
              </a:tr>
              <a:tr h="193766">
                <a:tc>
                  <a:txBody>
                    <a:bodyPr/>
                    <a:lstStyle/>
                    <a:p>
                      <a:pPr>
                        <a:spcAft>
                          <a:spcPts val="0"/>
                        </a:spcAft>
                      </a:pPr>
                      <a:r>
                        <a:rPr lang="en-US" sz="1200" kern="100" dirty="0">
                          <a:solidFill>
                            <a:schemeClr val="accent1"/>
                          </a:solidFill>
                          <a:effectLst/>
                        </a:rPr>
                        <a:t>Industry Total</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163,816.2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100.0</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982</a:t>
                      </a:r>
                      <a:endParaRPr lang="en-US" sz="1200" kern="100" dirty="0">
                        <a:solidFill>
                          <a:schemeClr val="accent1"/>
                        </a:solidFill>
                        <a:effectLst/>
                        <a:latin typeface="Calibri"/>
                        <a:ea typeface="PMingLiU"/>
                        <a:cs typeface="Times New Roman"/>
                      </a:endParaRPr>
                    </a:p>
                  </a:txBody>
                  <a:tcPr marL="68580" marR="68580" marT="0" marB="0"/>
                </a:tc>
              </a:tr>
            </a:tbl>
          </a:graphicData>
        </a:graphic>
      </p:graphicFrame>
      <p:sp>
        <p:nvSpPr>
          <p:cNvPr id="8" name="TextBox 7"/>
          <p:cNvSpPr txBox="1"/>
          <p:nvPr/>
        </p:nvSpPr>
        <p:spPr>
          <a:xfrm>
            <a:off x="5714999" y="1219200"/>
            <a:ext cx="3048001" cy="1756541"/>
          </a:xfrm>
          <a:prstGeom prst="rect">
            <a:avLst/>
          </a:prstGeom>
        </p:spPr>
        <p:txBody>
          <a:bodyPr vert="horz" wrap="square" lIns="91440" tIns="45720" rIns="91440" bIns="45720" rtlCol="0" anchor="ctr">
            <a:noAutofit/>
          </a:bodyPr>
          <a:lstStyle/>
          <a:p>
            <a:pPr algn="ctr">
              <a:spcBef>
                <a:spcPct val="0"/>
              </a:spcBef>
            </a:pPr>
            <a:r>
              <a:rPr lang="en-US" b="1" dirty="0">
                <a:solidFill>
                  <a:schemeClr val="accent1"/>
                </a:solidFill>
              </a:rPr>
              <a:t>Top Underwriters of Global Debt, Equity and Equity-Related</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9" name="TextBox 8"/>
          <p:cNvSpPr txBox="1"/>
          <p:nvPr/>
        </p:nvSpPr>
        <p:spPr>
          <a:xfrm>
            <a:off x="304799" y="4343400"/>
            <a:ext cx="3048001" cy="1756541"/>
          </a:xfrm>
          <a:prstGeom prst="rect">
            <a:avLst/>
          </a:prstGeom>
        </p:spPr>
        <p:txBody>
          <a:bodyPr vert="horz" wrap="square" lIns="91440" tIns="45720" rIns="91440" bIns="45720" rtlCol="0" anchor="ctr">
            <a:noAutofit/>
          </a:bodyPr>
          <a:lstStyle/>
          <a:p>
            <a:pPr algn="ctr"/>
            <a:r>
              <a:rPr lang="en-US" b="1" dirty="0">
                <a:solidFill>
                  <a:schemeClr val="accent1"/>
                </a:solidFill>
              </a:rPr>
              <a:t>Top Underwriters of Global IPOs </a:t>
            </a:r>
            <a:endParaRPr lang="en-US" dirty="0">
              <a:solidFill>
                <a:schemeClr val="accent1"/>
              </a:solidFill>
            </a:endParaRPr>
          </a:p>
        </p:txBody>
      </p:sp>
    </p:spTree>
    <p:extLst>
      <p:ext uri="{BB962C8B-B14F-4D97-AF65-F5344CB8AC3E}">
        <p14:creationId xmlns:p14="http://schemas.microsoft.com/office/powerpoint/2010/main" val="37869332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Appendix 2A</a:t>
            </a:r>
            <a:endParaRPr lang="en-US" dirty="0">
              <a:solidFill>
                <a:srgbClr val="FFFFFF"/>
              </a:solidFill>
            </a:endParaRPr>
          </a:p>
        </p:txBody>
      </p:sp>
      <p:sp>
        <p:nvSpPr>
          <p:cNvPr id="3" name="Subtitle 2"/>
          <p:cNvSpPr>
            <a:spLocks noGrp="1"/>
          </p:cNvSpPr>
          <p:nvPr>
            <p:ph type="subTitle" idx="1"/>
          </p:nvPr>
        </p:nvSpPr>
        <p:spPr>
          <a:xfrm>
            <a:off x="76200" y="2667000"/>
            <a:ext cx="4648200" cy="2438400"/>
          </a:xfrm>
        </p:spPr>
        <p:txBody>
          <a:bodyPr>
            <a:normAutofit/>
          </a:bodyPr>
          <a:lstStyle/>
          <a:p>
            <a:r>
              <a:rPr lang="en-US" sz="2400" dirty="0" smtClean="0">
                <a:solidFill>
                  <a:srgbClr val="FFFFFF"/>
                </a:solidFill>
                <a:latin typeface="Times New Roman" pitchFamily="18" charset="0"/>
                <a:cs typeface="Times New Roman" pitchFamily="18" charset="0"/>
              </a:rPr>
              <a:t>Decimal Trading in the </a:t>
            </a:r>
          </a:p>
          <a:p>
            <a:r>
              <a:rPr lang="en-US" sz="2400" dirty="0" smtClean="0">
                <a:solidFill>
                  <a:srgbClr val="FFFFFF"/>
                </a:solidFill>
                <a:latin typeface="Times New Roman" pitchFamily="18" charset="0"/>
                <a:cs typeface="Times New Roman" pitchFamily="18" charset="0"/>
              </a:rPr>
              <a:t>U.S. Stock Markets</a:t>
            </a:r>
            <a:endParaRPr lang="en-US" sz="24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8768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(Supplement material </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for Chapter 3)</a:t>
            </a:r>
          </a:p>
        </p:txBody>
      </p:sp>
    </p:spTree>
    <p:extLst>
      <p:ext uri="{BB962C8B-B14F-4D97-AF65-F5344CB8AC3E}">
        <p14:creationId xmlns:p14="http://schemas.microsoft.com/office/powerpoint/2010/main" val="51985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1"/>
            <a:ext cx="8305800" cy="4906964"/>
          </a:xfrm>
        </p:spPr>
        <p:txBody>
          <a:bodyPr>
            <a:normAutofit/>
          </a:bodyPr>
          <a:lstStyle/>
          <a:p>
            <a:r>
              <a:rPr lang="en-US" sz="2000" dirty="0" smtClean="0">
                <a:latin typeface="Times New Roman" pitchFamily="18" charset="0"/>
                <a:cs typeface="Times New Roman" pitchFamily="18" charset="0"/>
              </a:rPr>
              <a:t>All NYSE-listed stocks were </a:t>
            </a:r>
            <a:r>
              <a:rPr lang="en-US" sz="2000" dirty="0">
                <a:latin typeface="Times New Roman" pitchFamily="18" charset="0"/>
                <a:cs typeface="Times New Roman" pitchFamily="18" charset="0"/>
              </a:rPr>
              <a:t>switched from a fractional to a decimal trading system on January 29, 2001 and all NASDAQ stocks followed suit on April 9, 2001.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conversion to decimal trading in the U.S. markets has significantly reduced bid–ask spreads.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decline is primarily due to the drop in market makers’ costs for supplying liquidity.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addition, rounding becomes less salient after the decimalization.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decrease in bid–ask spreads can be ascribed to the decrease in price rounding, when controlling for the changes in trading variables.</a:t>
            </a:r>
          </a:p>
        </p:txBody>
      </p:sp>
      <p:sp>
        <p:nvSpPr>
          <p:cNvPr id="4" name="Title 3"/>
          <p:cNvSpPr>
            <a:spLocks noGrp="1"/>
          </p:cNvSpPr>
          <p:nvPr>
            <p:ph type="title"/>
          </p:nvPr>
        </p:nvSpPr>
        <p:spPr/>
        <p:txBody>
          <a:bodyPr/>
          <a:lstStyle/>
          <a:p>
            <a:r>
              <a:rPr lang="en-US" dirty="0" smtClean="0"/>
              <a:t>Abstract</a:t>
            </a:r>
            <a:endParaRPr lang="en-US" dirty="0"/>
          </a:p>
        </p:txBody>
      </p:sp>
    </p:spTree>
    <p:extLst>
      <p:ext uri="{BB962C8B-B14F-4D97-AF65-F5344CB8AC3E}">
        <p14:creationId xmlns:p14="http://schemas.microsoft.com/office/powerpoint/2010/main" val="5018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9319398"/>
              </p:ext>
            </p:extLst>
          </p:nvPr>
        </p:nvGraphicFramePr>
        <p:xfrm>
          <a:off x="1828800" y="1676400"/>
          <a:ext cx="5411470" cy="2743200"/>
        </p:xfrm>
        <a:graphic>
          <a:graphicData uri="http://schemas.openxmlformats.org/drawingml/2006/table">
            <a:tbl>
              <a:tblPr firstRow="1" firstCol="1" bandRow="1">
                <a:tableStyleId>{2D5ABB26-0587-4C30-8999-92F81FD0307C}</a:tableStyleId>
              </a:tblPr>
              <a:tblGrid>
                <a:gridCol w="1554480"/>
                <a:gridCol w="1189990"/>
                <a:gridCol w="1322705"/>
                <a:gridCol w="1344295"/>
              </a:tblGrid>
              <a:tr h="0">
                <a:tc>
                  <a:txBody>
                    <a:bodyPr/>
                    <a:lstStyle/>
                    <a:p>
                      <a:pPr>
                        <a:spcAft>
                          <a:spcPts val="0"/>
                        </a:spcAft>
                      </a:pPr>
                      <a:r>
                        <a:rPr lang="en-US" sz="1200" kern="100" dirty="0">
                          <a:solidFill>
                            <a:schemeClr val="accent1"/>
                          </a:solidFill>
                          <a:effectLst/>
                        </a:rPr>
                        <a:t>Manager</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Amount</a:t>
                      </a:r>
                    </a:p>
                    <a:p>
                      <a:pPr algn="ctr">
                        <a:spcAft>
                          <a:spcPts val="0"/>
                        </a:spcAft>
                      </a:pPr>
                      <a:r>
                        <a:rPr lang="en-US" sz="1200" kern="100" dirty="0">
                          <a:solidFill>
                            <a:schemeClr val="accent1"/>
                          </a:solidFill>
                          <a:effectLst/>
                        </a:rPr>
                        <a:t>(in millions)</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Market Share</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Number of Issues</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Goldman Sachs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4,847.8</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14.4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32</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Morgan Stanley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4,259.4</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12.7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37</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Barclays Capital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4,240.3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12.6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25</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Bank of America M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3,403.3</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10.1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30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JP Morgan &amp; Co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3,208.9</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9.6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31</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Citi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2,777.6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8.3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27</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Deutsche Bank AG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2,412.7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7.2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24  </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Credit Suisse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2,335.2</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7.0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19</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Wells Fargo &amp; Co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1,989.3</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5.9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19</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Raymond James Fin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757.0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2.3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9</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Top 10</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30,231.5</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90.1</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253</a:t>
                      </a:r>
                      <a:endParaRPr lang="en-US" sz="1200" kern="100" dirty="0">
                        <a:solidFill>
                          <a:schemeClr val="accent1"/>
                        </a:solidFill>
                        <a:effectLst/>
                        <a:latin typeface="Calibri"/>
                        <a:ea typeface="PMingLiU"/>
                        <a:cs typeface="Times New Roman"/>
                      </a:endParaRPr>
                    </a:p>
                  </a:txBody>
                  <a:tcPr marL="68580" marR="68580" marT="0" marB="0"/>
                </a:tc>
              </a:tr>
              <a:tr h="0">
                <a:tc>
                  <a:txBody>
                    <a:bodyPr/>
                    <a:lstStyle/>
                    <a:p>
                      <a:pPr>
                        <a:spcAft>
                          <a:spcPts val="0"/>
                        </a:spcAft>
                      </a:pPr>
                      <a:r>
                        <a:rPr lang="en-US" sz="1200" kern="100" dirty="0">
                          <a:solidFill>
                            <a:schemeClr val="accent1"/>
                          </a:solidFill>
                          <a:effectLst/>
                        </a:rPr>
                        <a:t>Industry Total</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33,573.2   </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100.0</a:t>
                      </a:r>
                      <a:endParaRPr lang="en-US" sz="1200" kern="100" dirty="0">
                        <a:solidFill>
                          <a:schemeClr val="accent1"/>
                        </a:solidFill>
                        <a:effectLst/>
                        <a:latin typeface="Calibri"/>
                        <a:ea typeface="PMingLiU"/>
                        <a:cs typeface="Times New Roman"/>
                      </a:endParaRPr>
                    </a:p>
                  </a:txBody>
                  <a:tcPr marL="68580" marR="68580" marT="0" marB="0"/>
                </a:tc>
                <a:tc>
                  <a:txBody>
                    <a:bodyPr/>
                    <a:lstStyle/>
                    <a:p>
                      <a:pPr algn="ctr">
                        <a:spcAft>
                          <a:spcPts val="0"/>
                        </a:spcAft>
                      </a:pPr>
                      <a:r>
                        <a:rPr lang="en-US" sz="1200" kern="100" dirty="0">
                          <a:solidFill>
                            <a:schemeClr val="accent1"/>
                          </a:solidFill>
                          <a:effectLst/>
                        </a:rPr>
                        <a:t>115</a:t>
                      </a:r>
                      <a:endParaRPr lang="en-US" sz="1200" kern="100" dirty="0">
                        <a:solidFill>
                          <a:schemeClr val="accent1"/>
                        </a:solidFill>
                        <a:effectLst/>
                        <a:latin typeface="Calibri"/>
                        <a:ea typeface="PMingLiU"/>
                        <a:cs typeface="Times New Roman"/>
                      </a:endParaRPr>
                    </a:p>
                  </a:txBody>
                  <a:tcPr marL="68580" marR="68580" marT="0" marB="0"/>
                </a:tc>
              </a:tr>
            </a:tbl>
          </a:graphicData>
        </a:graphic>
      </p:graphicFrame>
      <p:sp>
        <p:nvSpPr>
          <p:cNvPr id="5" name="TextBox 4"/>
          <p:cNvSpPr txBox="1"/>
          <p:nvPr/>
        </p:nvSpPr>
        <p:spPr>
          <a:xfrm>
            <a:off x="1752600" y="685800"/>
            <a:ext cx="5486401" cy="762000"/>
          </a:xfrm>
          <a:prstGeom prst="rect">
            <a:avLst/>
          </a:prstGeom>
        </p:spPr>
        <p:txBody>
          <a:bodyPr vert="horz" wrap="square" lIns="91440" tIns="45720" rIns="91440" bIns="45720" rtlCol="0" anchor="ctr">
            <a:noAutofit/>
          </a:bodyPr>
          <a:lstStyle/>
          <a:p>
            <a:pPr algn="ctr"/>
            <a:r>
              <a:rPr lang="en-US" b="1" dirty="0">
                <a:solidFill>
                  <a:schemeClr val="accent1"/>
                </a:solidFill>
              </a:rPr>
              <a:t>Top Underwriters of US IPOs </a:t>
            </a:r>
            <a:endParaRPr lang="en-US" dirty="0">
              <a:solidFill>
                <a:schemeClr val="accent1"/>
              </a:solidFill>
            </a:endParaRPr>
          </a:p>
        </p:txBody>
      </p:sp>
      <p:sp>
        <p:nvSpPr>
          <p:cNvPr id="6" name="TextBox 5"/>
          <p:cNvSpPr txBox="1"/>
          <p:nvPr/>
        </p:nvSpPr>
        <p:spPr>
          <a:xfrm>
            <a:off x="1905000" y="4419600"/>
            <a:ext cx="4876800" cy="1143000"/>
          </a:xfrm>
          <a:prstGeom prst="rect">
            <a:avLst/>
          </a:prstGeom>
        </p:spPr>
        <p:txBody>
          <a:bodyPr vert="horz" wrap="square" lIns="91440" tIns="45720" rIns="91440" bIns="45720" rtlCol="0" anchor="ctr">
            <a:noAutofit/>
          </a:bodyPr>
          <a:lstStyle/>
          <a:p>
            <a:pPr algn="ctr">
              <a:spcBef>
                <a:spcPct val="0"/>
              </a:spcBef>
            </a:pPr>
            <a:r>
              <a:rPr lang="en-US" sz="1100" dirty="0">
                <a:solidFill>
                  <a:schemeClr val="accent1"/>
                </a:solidFill>
              </a:rPr>
              <a:t>Source: </a:t>
            </a:r>
            <a:r>
              <a:rPr lang="en-US" sz="1100" i="1" dirty="0">
                <a:solidFill>
                  <a:schemeClr val="accent1"/>
                </a:solidFill>
              </a:rPr>
              <a:t>The Wall Street Journal</a:t>
            </a:r>
            <a:r>
              <a:rPr lang="en-US" sz="1100" dirty="0">
                <a:solidFill>
                  <a:schemeClr val="accent1"/>
                </a:solidFill>
              </a:rPr>
              <a:t>, December 30, 2011</a:t>
            </a:r>
            <a:r>
              <a:rPr lang="en-US" sz="1100" dirty="0" smtClean="0">
                <a:solidFill>
                  <a:schemeClr val="accent1"/>
                </a:solidFill>
              </a:rPr>
              <a:t>.</a:t>
            </a:r>
          </a:p>
          <a:p>
            <a:pPr algn="ctr"/>
            <a:r>
              <a:rPr lang="en-US" sz="1100" dirty="0">
                <a:solidFill>
                  <a:schemeClr val="accent1"/>
                </a:solidFill>
              </a:rPr>
              <a:t>http://online.wsj.com/article/BT-CO-20111230-708084.html</a:t>
            </a:r>
          </a:p>
          <a:p>
            <a:pPr algn="ctr"/>
            <a:r>
              <a:rPr lang="en-US" sz="1100" dirty="0">
                <a:solidFill>
                  <a:schemeClr val="accent1"/>
                </a:solidFill>
              </a:rPr>
              <a:t>Source: Thomson Reuters </a:t>
            </a:r>
            <a:r>
              <a:rPr lang="en-US" sz="1100" dirty="0" smtClean="0">
                <a:solidFill>
                  <a:schemeClr val="accent1"/>
                </a:solidFill>
              </a:rPr>
              <a:t> </a:t>
            </a:r>
            <a:endParaRPr kumimoji="0" lang="en-US" sz="11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Tree>
    <p:extLst>
      <p:ext uri="{BB962C8B-B14F-4D97-AF65-F5344CB8AC3E}">
        <p14:creationId xmlns:p14="http://schemas.microsoft.com/office/powerpoint/2010/main" val="79201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Equity for a Private Firm</a:t>
            </a:r>
            <a:endParaRPr lang="en-US" dirty="0"/>
          </a:p>
        </p:txBody>
      </p:sp>
      <p:sp>
        <p:nvSpPr>
          <p:cNvPr id="3" name="Content Placeholder 2"/>
          <p:cNvSpPr>
            <a:spLocks noGrp="1"/>
          </p:cNvSpPr>
          <p:nvPr>
            <p:ph idx="1"/>
          </p:nvPr>
        </p:nvSpPr>
        <p:spPr>
          <a:xfrm>
            <a:off x="457200" y="1295401"/>
            <a:ext cx="8229600" cy="1447799"/>
          </a:xfrm>
        </p:spPr>
        <p:txBody>
          <a:bodyPr>
            <a:normAutofit/>
          </a:bodyPr>
          <a:lstStyle/>
          <a:p>
            <a:r>
              <a:rPr lang="en-US" sz="2000" dirty="0" smtClean="0">
                <a:latin typeface="Times New Roman" pitchFamily="18" charset="0"/>
                <a:cs typeface="Times New Roman" pitchFamily="18" charset="0"/>
              </a:rPr>
              <a:t>As we begin explore ways of raising equity capital, let’s examine the situation of a private U.S. firm that more capital for attractive projects.</a:t>
            </a:r>
          </a:p>
          <a:p>
            <a:r>
              <a:rPr lang="en-US" sz="2000" dirty="0" smtClean="0">
                <a:latin typeface="Times New Roman" pitchFamily="18" charset="0"/>
                <a:cs typeface="Times New Roman" pitchFamily="18" charset="0"/>
              </a:rPr>
              <a:t>The firm’s managers can raise this equity using a number of methods depending on whether the firm stays private or goes public.</a:t>
            </a:r>
            <a:endParaRPr lang="en-US" sz="2000" dirty="0">
              <a:latin typeface="Times New Roman" pitchFamily="18" charset="0"/>
              <a:cs typeface="Times New Roman" pitchFamily="18" charset="0"/>
            </a:endParaRPr>
          </a:p>
        </p:txBody>
      </p:sp>
      <p:sp>
        <p:nvSpPr>
          <p:cNvPr id="4" name="Title 1"/>
          <p:cNvSpPr txBox="1">
            <a:spLocks/>
          </p:cNvSpPr>
          <p:nvPr/>
        </p:nvSpPr>
        <p:spPr>
          <a:xfrm>
            <a:off x="457200" y="3170237"/>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sz="2400" dirty="0"/>
              <a:t>I</a:t>
            </a:r>
            <a:r>
              <a:rPr lang="en-US" sz="2400" dirty="0" smtClean="0"/>
              <a:t>. Staying Private</a:t>
            </a:r>
            <a:endParaRPr lang="en-US" sz="2400" dirty="0"/>
          </a:p>
        </p:txBody>
      </p:sp>
      <p:sp>
        <p:nvSpPr>
          <p:cNvPr id="5" name="Content Placeholder 2"/>
          <p:cNvSpPr txBox="1">
            <a:spLocks/>
          </p:cNvSpPr>
          <p:nvPr/>
        </p:nvSpPr>
        <p:spPr>
          <a:xfrm>
            <a:off x="457200" y="4038600"/>
            <a:ext cx="8229600" cy="1523999"/>
          </a:xfrm>
          <a:prstGeom prst="rect">
            <a:avLst/>
          </a:prstGeom>
        </p:spPr>
        <p:txBody>
          <a:bodyPr vert="horz" lIns="91440" tIns="45720" rIns="91440" bIns="45720" rtlCol="0">
            <a:no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Times New Roman" pitchFamily="18" charset="0"/>
                <a:cs typeface="Times New Roman" pitchFamily="18" charset="0"/>
              </a:rPr>
              <a:t>The owners may want to keep the firm private even if control is not a main concern because they may feel that the firm’s not ready to go public.</a:t>
            </a:r>
          </a:p>
          <a:p>
            <a:r>
              <a:rPr lang="en-US" sz="2000" dirty="0" smtClean="0">
                <a:latin typeface="Times New Roman" pitchFamily="18" charset="0"/>
                <a:cs typeface="Times New Roman" pitchFamily="18" charset="0"/>
              </a:rPr>
              <a:t>A strong desire to remain private and keep as much control as possible in the hands of the present owners can limit the firm’s equity financing options.</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5293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257800"/>
          </a:xfrm>
        </p:spPr>
        <p:txBody>
          <a:bodyPr>
            <a:normAutofit/>
          </a:bodyPr>
          <a:lstStyle/>
          <a:p>
            <a:r>
              <a:rPr lang="en-US" sz="2000" b="1" i="1" dirty="0" smtClean="0">
                <a:latin typeface="Times New Roman" pitchFamily="18" charset="0"/>
                <a:cs typeface="Times New Roman" pitchFamily="18" charset="0"/>
              </a:rPr>
              <a:t>Rights Offering to Current Shareholders</a:t>
            </a:r>
          </a:p>
          <a:p>
            <a:r>
              <a:rPr lang="en-US" sz="2000" b="1" dirty="0" smtClean="0">
                <a:latin typeface="Times New Roman" pitchFamily="18" charset="0"/>
                <a:cs typeface="Times New Roman" pitchFamily="18" charset="0"/>
              </a:rPr>
              <a:t>Rights offering </a:t>
            </a:r>
            <a:r>
              <a:rPr lang="en-US" sz="2000" dirty="0" smtClean="0">
                <a:latin typeface="Times New Roman" pitchFamily="18" charset="0"/>
                <a:cs typeface="Times New Roman" pitchFamily="18" charset="0"/>
              </a:rPr>
              <a:t>allows the firm’s current shareholders to purchase additional shares in proportion to their current ownership.</a:t>
            </a:r>
          </a:p>
          <a:p>
            <a:r>
              <a:rPr lang="en-US" sz="2000" dirty="0" smtClean="0">
                <a:latin typeface="Times New Roman" pitchFamily="18" charset="0"/>
                <a:cs typeface="Times New Roman" pitchFamily="18" charset="0"/>
              </a:rPr>
              <a:t>So that the original shareholders remain in control of the firm while raising the needed equity capital.</a:t>
            </a:r>
          </a:p>
          <a:p>
            <a:r>
              <a:rPr lang="en-US" sz="2000" dirty="0" smtClean="0">
                <a:latin typeface="Times New Roman" pitchFamily="18" charset="0"/>
                <a:cs typeface="Times New Roman" pitchFamily="18" charset="0"/>
              </a:rPr>
              <a:t>Example: 4 shareholders each own 25% of a firm whose equity is $4 million. If the firm needs an additional $1 million, this method will allow each shareholder to invest $250,000. This way, each shareholder still has 25%.</a:t>
            </a:r>
          </a:p>
          <a:p>
            <a:r>
              <a:rPr lang="en-US" sz="2000" dirty="0" smtClean="0">
                <a:latin typeface="Times New Roman" pitchFamily="18" charset="0"/>
                <a:cs typeface="Times New Roman" pitchFamily="18" charset="0"/>
              </a:rPr>
              <a:t>If a shareholder can’t or declines to invest the full amount, the remaining shareholders can invest the difference.</a:t>
            </a:r>
          </a:p>
          <a:p>
            <a:r>
              <a:rPr lang="en-US" sz="2000" dirty="0" smtClean="0">
                <a:latin typeface="Times New Roman" pitchFamily="18" charset="0"/>
                <a:cs typeface="Times New Roman" pitchFamily="18" charset="0"/>
              </a:rPr>
              <a:t>The advantage of this method is that the current set of shareholders can remain in control.</a:t>
            </a:r>
          </a:p>
          <a:p>
            <a:r>
              <a:rPr lang="en-US" sz="2000" dirty="0" smtClean="0">
                <a:latin typeface="Times New Roman" pitchFamily="18" charset="0"/>
                <a:cs typeface="Times New Roman" pitchFamily="18" charset="0"/>
              </a:rPr>
              <a:t>However, as a group, the shareholders may not be able to raise the needed funds, lending to a failure of the rights offering.</a:t>
            </a:r>
          </a:p>
          <a:p>
            <a:r>
              <a:rPr lang="en-US" sz="2000" dirty="0" smtClean="0">
                <a:latin typeface="Times New Roman" pitchFamily="18" charset="0"/>
                <a:cs typeface="Times New Roman" pitchFamily="18" charset="0"/>
              </a:rPr>
              <a:t>The firm then must arrange financing using other methods.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42095563"/>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3274</TotalTime>
  <Words>8497</Words>
  <Application>Microsoft Office PowerPoint</Application>
  <PresentationFormat>On-screen Show (4:3)</PresentationFormat>
  <Paragraphs>880</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Book Powerpoint FINAL</vt:lpstr>
      <vt:lpstr>Equation</vt:lpstr>
      <vt:lpstr>MathType 6.0 Equation</vt:lpstr>
      <vt:lpstr>Supplement Chapter 2</vt:lpstr>
      <vt:lpstr>Chapter Outline</vt:lpstr>
      <vt:lpstr>A. Trends in Long-Term Financing</vt:lpstr>
      <vt:lpstr>PowerPoint Presentation</vt:lpstr>
      <vt:lpstr>PowerPoint Presentation</vt:lpstr>
      <vt:lpstr>PowerPoint Presentation</vt:lpstr>
      <vt:lpstr>PowerPoint Presentation</vt:lpstr>
      <vt:lpstr>B. Equity for a Private Firm</vt:lpstr>
      <vt:lpstr>PowerPoint Presentation</vt:lpstr>
      <vt:lpstr>PowerPoint Presentation</vt:lpstr>
      <vt:lpstr>PowerPoint Presentation</vt:lpstr>
      <vt:lpstr>II. Going Public</vt:lpstr>
      <vt:lpstr>III. Some Recent Innovations</vt:lpstr>
      <vt:lpstr>C. The Process of Going Public</vt:lpstr>
      <vt:lpstr>PowerPoint Presentation</vt:lpstr>
      <vt:lpstr>PowerPoint Presentation</vt:lpstr>
      <vt:lpstr>PowerPoint Presentation</vt:lpstr>
      <vt:lpstr>PowerPoint Presentation</vt:lpstr>
      <vt:lpstr>PowerPoint Presentation</vt:lpstr>
      <vt:lpstr>PowerPoint Presentation</vt:lpstr>
      <vt:lpstr>D. The Cost of Going Public</vt:lpstr>
      <vt:lpstr>PowerPoint Presentation</vt:lpstr>
      <vt:lpstr>E. Seasoned Equity Issues</vt:lpstr>
      <vt:lpstr>PowerPoint Presentation</vt:lpstr>
      <vt:lpstr>PowerPoint Presentation</vt:lpstr>
      <vt:lpstr>PowerPoint Presentation</vt:lpstr>
      <vt:lpstr>PowerPoint Presentation</vt:lpstr>
      <vt:lpstr>F. How Securities are Traded</vt:lpstr>
      <vt:lpstr>PowerPoint Presentation</vt:lpstr>
      <vt:lpstr>PowerPoint Presentation</vt:lpstr>
      <vt:lpstr>PowerPoint Presentation</vt:lpstr>
      <vt:lpstr>PowerPoint Presentation</vt:lpstr>
      <vt:lpstr>PowerPoint Presentation</vt:lpstr>
      <vt:lpstr>PowerPoint Presentation</vt:lpstr>
      <vt:lpstr>G. U.S. Securities Markets and Market Structure in Other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 Trading Cost</vt:lpstr>
      <vt:lpstr>PowerPoint Presentation</vt:lpstr>
      <vt:lpstr>Example 2.1 Margin Calculation</vt:lpstr>
      <vt:lpstr>PowerPoint Presentation</vt:lpstr>
      <vt:lpstr>Example 2.2 Maintenance Margin Calculation</vt:lpstr>
      <vt:lpstr>PowerPoint Presentation</vt:lpstr>
      <vt:lpstr>PowerPoint Presentation</vt:lpstr>
      <vt:lpstr>I. Short Sales</vt:lpstr>
      <vt:lpstr>PowerPoint Presentation</vt:lpstr>
      <vt:lpstr>Example 2.3 Short Sales</vt:lpstr>
      <vt:lpstr>Example 2.4 Margin Calls on Short Positions</vt:lpstr>
      <vt:lpstr>PowerPoint Presentation</vt:lpstr>
      <vt:lpstr>II. Regulation of Securities Markets</vt:lpstr>
      <vt:lpstr>PowerPoint Presentation</vt:lpstr>
      <vt:lpstr>PowerPoint Presentation</vt:lpstr>
      <vt:lpstr>PowerPoint Presentation</vt:lpstr>
      <vt:lpstr>J. Summary</vt:lpstr>
      <vt:lpstr>Appendix 2A</vt:lpstr>
      <vt:lpstr>Abstract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258</cp:revision>
  <dcterms:created xsi:type="dcterms:W3CDTF">2012-10-03T18:41:24Z</dcterms:created>
  <dcterms:modified xsi:type="dcterms:W3CDTF">2014-05-16T19:55:26Z</dcterms:modified>
</cp:coreProperties>
</file>