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</p:sldMasterIdLst>
  <p:notesMasterIdLst>
    <p:notesMasterId r:id="rId47"/>
  </p:notesMasterIdLst>
  <p:sldIdLst>
    <p:sldId id="256" r:id="rId2"/>
    <p:sldId id="257" r:id="rId3"/>
    <p:sldId id="324" r:id="rId4"/>
    <p:sldId id="279" r:id="rId5"/>
    <p:sldId id="280" r:id="rId6"/>
    <p:sldId id="287" r:id="rId7"/>
    <p:sldId id="284" r:id="rId8"/>
    <p:sldId id="281" r:id="rId9"/>
    <p:sldId id="283" r:id="rId10"/>
    <p:sldId id="282" r:id="rId11"/>
    <p:sldId id="288" r:id="rId12"/>
    <p:sldId id="305" r:id="rId13"/>
    <p:sldId id="260" r:id="rId14"/>
    <p:sldId id="258" r:id="rId15"/>
    <p:sldId id="295" r:id="rId16"/>
    <p:sldId id="301" r:id="rId17"/>
    <p:sldId id="266" r:id="rId18"/>
    <p:sldId id="267" r:id="rId19"/>
    <p:sldId id="317" r:id="rId20"/>
    <p:sldId id="329" r:id="rId21"/>
    <p:sldId id="302" r:id="rId22"/>
    <p:sldId id="303" r:id="rId23"/>
    <p:sldId id="316" r:id="rId24"/>
    <p:sldId id="304" r:id="rId25"/>
    <p:sldId id="312" r:id="rId26"/>
    <p:sldId id="313" r:id="rId27"/>
    <p:sldId id="314" r:id="rId28"/>
    <p:sldId id="268" r:id="rId29"/>
    <p:sldId id="319" r:id="rId30"/>
    <p:sldId id="320" r:id="rId31"/>
    <p:sldId id="323" r:id="rId32"/>
    <p:sldId id="332" r:id="rId33"/>
    <p:sldId id="309" r:id="rId34"/>
    <p:sldId id="308" r:id="rId35"/>
    <p:sldId id="269" r:id="rId36"/>
    <p:sldId id="321" r:id="rId37"/>
    <p:sldId id="275" r:id="rId38"/>
    <p:sldId id="331" r:id="rId39"/>
    <p:sldId id="325" r:id="rId40"/>
    <p:sldId id="271" r:id="rId41"/>
    <p:sldId id="327" r:id="rId42"/>
    <p:sldId id="277" r:id="rId43"/>
    <p:sldId id="300" r:id="rId44"/>
    <p:sldId id="326" r:id="rId45"/>
    <p:sldId id="274" r:id="rId46"/>
  </p:sldIdLst>
  <p:sldSz cx="9144000" cy="6858000" type="screen4x3"/>
  <p:notesSz cx="6858000" cy="9144000"/>
  <p:embeddedFontLst>
    <p:embeddedFont>
      <p:font typeface="標楷體" panose="03000509000000000000" pitchFamily="65" charset="-120"/>
      <p:regular r:id="rId48"/>
    </p:embeddedFont>
    <p:embeddedFont>
      <p:font typeface="微軟正黑體" panose="020B0604030504040204" pitchFamily="34" charset="-120"/>
      <p:regular r:id="rId49"/>
      <p:bold r:id="rId50"/>
    </p:embeddedFon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華康中圓體" panose="020F0509000000000000" pitchFamily="49" charset="-120"/>
      <p:regular r:id="rId55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1716"/>
    <a:srgbClr val="42B3CA"/>
    <a:srgbClr val="465870"/>
    <a:srgbClr val="1C3651"/>
    <a:srgbClr val="3056A7"/>
    <a:srgbClr val="4E5C2A"/>
    <a:srgbClr val="A0B864"/>
    <a:srgbClr val="E6EFD5"/>
    <a:srgbClr val="6D813B"/>
    <a:srgbClr val="9C4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佈景主題樣式 2 - 輔色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>
      <p:cViewPr>
        <p:scale>
          <a:sx n="90" d="100"/>
          <a:sy n="90" d="100"/>
        </p:scale>
        <p:origin x="-606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28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電子支付</c:v>
                </c:pt>
              </c:strCache>
            </c:strRef>
          </c:tx>
          <c:invertIfNegative val="0"/>
          <c:cat>
            <c:strRef>
              <c:f>工作表1!$A$2:$A$6</c:f>
              <c:strCache>
                <c:ptCount val="5"/>
                <c:pt idx="0">
                  <c:v>台灣</c:v>
                </c:pt>
                <c:pt idx="1">
                  <c:v>南韓</c:v>
                </c:pt>
                <c:pt idx="2">
                  <c:v>香港</c:v>
                </c:pt>
                <c:pt idx="3">
                  <c:v>中國</c:v>
                </c:pt>
                <c:pt idx="4">
                  <c:v>新加坡</c:v>
                </c:pt>
              </c:strCache>
            </c:strRef>
          </c:cat>
          <c:val>
            <c:numRef>
              <c:f>工作表1!$B$2:$B$6</c:f>
              <c:numCache>
                <c:formatCode>0%</c:formatCode>
                <c:ptCount val="5"/>
                <c:pt idx="0" formatCode="0.00%">
                  <c:v>0.25800000000000001</c:v>
                </c:pt>
                <c:pt idx="1">
                  <c:v>0.77</c:v>
                </c:pt>
                <c:pt idx="2" formatCode="0.00%">
                  <c:v>0.64500000000000002</c:v>
                </c:pt>
                <c:pt idx="3" formatCode="0.00%">
                  <c:v>0.55900000000000005</c:v>
                </c:pt>
                <c:pt idx="4">
                  <c:v>0.53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586688"/>
        <c:axId val="50852992"/>
      </c:barChart>
      <c:catAx>
        <c:axId val="23586688"/>
        <c:scaling>
          <c:orientation val="minMax"/>
        </c:scaling>
        <c:delete val="0"/>
        <c:axPos val="b"/>
        <c:majorTickMark val="out"/>
        <c:minorTickMark val="none"/>
        <c:tickLblPos val="nextTo"/>
        <c:crossAx val="50852992"/>
        <c:crossesAt val="0"/>
        <c:auto val="1"/>
        <c:lblAlgn val="ctr"/>
        <c:lblOffset val="100"/>
        <c:noMultiLvlLbl val="0"/>
      </c:catAx>
      <c:valAx>
        <c:axId val="50852992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23586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62B9F3-D2E4-4A1D-B05A-6BB189B3EB59}" type="doc">
      <dgm:prSet loTypeId="urn:microsoft.com/office/officeart/2005/8/layout/radial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0DA7D0FF-25DD-49CF-B47A-6A0126E774CC}">
      <dgm:prSet phldrT="[文字]" custT="1"/>
      <dgm:spPr/>
      <dgm:t>
        <a:bodyPr/>
        <a:lstStyle/>
        <a:p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雲端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5498A5B-59DA-4956-ABA5-A44F72AB755F}" type="parTrans" cxnId="{A0A110E5-33F9-49BC-8E77-81A4651CE5FD}">
      <dgm:prSet/>
      <dgm:spPr/>
      <dgm:t>
        <a:bodyPr/>
        <a:lstStyle/>
        <a:p>
          <a:endParaRPr lang="zh-TW" altLang="en-US" b="1"/>
        </a:p>
      </dgm:t>
    </dgm:pt>
    <dgm:pt modelId="{A6B680F9-8E1D-4168-BAFA-442484CF06C1}" type="sibTrans" cxnId="{A0A110E5-33F9-49BC-8E77-81A4651CE5FD}">
      <dgm:prSet/>
      <dgm:spPr/>
      <dgm:t>
        <a:bodyPr/>
        <a:lstStyle/>
        <a:p>
          <a:endParaRPr lang="zh-TW" altLang="en-US" b="1"/>
        </a:p>
      </dgm:t>
    </dgm:pt>
    <dgm:pt modelId="{02B0B95F-F2EC-4572-AA21-4C5C56898591}">
      <dgm:prSet phldrT="[文字]" custT="1"/>
      <dgm:spPr/>
      <dgm:t>
        <a:bodyPr/>
        <a:lstStyle/>
        <a:p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大數據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660C47D-8EB3-4155-BBD7-B46ADAA3D0F2}" type="parTrans" cxnId="{9A745C15-E4FD-4931-93DC-39441E52BE7E}">
      <dgm:prSet/>
      <dgm:spPr/>
      <dgm:t>
        <a:bodyPr/>
        <a:lstStyle/>
        <a:p>
          <a:endParaRPr lang="zh-TW" altLang="en-US" b="1"/>
        </a:p>
      </dgm:t>
    </dgm:pt>
    <dgm:pt modelId="{6AD02A13-709B-4CD2-84E6-296C89C1E1C1}" type="sibTrans" cxnId="{9A745C15-E4FD-4931-93DC-39441E52BE7E}">
      <dgm:prSet/>
      <dgm:spPr/>
      <dgm:t>
        <a:bodyPr/>
        <a:lstStyle/>
        <a:p>
          <a:endParaRPr lang="zh-TW" altLang="en-US" b="1"/>
        </a:p>
      </dgm:t>
    </dgm:pt>
    <dgm:pt modelId="{FF08319D-56BA-4183-B45E-9B8218658F3D}">
      <dgm:prSet phldrT="[文字]" custT="1"/>
      <dgm:spPr/>
      <dgm:t>
        <a:bodyPr/>
        <a:lstStyle/>
        <a:p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區塊鏈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6C8EBA6-B43C-4389-A389-C1713FA5931D}" type="parTrans" cxnId="{23B16F77-E7A5-4544-B97D-1A231895F10E}">
      <dgm:prSet/>
      <dgm:spPr/>
      <dgm:t>
        <a:bodyPr/>
        <a:lstStyle/>
        <a:p>
          <a:endParaRPr lang="zh-TW" altLang="en-US" b="1"/>
        </a:p>
      </dgm:t>
    </dgm:pt>
    <dgm:pt modelId="{18ACBFC1-FD2C-4579-AFCC-192BA4C0A9AB}" type="sibTrans" cxnId="{23B16F77-E7A5-4544-B97D-1A231895F10E}">
      <dgm:prSet/>
      <dgm:spPr/>
      <dgm:t>
        <a:bodyPr/>
        <a:lstStyle/>
        <a:p>
          <a:endParaRPr lang="zh-TW" altLang="en-US" b="1"/>
        </a:p>
      </dgm:t>
    </dgm:pt>
    <dgm:pt modelId="{CE562246-F348-4424-A120-8C8375397FC6}">
      <dgm:prSet phldrT="[文字]" custT="1"/>
      <dgm:spPr/>
      <dgm:t>
        <a:bodyPr/>
        <a:lstStyle/>
        <a:p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物聯網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881993F-B0B2-4A96-80D2-AD4F92FE719B}" type="parTrans" cxnId="{4D80546E-5CE7-4735-921C-B63C3FB93B81}">
      <dgm:prSet/>
      <dgm:spPr/>
      <dgm:t>
        <a:bodyPr/>
        <a:lstStyle/>
        <a:p>
          <a:endParaRPr lang="zh-TW" altLang="en-US" b="1"/>
        </a:p>
      </dgm:t>
    </dgm:pt>
    <dgm:pt modelId="{F7B0D8A7-AD7A-4EF2-9E96-981E88D41283}" type="sibTrans" cxnId="{4D80546E-5CE7-4735-921C-B63C3FB93B81}">
      <dgm:prSet/>
      <dgm:spPr/>
      <dgm:t>
        <a:bodyPr/>
        <a:lstStyle/>
        <a:p>
          <a:endParaRPr lang="zh-TW" altLang="en-US" b="1"/>
        </a:p>
      </dgm:t>
    </dgm:pt>
    <dgm:pt modelId="{E8A5ADBF-FCD1-4DE5-B7CE-AE684A7D5364}">
      <dgm:prSet phldrT="[文字]"/>
      <dgm:spPr>
        <a:solidFill>
          <a:schemeClr val="accent1">
            <a:hueOff val="0"/>
            <a:satOff val="0"/>
            <a:lumOff val="0"/>
            <a:alpha val="0"/>
          </a:schemeClr>
        </a:solidFill>
      </dgm:spPr>
      <dgm:t>
        <a:bodyPr/>
        <a:lstStyle/>
        <a:p>
          <a:r>
            <a:rPr lang="en-US" altLang="zh-TW" b="1" dirty="0" smtClean="0"/>
            <a:t> </a:t>
          </a:r>
          <a:endParaRPr lang="zh-TW" altLang="en-US" b="1" dirty="0"/>
        </a:p>
      </dgm:t>
    </dgm:pt>
    <dgm:pt modelId="{D3CBA7D4-66C0-4FF0-84FD-48971B6706A2}" type="sibTrans" cxnId="{7F6C7E80-4BB3-4B83-AAD9-9C5F18C7EA8C}">
      <dgm:prSet/>
      <dgm:spPr/>
      <dgm:t>
        <a:bodyPr/>
        <a:lstStyle/>
        <a:p>
          <a:endParaRPr lang="zh-TW" altLang="en-US" b="1"/>
        </a:p>
      </dgm:t>
    </dgm:pt>
    <dgm:pt modelId="{0EF82D68-C16A-4C51-BAAB-2B915739F108}" type="parTrans" cxnId="{7F6C7E80-4BB3-4B83-AAD9-9C5F18C7EA8C}">
      <dgm:prSet/>
      <dgm:spPr/>
      <dgm:t>
        <a:bodyPr/>
        <a:lstStyle/>
        <a:p>
          <a:endParaRPr lang="zh-TW" altLang="en-US" b="1"/>
        </a:p>
      </dgm:t>
    </dgm:pt>
    <dgm:pt modelId="{8824662E-592A-4FB3-8ED3-105A316B979B}" type="pres">
      <dgm:prSet presAssocID="{4B62B9F3-D2E4-4A1D-B05A-6BB189B3EB5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D716B27-8E41-4B20-BD50-DDF8928C6E2C}" type="pres">
      <dgm:prSet presAssocID="{E8A5ADBF-FCD1-4DE5-B7CE-AE684A7D5364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0C78EAB1-36F5-4597-B38B-10C36FA3EB4C}" type="pres">
      <dgm:prSet presAssocID="{0DA7D0FF-25DD-49CF-B47A-6A0126E774CC}" presName="node" presStyleLbl="node1" presStyleIdx="0" presStyleCnt="4" custScaleX="139755" custScaleY="139755" custRadScaleRad="9938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1E3A47-6C05-467F-A71B-17DF79926ABF}" type="pres">
      <dgm:prSet presAssocID="{0DA7D0FF-25DD-49CF-B47A-6A0126E774CC}" presName="dummy" presStyleCnt="0"/>
      <dgm:spPr/>
    </dgm:pt>
    <dgm:pt modelId="{4A402FC1-7EF7-4E09-A62F-9B567916C6AB}" type="pres">
      <dgm:prSet presAssocID="{A6B680F9-8E1D-4168-BAFA-442484CF06C1}" presName="sibTrans" presStyleLbl="sibTrans2D1" presStyleIdx="0" presStyleCnt="4"/>
      <dgm:spPr/>
      <dgm:t>
        <a:bodyPr/>
        <a:lstStyle/>
        <a:p>
          <a:endParaRPr lang="zh-TW" altLang="en-US"/>
        </a:p>
      </dgm:t>
    </dgm:pt>
    <dgm:pt modelId="{79FC55C7-9FC3-40D3-8F04-E8996120E78F}" type="pres">
      <dgm:prSet presAssocID="{02B0B95F-F2EC-4572-AA21-4C5C56898591}" presName="node" presStyleLbl="node1" presStyleIdx="1" presStyleCnt="4" custScaleX="139755" custScaleY="139755" custRadScaleRad="100798" custRadScaleInc="-2403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C006F91-61B5-4557-98A1-2188C7E6A2C6}" type="pres">
      <dgm:prSet presAssocID="{02B0B95F-F2EC-4572-AA21-4C5C56898591}" presName="dummy" presStyleCnt="0"/>
      <dgm:spPr/>
    </dgm:pt>
    <dgm:pt modelId="{AF1D48B4-EDBE-4391-987C-0B389B2E7549}" type="pres">
      <dgm:prSet presAssocID="{6AD02A13-709B-4CD2-84E6-296C89C1E1C1}" presName="sibTrans" presStyleLbl="sibTrans2D1" presStyleIdx="1" presStyleCnt="4" custLinFactNeighborX="0" custLinFactNeighborY="-687"/>
      <dgm:spPr/>
      <dgm:t>
        <a:bodyPr/>
        <a:lstStyle/>
        <a:p>
          <a:endParaRPr lang="zh-TW" altLang="en-US"/>
        </a:p>
      </dgm:t>
    </dgm:pt>
    <dgm:pt modelId="{2427F056-2881-40B0-A7D6-8F61C80EC3C8}" type="pres">
      <dgm:prSet presAssocID="{FF08319D-56BA-4183-B45E-9B8218658F3D}" presName="node" presStyleLbl="node1" presStyleIdx="2" presStyleCnt="4" custScaleX="139755" custScaleY="139755" custRadScaleRad="8734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5597339-BF32-4A38-9760-7E59C7E4D5EC}" type="pres">
      <dgm:prSet presAssocID="{FF08319D-56BA-4183-B45E-9B8218658F3D}" presName="dummy" presStyleCnt="0"/>
      <dgm:spPr/>
    </dgm:pt>
    <dgm:pt modelId="{DC113149-D340-4E32-889C-CA5C5B820169}" type="pres">
      <dgm:prSet presAssocID="{18ACBFC1-FD2C-4579-AFCC-192BA4C0A9AB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C8266768-7F6B-40AC-A0F9-3A3359743DB3}" type="pres">
      <dgm:prSet presAssocID="{CE562246-F348-4424-A120-8C8375397FC6}" presName="node" presStyleLbl="node1" presStyleIdx="3" presStyleCnt="4" custScaleX="139755" custScaleY="139755" custRadScaleRad="100798" custRadScaleInc="2403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D9BBDCA-FF4E-41CC-BAF7-B8A85F2D5452}" type="pres">
      <dgm:prSet presAssocID="{CE562246-F348-4424-A120-8C8375397FC6}" presName="dummy" presStyleCnt="0"/>
      <dgm:spPr/>
    </dgm:pt>
    <dgm:pt modelId="{D5BE09E9-9FB6-48CF-9CF3-33628B025488}" type="pres">
      <dgm:prSet presAssocID="{F7B0D8A7-AD7A-4EF2-9E96-981E88D41283}" presName="sibTrans" presStyleLbl="sibTrans2D1" presStyleIdx="3" presStyleCnt="4"/>
      <dgm:spPr/>
      <dgm:t>
        <a:bodyPr/>
        <a:lstStyle/>
        <a:p>
          <a:endParaRPr lang="zh-TW" altLang="en-US"/>
        </a:p>
      </dgm:t>
    </dgm:pt>
  </dgm:ptLst>
  <dgm:cxnLst>
    <dgm:cxn modelId="{4D80546E-5CE7-4735-921C-B63C3FB93B81}" srcId="{E8A5ADBF-FCD1-4DE5-B7CE-AE684A7D5364}" destId="{CE562246-F348-4424-A120-8C8375397FC6}" srcOrd="3" destOrd="0" parTransId="{3881993F-B0B2-4A96-80D2-AD4F92FE719B}" sibTransId="{F7B0D8A7-AD7A-4EF2-9E96-981E88D41283}"/>
    <dgm:cxn modelId="{9A745C15-E4FD-4931-93DC-39441E52BE7E}" srcId="{E8A5ADBF-FCD1-4DE5-B7CE-AE684A7D5364}" destId="{02B0B95F-F2EC-4572-AA21-4C5C56898591}" srcOrd="1" destOrd="0" parTransId="{E660C47D-8EB3-4155-BBD7-B46ADAA3D0F2}" sibTransId="{6AD02A13-709B-4CD2-84E6-296C89C1E1C1}"/>
    <dgm:cxn modelId="{F1C3E59F-E103-4CF2-8C19-A96CD57D4993}" type="presOf" srcId="{A6B680F9-8E1D-4168-BAFA-442484CF06C1}" destId="{4A402FC1-7EF7-4E09-A62F-9B567916C6AB}" srcOrd="0" destOrd="0" presId="urn:microsoft.com/office/officeart/2005/8/layout/radial6"/>
    <dgm:cxn modelId="{26F5B050-215D-4926-A951-E522AC21109F}" type="presOf" srcId="{FF08319D-56BA-4183-B45E-9B8218658F3D}" destId="{2427F056-2881-40B0-A7D6-8F61C80EC3C8}" srcOrd="0" destOrd="0" presId="urn:microsoft.com/office/officeart/2005/8/layout/radial6"/>
    <dgm:cxn modelId="{6660DA48-4878-4A44-B8EC-DF9950DE8CD6}" type="presOf" srcId="{0DA7D0FF-25DD-49CF-B47A-6A0126E774CC}" destId="{0C78EAB1-36F5-4597-B38B-10C36FA3EB4C}" srcOrd="0" destOrd="0" presId="urn:microsoft.com/office/officeart/2005/8/layout/radial6"/>
    <dgm:cxn modelId="{7F6C7E80-4BB3-4B83-AAD9-9C5F18C7EA8C}" srcId="{4B62B9F3-D2E4-4A1D-B05A-6BB189B3EB59}" destId="{E8A5ADBF-FCD1-4DE5-B7CE-AE684A7D5364}" srcOrd="0" destOrd="0" parTransId="{0EF82D68-C16A-4C51-BAAB-2B915739F108}" sibTransId="{D3CBA7D4-66C0-4FF0-84FD-48971B6706A2}"/>
    <dgm:cxn modelId="{EE2B22BD-C1F9-41AD-B187-CC7805D3CBAB}" type="presOf" srcId="{F7B0D8A7-AD7A-4EF2-9E96-981E88D41283}" destId="{D5BE09E9-9FB6-48CF-9CF3-33628B025488}" srcOrd="0" destOrd="0" presId="urn:microsoft.com/office/officeart/2005/8/layout/radial6"/>
    <dgm:cxn modelId="{23B16F77-E7A5-4544-B97D-1A231895F10E}" srcId="{E8A5ADBF-FCD1-4DE5-B7CE-AE684A7D5364}" destId="{FF08319D-56BA-4183-B45E-9B8218658F3D}" srcOrd="2" destOrd="0" parTransId="{36C8EBA6-B43C-4389-A389-C1713FA5931D}" sibTransId="{18ACBFC1-FD2C-4579-AFCC-192BA4C0A9AB}"/>
    <dgm:cxn modelId="{02C4BB12-C619-4B94-9EE6-50A232F0D847}" type="presOf" srcId="{02B0B95F-F2EC-4572-AA21-4C5C56898591}" destId="{79FC55C7-9FC3-40D3-8F04-E8996120E78F}" srcOrd="0" destOrd="0" presId="urn:microsoft.com/office/officeart/2005/8/layout/radial6"/>
    <dgm:cxn modelId="{30C0857C-DE7A-4278-97DE-384F2BDDE9A3}" type="presOf" srcId="{4B62B9F3-D2E4-4A1D-B05A-6BB189B3EB59}" destId="{8824662E-592A-4FB3-8ED3-105A316B979B}" srcOrd="0" destOrd="0" presId="urn:microsoft.com/office/officeart/2005/8/layout/radial6"/>
    <dgm:cxn modelId="{B6ECB1CF-F9DE-426F-8860-63900CFAAE16}" type="presOf" srcId="{6AD02A13-709B-4CD2-84E6-296C89C1E1C1}" destId="{AF1D48B4-EDBE-4391-987C-0B389B2E7549}" srcOrd="0" destOrd="0" presId="urn:microsoft.com/office/officeart/2005/8/layout/radial6"/>
    <dgm:cxn modelId="{33FFAC6B-1D0F-43E3-93E2-63F43833E2FA}" type="presOf" srcId="{CE562246-F348-4424-A120-8C8375397FC6}" destId="{C8266768-7F6B-40AC-A0F9-3A3359743DB3}" srcOrd="0" destOrd="0" presId="urn:microsoft.com/office/officeart/2005/8/layout/radial6"/>
    <dgm:cxn modelId="{A0A110E5-33F9-49BC-8E77-81A4651CE5FD}" srcId="{E8A5ADBF-FCD1-4DE5-B7CE-AE684A7D5364}" destId="{0DA7D0FF-25DD-49CF-B47A-6A0126E774CC}" srcOrd="0" destOrd="0" parTransId="{E5498A5B-59DA-4956-ABA5-A44F72AB755F}" sibTransId="{A6B680F9-8E1D-4168-BAFA-442484CF06C1}"/>
    <dgm:cxn modelId="{960BBEF4-5B24-418A-AB9B-88EE65348EDF}" type="presOf" srcId="{18ACBFC1-FD2C-4579-AFCC-192BA4C0A9AB}" destId="{DC113149-D340-4E32-889C-CA5C5B820169}" srcOrd="0" destOrd="0" presId="urn:microsoft.com/office/officeart/2005/8/layout/radial6"/>
    <dgm:cxn modelId="{24C8F493-0C07-4106-92C6-49B7ADD22F12}" type="presOf" srcId="{E8A5ADBF-FCD1-4DE5-B7CE-AE684A7D5364}" destId="{4D716B27-8E41-4B20-BD50-DDF8928C6E2C}" srcOrd="0" destOrd="0" presId="urn:microsoft.com/office/officeart/2005/8/layout/radial6"/>
    <dgm:cxn modelId="{89C8854F-A034-4DCC-BBCB-6709BC1D0813}" type="presParOf" srcId="{8824662E-592A-4FB3-8ED3-105A316B979B}" destId="{4D716B27-8E41-4B20-BD50-DDF8928C6E2C}" srcOrd="0" destOrd="0" presId="urn:microsoft.com/office/officeart/2005/8/layout/radial6"/>
    <dgm:cxn modelId="{EFE0B068-850C-48AB-BA6A-1F8840B9F33D}" type="presParOf" srcId="{8824662E-592A-4FB3-8ED3-105A316B979B}" destId="{0C78EAB1-36F5-4597-B38B-10C36FA3EB4C}" srcOrd="1" destOrd="0" presId="urn:microsoft.com/office/officeart/2005/8/layout/radial6"/>
    <dgm:cxn modelId="{5377A74B-0D41-4FC6-89D6-602BA9B3FF18}" type="presParOf" srcId="{8824662E-592A-4FB3-8ED3-105A316B979B}" destId="{421E3A47-6C05-467F-A71B-17DF79926ABF}" srcOrd="2" destOrd="0" presId="urn:microsoft.com/office/officeart/2005/8/layout/radial6"/>
    <dgm:cxn modelId="{D522DEE1-48D8-421F-8078-DC9CCADFEC9D}" type="presParOf" srcId="{8824662E-592A-4FB3-8ED3-105A316B979B}" destId="{4A402FC1-7EF7-4E09-A62F-9B567916C6AB}" srcOrd="3" destOrd="0" presId="urn:microsoft.com/office/officeart/2005/8/layout/radial6"/>
    <dgm:cxn modelId="{1CD0AD6A-DFB2-452A-BCCE-C255B56F23F8}" type="presParOf" srcId="{8824662E-592A-4FB3-8ED3-105A316B979B}" destId="{79FC55C7-9FC3-40D3-8F04-E8996120E78F}" srcOrd="4" destOrd="0" presId="urn:microsoft.com/office/officeart/2005/8/layout/radial6"/>
    <dgm:cxn modelId="{9D8867A9-5261-47BE-BEB0-1C1553643661}" type="presParOf" srcId="{8824662E-592A-4FB3-8ED3-105A316B979B}" destId="{5C006F91-61B5-4557-98A1-2188C7E6A2C6}" srcOrd="5" destOrd="0" presId="urn:microsoft.com/office/officeart/2005/8/layout/radial6"/>
    <dgm:cxn modelId="{7AE8B59B-3D99-4963-96C7-7DCCECC28032}" type="presParOf" srcId="{8824662E-592A-4FB3-8ED3-105A316B979B}" destId="{AF1D48B4-EDBE-4391-987C-0B389B2E7549}" srcOrd="6" destOrd="0" presId="urn:microsoft.com/office/officeart/2005/8/layout/radial6"/>
    <dgm:cxn modelId="{B2051B1A-E45E-4B39-83D7-729128AC9949}" type="presParOf" srcId="{8824662E-592A-4FB3-8ED3-105A316B979B}" destId="{2427F056-2881-40B0-A7D6-8F61C80EC3C8}" srcOrd="7" destOrd="0" presId="urn:microsoft.com/office/officeart/2005/8/layout/radial6"/>
    <dgm:cxn modelId="{7C04B0F2-FAE6-44F2-8C60-2B7DA0A0D1BD}" type="presParOf" srcId="{8824662E-592A-4FB3-8ED3-105A316B979B}" destId="{15597339-BF32-4A38-9760-7E59C7E4D5EC}" srcOrd="8" destOrd="0" presId="urn:microsoft.com/office/officeart/2005/8/layout/radial6"/>
    <dgm:cxn modelId="{DE900E39-1B18-4B32-864D-FEFC8ECE0C27}" type="presParOf" srcId="{8824662E-592A-4FB3-8ED3-105A316B979B}" destId="{DC113149-D340-4E32-889C-CA5C5B820169}" srcOrd="9" destOrd="0" presId="urn:microsoft.com/office/officeart/2005/8/layout/radial6"/>
    <dgm:cxn modelId="{FE537B42-5B36-41BE-B705-40FBBFB9D04A}" type="presParOf" srcId="{8824662E-592A-4FB3-8ED3-105A316B979B}" destId="{C8266768-7F6B-40AC-A0F9-3A3359743DB3}" srcOrd="10" destOrd="0" presId="urn:microsoft.com/office/officeart/2005/8/layout/radial6"/>
    <dgm:cxn modelId="{6F8B32DF-5AD5-4274-A438-0D5776B00E54}" type="presParOf" srcId="{8824662E-592A-4FB3-8ED3-105A316B979B}" destId="{3D9BBDCA-FF4E-41CC-BAF7-B8A85F2D5452}" srcOrd="11" destOrd="0" presId="urn:microsoft.com/office/officeart/2005/8/layout/radial6"/>
    <dgm:cxn modelId="{23ABC034-6875-431D-9324-FE94C19C348F}" type="presParOf" srcId="{8824662E-592A-4FB3-8ED3-105A316B979B}" destId="{D5BE09E9-9FB6-48CF-9CF3-33628B02548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E958494-BE92-423B-8FFB-2E3FBDEA03C2}" type="doc">
      <dgm:prSet loTypeId="urn:microsoft.com/office/officeart/2005/8/layout/h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75018CBF-99AA-492A-8F4C-6C7066D072A2}">
      <dgm:prSet phldrT="[文字]" custT="1"/>
      <dgm:spPr/>
      <dgm:t>
        <a:bodyPr/>
        <a:lstStyle/>
        <a:p>
          <a:pPr>
            <a:lnSpc>
              <a:spcPts val="1800"/>
            </a:lnSpc>
          </a:pPr>
          <a:r>
            <a:rPr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產品設計人員</a:t>
          </a:r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1F03BF4-D30B-4C88-863F-95A45D4E7D20}" type="parTrans" cxnId="{84044942-B088-412D-8EEC-0E0200DA89F7}">
      <dgm:prSet/>
      <dgm:spPr/>
      <dgm:t>
        <a:bodyPr/>
        <a:lstStyle/>
        <a:p>
          <a:pPr>
            <a:lnSpc>
              <a:spcPts val="1800"/>
            </a:lnSpc>
          </a:pPr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B4B11CD-FCFE-407A-9E36-31F75B276750}" type="sibTrans" cxnId="{84044942-B088-412D-8EEC-0E0200DA89F7}">
      <dgm:prSet/>
      <dgm:spPr/>
      <dgm:t>
        <a:bodyPr/>
        <a:lstStyle/>
        <a:p>
          <a:pPr>
            <a:lnSpc>
              <a:spcPts val="1800"/>
            </a:lnSpc>
          </a:pPr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EA91206-B3DE-4730-8197-EC1224B48D42}">
      <dgm:prSet custT="1"/>
      <dgm:spPr/>
      <dgm:t>
        <a:bodyPr/>
        <a:lstStyle/>
        <a:p>
          <a:pPr>
            <a:lnSpc>
              <a:spcPts val="1800"/>
            </a:lnSpc>
          </a:pPr>
          <a:r>
            <a:rPr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數位行銷人員</a:t>
          </a:r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E0ACCE4-62A4-41A8-AD35-6A4449845BD0}" type="parTrans" cxnId="{1BD8B2A0-2557-40EC-BC93-F4902590C092}">
      <dgm:prSet/>
      <dgm:spPr/>
      <dgm:t>
        <a:bodyPr/>
        <a:lstStyle/>
        <a:p>
          <a:pPr>
            <a:lnSpc>
              <a:spcPts val="1800"/>
            </a:lnSpc>
          </a:pPr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3193682-6FEA-41D2-8A61-C1FBAE9C1354}" type="sibTrans" cxnId="{1BD8B2A0-2557-40EC-BC93-F4902590C092}">
      <dgm:prSet/>
      <dgm:spPr/>
      <dgm:t>
        <a:bodyPr/>
        <a:lstStyle/>
        <a:p>
          <a:pPr>
            <a:lnSpc>
              <a:spcPts val="1800"/>
            </a:lnSpc>
          </a:pPr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B7DA9D9-AD56-4978-8C59-BE1306BADA0E}">
      <dgm:prSet custT="1"/>
      <dgm:spPr/>
      <dgm:t>
        <a:bodyPr/>
        <a:lstStyle/>
        <a:p>
          <a:pPr>
            <a:lnSpc>
              <a:spcPts val="18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風險控管人員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15DB605-CC39-47D7-A2EC-127E7526A7EC}" type="parTrans" cxnId="{A66B9473-20B8-42D7-BFDA-927CA9CE1AA0}">
      <dgm:prSet/>
      <dgm:spPr/>
      <dgm:t>
        <a:bodyPr/>
        <a:lstStyle/>
        <a:p>
          <a:pPr>
            <a:lnSpc>
              <a:spcPts val="1800"/>
            </a:lnSpc>
          </a:pPr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66FB6D0-738A-45B5-A582-01C7130C63AA}" type="sibTrans" cxnId="{A66B9473-20B8-42D7-BFDA-927CA9CE1AA0}">
      <dgm:prSet/>
      <dgm:spPr/>
      <dgm:t>
        <a:bodyPr/>
        <a:lstStyle/>
        <a:p>
          <a:pPr>
            <a:lnSpc>
              <a:spcPts val="1800"/>
            </a:lnSpc>
          </a:pPr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62DACFE-5EE5-405A-BF3C-971653EF01D0}">
      <dgm:prSet custT="1"/>
      <dgm:spPr/>
      <dgm:t>
        <a:bodyPr/>
        <a:lstStyle/>
        <a:p>
          <a:pPr>
            <a:lnSpc>
              <a:spcPts val="1800"/>
            </a:lnSpc>
          </a:pPr>
          <a:r>
            <a:rPr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大數據分析人員</a:t>
          </a:r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72FC68C-D861-4912-B0A2-374C0BD57BD1}" type="parTrans" cxnId="{30D37F7C-C8B8-48F1-B18B-264F37AF3834}">
      <dgm:prSet/>
      <dgm:spPr/>
      <dgm:t>
        <a:bodyPr/>
        <a:lstStyle/>
        <a:p>
          <a:pPr>
            <a:lnSpc>
              <a:spcPts val="1800"/>
            </a:lnSpc>
          </a:pPr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D408F57-1B4D-45AC-B21C-E4B8CA816855}" type="sibTrans" cxnId="{30D37F7C-C8B8-48F1-B18B-264F37AF3834}">
      <dgm:prSet/>
      <dgm:spPr/>
      <dgm:t>
        <a:bodyPr/>
        <a:lstStyle/>
        <a:p>
          <a:pPr>
            <a:lnSpc>
              <a:spcPts val="1800"/>
            </a:lnSpc>
          </a:pPr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028DD05-8B4E-428A-8EB2-B5EA5277BFBB}">
      <dgm:prSet custT="1"/>
      <dgm:spPr/>
      <dgm:t>
        <a:bodyPr/>
        <a:lstStyle/>
        <a:p>
          <a:pPr>
            <a:lnSpc>
              <a:spcPts val="1800"/>
            </a:lnSpc>
          </a:pPr>
          <a:r>
            <a:rPr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大數據系統人員</a:t>
          </a:r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6B8BFD6-AAA5-432F-8A44-EE128E199728}" type="parTrans" cxnId="{DF618111-6636-40A9-90D2-AFD1A1373F29}">
      <dgm:prSet/>
      <dgm:spPr/>
      <dgm:t>
        <a:bodyPr/>
        <a:lstStyle/>
        <a:p>
          <a:pPr>
            <a:lnSpc>
              <a:spcPts val="1800"/>
            </a:lnSpc>
          </a:pPr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BC2A398-4256-41D8-945C-F8DF6C57E33F}" type="sibTrans" cxnId="{DF618111-6636-40A9-90D2-AFD1A1373F29}">
      <dgm:prSet/>
      <dgm:spPr/>
      <dgm:t>
        <a:bodyPr/>
        <a:lstStyle/>
        <a:p>
          <a:pPr>
            <a:lnSpc>
              <a:spcPts val="1800"/>
            </a:lnSpc>
          </a:pPr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7D7316-6090-4225-A1D3-30DF47172CCB}" type="pres">
      <dgm:prSet presAssocID="{DE958494-BE92-423B-8FFB-2E3FBDEA03C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A545150-4669-448E-8D00-A779BB950EA4}" type="pres">
      <dgm:prSet presAssocID="{75018CBF-99AA-492A-8F4C-6C7066D072A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007728-22D1-4F15-88B2-200DC1506B95}" type="pres">
      <dgm:prSet presAssocID="{9B4B11CD-FCFE-407A-9E36-31F75B276750}" presName="sibTrans" presStyleCnt="0"/>
      <dgm:spPr/>
    </dgm:pt>
    <dgm:pt modelId="{2789C260-B97D-481C-977F-2CF3B2E017A3}" type="pres">
      <dgm:prSet presAssocID="{2EA91206-B3DE-4730-8197-EC1224B48D4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D9584AC-E2D8-4339-8562-465CED79D233}" type="pres">
      <dgm:prSet presAssocID="{53193682-6FEA-41D2-8A61-C1FBAE9C1354}" presName="sibTrans" presStyleCnt="0"/>
      <dgm:spPr/>
    </dgm:pt>
    <dgm:pt modelId="{FF58C1FB-C976-4941-A7BC-DC71D64914E6}" type="pres">
      <dgm:prSet presAssocID="{6B7DA9D9-AD56-4978-8C59-BE1306BADA0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FC9C1F-72AB-43AE-85A5-22014F39FBDD}" type="pres">
      <dgm:prSet presAssocID="{866FB6D0-738A-45B5-A582-01C7130C63AA}" presName="sibTrans" presStyleCnt="0"/>
      <dgm:spPr/>
    </dgm:pt>
    <dgm:pt modelId="{FD8EF58C-5CC6-40D9-927F-D9727FB3F151}" type="pres">
      <dgm:prSet presAssocID="{162DACFE-5EE5-405A-BF3C-971653EF01D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EF3ABF9-751F-42D9-A56A-722B67C91CB3}" type="pres">
      <dgm:prSet presAssocID="{1D408F57-1B4D-45AC-B21C-E4B8CA816855}" presName="sibTrans" presStyleCnt="0"/>
      <dgm:spPr/>
    </dgm:pt>
    <dgm:pt modelId="{EDFBCC87-B37E-4082-8E82-6C01B69CE7AD}" type="pres">
      <dgm:prSet presAssocID="{D028DD05-8B4E-428A-8EB2-B5EA5277BFB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A374E8E-7BB8-41E7-A618-6F6A9B75C94F}" type="presOf" srcId="{6B7DA9D9-AD56-4978-8C59-BE1306BADA0E}" destId="{FF58C1FB-C976-4941-A7BC-DC71D64914E6}" srcOrd="0" destOrd="0" presId="urn:microsoft.com/office/officeart/2005/8/layout/hList6"/>
    <dgm:cxn modelId="{BC060022-12B9-4E19-B18B-2200E4C0A661}" type="presOf" srcId="{75018CBF-99AA-492A-8F4C-6C7066D072A2}" destId="{BA545150-4669-448E-8D00-A779BB950EA4}" srcOrd="0" destOrd="0" presId="urn:microsoft.com/office/officeart/2005/8/layout/hList6"/>
    <dgm:cxn modelId="{84044942-B088-412D-8EEC-0E0200DA89F7}" srcId="{DE958494-BE92-423B-8FFB-2E3FBDEA03C2}" destId="{75018CBF-99AA-492A-8F4C-6C7066D072A2}" srcOrd="0" destOrd="0" parTransId="{C1F03BF4-D30B-4C88-863F-95A45D4E7D20}" sibTransId="{9B4B11CD-FCFE-407A-9E36-31F75B276750}"/>
    <dgm:cxn modelId="{A66B9473-20B8-42D7-BFDA-927CA9CE1AA0}" srcId="{DE958494-BE92-423B-8FFB-2E3FBDEA03C2}" destId="{6B7DA9D9-AD56-4978-8C59-BE1306BADA0E}" srcOrd="2" destOrd="0" parTransId="{515DB605-CC39-47D7-A2EC-127E7526A7EC}" sibTransId="{866FB6D0-738A-45B5-A582-01C7130C63AA}"/>
    <dgm:cxn modelId="{EC492C94-BFBA-4305-897B-F0BDBA970485}" type="presOf" srcId="{162DACFE-5EE5-405A-BF3C-971653EF01D0}" destId="{FD8EF58C-5CC6-40D9-927F-D9727FB3F151}" srcOrd="0" destOrd="0" presId="urn:microsoft.com/office/officeart/2005/8/layout/hList6"/>
    <dgm:cxn modelId="{30D37F7C-C8B8-48F1-B18B-264F37AF3834}" srcId="{DE958494-BE92-423B-8FFB-2E3FBDEA03C2}" destId="{162DACFE-5EE5-405A-BF3C-971653EF01D0}" srcOrd="3" destOrd="0" parTransId="{372FC68C-D861-4912-B0A2-374C0BD57BD1}" sibTransId="{1D408F57-1B4D-45AC-B21C-E4B8CA816855}"/>
    <dgm:cxn modelId="{A607DEB6-4700-426C-B611-FE99F5B3F2CE}" type="presOf" srcId="{DE958494-BE92-423B-8FFB-2E3FBDEA03C2}" destId="{3D7D7316-6090-4225-A1D3-30DF47172CCB}" srcOrd="0" destOrd="0" presId="urn:microsoft.com/office/officeart/2005/8/layout/hList6"/>
    <dgm:cxn modelId="{1BD8B2A0-2557-40EC-BC93-F4902590C092}" srcId="{DE958494-BE92-423B-8FFB-2E3FBDEA03C2}" destId="{2EA91206-B3DE-4730-8197-EC1224B48D42}" srcOrd="1" destOrd="0" parTransId="{9E0ACCE4-62A4-41A8-AD35-6A4449845BD0}" sibTransId="{53193682-6FEA-41D2-8A61-C1FBAE9C1354}"/>
    <dgm:cxn modelId="{01481510-31CF-454A-B7B3-387061D62E78}" type="presOf" srcId="{2EA91206-B3DE-4730-8197-EC1224B48D42}" destId="{2789C260-B97D-481C-977F-2CF3B2E017A3}" srcOrd="0" destOrd="0" presId="urn:microsoft.com/office/officeart/2005/8/layout/hList6"/>
    <dgm:cxn modelId="{DF618111-6636-40A9-90D2-AFD1A1373F29}" srcId="{DE958494-BE92-423B-8FFB-2E3FBDEA03C2}" destId="{D028DD05-8B4E-428A-8EB2-B5EA5277BFBB}" srcOrd="4" destOrd="0" parTransId="{A6B8BFD6-AAA5-432F-8A44-EE128E199728}" sibTransId="{7BC2A398-4256-41D8-945C-F8DF6C57E33F}"/>
    <dgm:cxn modelId="{0C54621C-5A5B-4E10-A2B8-C59FB23F3677}" type="presOf" srcId="{D028DD05-8B4E-428A-8EB2-B5EA5277BFBB}" destId="{EDFBCC87-B37E-4082-8E82-6C01B69CE7AD}" srcOrd="0" destOrd="0" presId="urn:microsoft.com/office/officeart/2005/8/layout/hList6"/>
    <dgm:cxn modelId="{69D2593C-C749-4311-A56C-F3C2F98F15A4}" type="presParOf" srcId="{3D7D7316-6090-4225-A1D3-30DF47172CCB}" destId="{BA545150-4669-448E-8D00-A779BB950EA4}" srcOrd="0" destOrd="0" presId="urn:microsoft.com/office/officeart/2005/8/layout/hList6"/>
    <dgm:cxn modelId="{A2AFB147-6B94-4917-89DA-3376053A640B}" type="presParOf" srcId="{3D7D7316-6090-4225-A1D3-30DF47172CCB}" destId="{3A007728-22D1-4F15-88B2-200DC1506B95}" srcOrd="1" destOrd="0" presId="urn:microsoft.com/office/officeart/2005/8/layout/hList6"/>
    <dgm:cxn modelId="{583746EE-E8D3-4571-AEBB-9F580346E484}" type="presParOf" srcId="{3D7D7316-6090-4225-A1D3-30DF47172CCB}" destId="{2789C260-B97D-481C-977F-2CF3B2E017A3}" srcOrd="2" destOrd="0" presId="urn:microsoft.com/office/officeart/2005/8/layout/hList6"/>
    <dgm:cxn modelId="{8137C7EB-8967-43F4-853C-1E7CDC97DEA8}" type="presParOf" srcId="{3D7D7316-6090-4225-A1D3-30DF47172CCB}" destId="{BD9584AC-E2D8-4339-8562-465CED79D233}" srcOrd="3" destOrd="0" presId="urn:microsoft.com/office/officeart/2005/8/layout/hList6"/>
    <dgm:cxn modelId="{EA85795F-C904-423D-8413-12E0CF9CFE26}" type="presParOf" srcId="{3D7D7316-6090-4225-A1D3-30DF47172CCB}" destId="{FF58C1FB-C976-4941-A7BC-DC71D64914E6}" srcOrd="4" destOrd="0" presId="urn:microsoft.com/office/officeart/2005/8/layout/hList6"/>
    <dgm:cxn modelId="{90581E1B-7938-4AFA-9BB6-FA92588290BA}" type="presParOf" srcId="{3D7D7316-6090-4225-A1D3-30DF47172CCB}" destId="{C9FC9C1F-72AB-43AE-85A5-22014F39FBDD}" srcOrd="5" destOrd="0" presId="urn:microsoft.com/office/officeart/2005/8/layout/hList6"/>
    <dgm:cxn modelId="{A7CE5F38-7CF6-4EBB-BE21-99763E3F886C}" type="presParOf" srcId="{3D7D7316-6090-4225-A1D3-30DF47172CCB}" destId="{FD8EF58C-5CC6-40D9-927F-D9727FB3F151}" srcOrd="6" destOrd="0" presId="urn:microsoft.com/office/officeart/2005/8/layout/hList6"/>
    <dgm:cxn modelId="{174A3C94-423B-4E30-9626-744274F5B716}" type="presParOf" srcId="{3D7D7316-6090-4225-A1D3-30DF47172CCB}" destId="{0EF3ABF9-751F-42D9-A56A-722B67C91CB3}" srcOrd="7" destOrd="0" presId="urn:microsoft.com/office/officeart/2005/8/layout/hList6"/>
    <dgm:cxn modelId="{0E258AEC-01F0-4FB4-883F-74D653B5CE6D}" type="presParOf" srcId="{3D7D7316-6090-4225-A1D3-30DF47172CCB}" destId="{EDFBCC87-B37E-4082-8E82-6C01B69CE7AD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49318E7-F572-429F-98D5-752E50CDF57D}" type="doc">
      <dgm:prSet loTypeId="urn:microsoft.com/office/officeart/2005/8/layout/chart3" loCatId="cycle" qsTypeId="urn:microsoft.com/office/officeart/2005/8/quickstyle/3d5" qsCatId="3D" csTypeId="urn:microsoft.com/office/officeart/2005/8/colors/colorful1" csCatId="colorful" phldr="1"/>
      <dgm:spPr/>
    </dgm:pt>
    <dgm:pt modelId="{9A526D11-011A-4CC6-8D41-270416CD6787}">
      <dgm:prSet phldrT="[文字]" custT="1"/>
      <dgm:spPr/>
      <dgm:t>
        <a:bodyPr/>
        <a:lstStyle/>
        <a:p>
          <a:r>
            <a:rPr lang="en-US" altLang="zh-TW" sz="15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FinTech</a:t>
          </a:r>
          <a:r>
            <a:rPr lang="en-US" altLang="zh-TW" sz="15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15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zh-TW" sz="15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諮詢顧問</a:t>
          </a:r>
          <a:r>
            <a:rPr lang="en-US" altLang="zh-TW" sz="15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15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zh-TW" sz="15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服務</a:t>
          </a:r>
          <a:endParaRPr lang="en-US" sz="15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3B94B7D-39F2-41A0-A609-2A51D6459EF5}" type="parTrans" cxnId="{5560006B-F919-4895-8B07-22DF0E1405DE}">
      <dgm:prSet/>
      <dgm:spPr/>
      <dgm:t>
        <a:bodyPr/>
        <a:lstStyle/>
        <a:p>
          <a:endParaRPr lang="en-US" sz="15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B535242-3FD2-4DBD-A4B8-59299A1F7897}" type="sibTrans" cxnId="{5560006B-F919-4895-8B07-22DF0E1405DE}">
      <dgm:prSet/>
      <dgm:spPr/>
      <dgm:t>
        <a:bodyPr/>
        <a:lstStyle/>
        <a:p>
          <a:endParaRPr lang="en-US" sz="15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9CA385-60F4-405F-99EE-AB26C2CF691D}">
      <dgm:prSet phldrT="[文字]" custT="1"/>
      <dgm:spPr/>
      <dgm:t>
        <a:bodyPr/>
        <a:lstStyle/>
        <a:p>
          <a:r>
            <a:rPr lang="en-US" altLang="zh-TW" sz="15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FinTech</a:t>
          </a:r>
          <a:r>
            <a:rPr lang="en-US" altLang="zh-TW" sz="15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15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zh-TW" sz="15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新創育成</a:t>
          </a:r>
          <a:r>
            <a:rPr lang="en-US" altLang="zh-TW" sz="15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15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zh-TW" sz="15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endParaRPr lang="en-US" sz="15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E242549-30E4-4D60-BA6F-49EFA124B184}" type="parTrans" cxnId="{1478C3CD-190C-4BEB-87BF-9894E4699AA1}">
      <dgm:prSet/>
      <dgm:spPr/>
      <dgm:t>
        <a:bodyPr/>
        <a:lstStyle/>
        <a:p>
          <a:endParaRPr lang="en-US" sz="15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1F28250-0782-4457-94EA-C0A506FB3DCF}" type="sibTrans" cxnId="{1478C3CD-190C-4BEB-87BF-9894E4699AA1}">
      <dgm:prSet/>
      <dgm:spPr/>
      <dgm:t>
        <a:bodyPr/>
        <a:lstStyle/>
        <a:p>
          <a:endParaRPr lang="en-US" sz="15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D1BA9EE-D5F0-4598-8EC0-2B85346D5BAE}">
      <dgm:prSet phldrT="[文字]" custT="1"/>
      <dgm:spPr/>
      <dgm:t>
        <a:bodyPr/>
        <a:lstStyle/>
        <a:p>
          <a:r>
            <a:rPr lang="en-US" altLang="zh-TW" sz="15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FinTech</a:t>
          </a:r>
          <a:r>
            <a:rPr lang="en-US" altLang="zh-TW" sz="15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15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zh-TW" sz="15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創新研究</a:t>
          </a:r>
          <a:r>
            <a:rPr lang="en-US" altLang="zh-TW" sz="15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15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zh-TW" sz="15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發展</a:t>
          </a:r>
          <a:endParaRPr lang="en-US" sz="15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34FBD8-000B-4477-AD90-5D95AF272FB6}" type="parTrans" cxnId="{353D11C1-7831-4578-9AEA-7450569459EF}">
      <dgm:prSet/>
      <dgm:spPr/>
      <dgm:t>
        <a:bodyPr/>
        <a:lstStyle/>
        <a:p>
          <a:endParaRPr lang="en-US" sz="15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05AAF56-8443-48E8-8C17-66021E94B62A}" type="sibTrans" cxnId="{353D11C1-7831-4578-9AEA-7450569459EF}">
      <dgm:prSet/>
      <dgm:spPr/>
      <dgm:t>
        <a:bodyPr/>
        <a:lstStyle/>
        <a:p>
          <a:endParaRPr lang="en-US" sz="15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67039AA-2524-4A2C-BA4C-FF4B43D2EE91}">
      <dgm:prSet phldrT="[文字]" custT="1"/>
      <dgm:spPr/>
      <dgm:t>
        <a:bodyPr/>
        <a:lstStyle/>
        <a:p>
          <a:r>
            <a:rPr lang="en-US" altLang="zh-TW" sz="15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FinTech</a:t>
          </a:r>
          <a:r>
            <a:rPr lang="en-US" altLang="zh-TW" sz="15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15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sz="15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人才</a:t>
          </a:r>
          <a:r>
            <a:rPr lang="en-US" altLang="zh-TW" sz="15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15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sz="15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發展與培育</a:t>
          </a:r>
          <a:endParaRPr lang="en-US" sz="15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A320F67-ADE3-47DA-B2AF-8D5680BA52C3}" type="parTrans" cxnId="{7844B533-C109-4464-A6A8-D3ABB2CFBA9D}">
      <dgm:prSet/>
      <dgm:spPr/>
      <dgm:t>
        <a:bodyPr/>
        <a:lstStyle/>
        <a:p>
          <a:endParaRPr lang="zh-TW" altLang="en-US" sz="15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D2AA6C1-5C7F-4B15-9C04-299739D40182}" type="sibTrans" cxnId="{7844B533-C109-4464-A6A8-D3ABB2CFBA9D}">
      <dgm:prSet/>
      <dgm:spPr/>
      <dgm:t>
        <a:bodyPr/>
        <a:lstStyle/>
        <a:p>
          <a:endParaRPr lang="zh-TW" altLang="en-US" sz="15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FF1B14-C8ED-4D09-8843-D5B7E240CF76}" type="pres">
      <dgm:prSet presAssocID="{E49318E7-F572-429F-98D5-752E50CDF57D}" presName="compositeShape" presStyleCnt="0">
        <dgm:presLayoutVars>
          <dgm:chMax val="7"/>
          <dgm:dir/>
          <dgm:resizeHandles val="exact"/>
        </dgm:presLayoutVars>
      </dgm:prSet>
      <dgm:spPr/>
    </dgm:pt>
    <dgm:pt modelId="{8C2591FB-D2D0-4631-A94B-F85F7FF5B48B}" type="pres">
      <dgm:prSet presAssocID="{E49318E7-F572-429F-98D5-752E50CDF57D}" presName="wedge1" presStyleLbl="node1" presStyleIdx="0" presStyleCnt="4" custLinFactNeighborX="1269" custLinFactNeighborY="-218"/>
      <dgm:spPr/>
      <dgm:t>
        <a:bodyPr/>
        <a:lstStyle/>
        <a:p>
          <a:endParaRPr lang="en-US"/>
        </a:p>
      </dgm:t>
    </dgm:pt>
    <dgm:pt modelId="{0B4C6969-F09E-426B-9D12-001D5C46519E}" type="pres">
      <dgm:prSet presAssocID="{E49318E7-F572-429F-98D5-752E50CDF57D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7F962-622B-49FE-B32B-AF0C06199FF9}" type="pres">
      <dgm:prSet presAssocID="{E49318E7-F572-429F-98D5-752E50CDF57D}" presName="wedge2" presStyleLbl="node1" presStyleIdx="1" presStyleCnt="4"/>
      <dgm:spPr/>
      <dgm:t>
        <a:bodyPr/>
        <a:lstStyle/>
        <a:p>
          <a:endParaRPr lang="en-US"/>
        </a:p>
      </dgm:t>
    </dgm:pt>
    <dgm:pt modelId="{B3B3259A-97AA-482F-B446-F7E73AB1BA88}" type="pres">
      <dgm:prSet presAssocID="{E49318E7-F572-429F-98D5-752E50CDF57D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E4FC64-8706-4A9C-9FA4-65B105AF8F60}" type="pres">
      <dgm:prSet presAssocID="{E49318E7-F572-429F-98D5-752E50CDF57D}" presName="wedge3" presStyleLbl="node1" presStyleIdx="2" presStyleCnt="4"/>
      <dgm:spPr/>
      <dgm:t>
        <a:bodyPr/>
        <a:lstStyle/>
        <a:p>
          <a:endParaRPr lang="en-US"/>
        </a:p>
      </dgm:t>
    </dgm:pt>
    <dgm:pt modelId="{AFD5F045-18EB-4B2E-86BB-F0CEDD5DBFD8}" type="pres">
      <dgm:prSet presAssocID="{E49318E7-F572-429F-98D5-752E50CDF57D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208723-21EE-438F-8497-9DFE9DD5643E}" type="pres">
      <dgm:prSet presAssocID="{E49318E7-F572-429F-98D5-752E50CDF57D}" presName="wedge4" presStyleLbl="node1" presStyleIdx="3" presStyleCnt="4"/>
      <dgm:spPr/>
      <dgm:t>
        <a:bodyPr/>
        <a:lstStyle/>
        <a:p>
          <a:endParaRPr lang="zh-TW" altLang="en-US"/>
        </a:p>
      </dgm:t>
    </dgm:pt>
    <dgm:pt modelId="{DC370570-295F-4390-8DD5-CD2404C4CF60}" type="pres">
      <dgm:prSet presAssocID="{E49318E7-F572-429F-98D5-752E50CDF57D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D0A4974-21D4-4916-9A56-5B52CCA91078}" type="presOf" srcId="{A67039AA-2524-4A2C-BA4C-FF4B43D2EE91}" destId="{DC370570-295F-4390-8DD5-CD2404C4CF60}" srcOrd="1" destOrd="0" presId="urn:microsoft.com/office/officeart/2005/8/layout/chart3"/>
    <dgm:cxn modelId="{1478C3CD-190C-4BEB-87BF-9894E4699AA1}" srcId="{E49318E7-F572-429F-98D5-752E50CDF57D}" destId="{D59CA385-60F4-405F-99EE-AB26C2CF691D}" srcOrd="1" destOrd="0" parTransId="{8E242549-30E4-4D60-BA6F-49EFA124B184}" sibTransId="{81F28250-0782-4457-94EA-C0A506FB3DCF}"/>
    <dgm:cxn modelId="{8C6A4920-41D4-4457-B9A5-AB21BEA270A6}" type="presOf" srcId="{D59CA385-60F4-405F-99EE-AB26C2CF691D}" destId="{2267F962-622B-49FE-B32B-AF0C06199FF9}" srcOrd="0" destOrd="0" presId="urn:microsoft.com/office/officeart/2005/8/layout/chart3"/>
    <dgm:cxn modelId="{BED3EBD2-BB1B-456E-A99A-F1201701F367}" type="presOf" srcId="{D59CA385-60F4-405F-99EE-AB26C2CF691D}" destId="{B3B3259A-97AA-482F-B446-F7E73AB1BA88}" srcOrd="1" destOrd="0" presId="urn:microsoft.com/office/officeart/2005/8/layout/chart3"/>
    <dgm:cxn modelId="{E90D0B7F-CDBC-47DF-8301-14E497A77885}" type="presOf" srcId="{FD1BA9EE-D5F0-4598-8EC0-2B85346D5BAE}" destId="{AFD5F045-18EB-4B2E-86BB-F0CEDD5DBFD8}" srcOrd="1" destOrd="0" presId="urn:microsoft.com/office/officeart/2005/8/layout/chart3"/>
    <dgm:cxn modelId="{F930A2D0-215C-403F-9247-F9B9A62858E9}" type="presOf" srcId="{E49318E7-F572-429F-98D5-752E50CDF57D}" destId="{3EFF1B14-C8ED-4D09-8843-D5B7E240CF76}" srcOrd="0" destOrd="0" presId="urn:microsoft.com/office/officeart/2005/8/layout/chart3"/>
    <dgm:cxn modelId="{3D789672-0BB3-40A9-A1C0-8D2A9EF4F3D4}" type="presOf" srcId="{9A526D11-011A-4CC6-8D41-270416CD6787}" destId="{0B4C6969-F09E-426B-9D12-001D5C46519E}" srcOrd="1" destOrd="0" presId="urn:microsoft.com/office/officeart/2005/8/layout/chart3"/>
    <dgm:cxn modelId="{353D11C1-7831-4578-9AEA-7450569459EF}" srcId="{E49318E7-F572-429F-98D5-752E50CDF57D}" destId="{FD1BA9EE-D5F0-4598-8EC0-2B85346D5BAE}" srcOrd="2" destOrd="0" parTransId="{AB34FBD8-000B-4477-AD90-5D95AF272FB6}" sibTransId="{205AAF56-8443-48E8-8C17-66021E94B62A}"/>
    <dgm:cxn modelId="{5560006B-F919-4895-8B07-22DF0E1405DE}" srcId="{E49318E7-F572-429F-98D5-752E50CDF57D}" destId="{9A526D11-011A-4CC6-8D41-270416CD6787}" srcOrd="0" destOrd="0" parTransId="{D3B94B7D-39F2-41A0-A609-2A51D6459EF5}" sibTransId="{9B535242-3FD2-4DBD-A4B8-59299A1F7897}"/>
    <dgm:cxn modelId="{DDADA767-2E01-4B6A-BD2C-F6ED460A3FCE}" type="presOf" srcId="{A67039AA-2524-4A2C-BA4C-FF4B43D2EE91}" destId="{3E208723-21EE-438F-8497-9DFE9DD5643E}" srcOrd="0" destOrd="0" presId="urn:microsoft.com/office/officeart/2005/8/layout/chart3"/>
    <dgm:cxn modelId="{92F19CC8-C317-4A6E-AE2B-0CC0F0FEAA0B}" type="presOf" srcId="{FD1BA9EE-D5F0-4598-8EC0-2B85346D5BAE}" destId="{D7E4FC64-8706-4A9C-9FA4-65B105AF8F60}" srcOrd="0" destOrd="0" presId="urn:microsoft.com/office/officeart/2005/8/layout/chart3"/>
    <dgm:cxn modelId="{7844B533-C109-4464-A6A8-D3ABB2CFBA9D}" srcId="{E49318E7-F572-429F-98D5-752E50CDF57D}" destId="{A67039AA-2524-4A2C-BA4C-FF4B43D2EE91}" srcOrd="3" destOrd="0" parTransId="{FA320F67-ADE3-47DA-B2AF-8D5680BA52C3}" sibTransId="{CD2AA6C1-5C7F-4B15-9C04-299739D40182}"/>
    <dgm:cxn modelId="{B0591AF3-4B8B-48C4-978A-4E4B0017664D}" type="presOf" srcId="{9A526D11-011A-4CC6-8D41-270416CD6787}" destId="{8C2591FB-D2D0-4631-A94B-F85F7FF5B48B}" srcOrd="0" destOrd="0" presId="urn:microsoft.com/office/officeart/2005/8/layout/chart3"/>
    <dgm:cxn modelId="{6E4CBAD2-867A-471B-AE51-35B603B953B3}" type="presParOf" srcId="{3EFF1B14-C8ED-4D09-8843-D5B7E240CF76}" destId="{8C2591FB-D2D0-4631-A94B-F85F7FF5B48B}" srcOrd="0" destOrd="0" presId="urn:microsoft.com/office/officeart/2005/8/layout/chart3"/>
    <dgm:cxn modelId="{22D3269B-64A1-415D-9E02-35FFF0C91215}" type="presParOf" srcId="{3EFF1B14-C8ED-4D09-8843-D5B7E240CF76}" destId="{0B4C6969-F09E-426B-9D12-001D5C46519E}" srcOrd="1" destOrd="0" presId="urn:microsoft.com/office/officeart/2005/8/layout/chart3"/>
    <dgm:cxn modelId="{CE9E9C1A-BC4B-44C7-991F-EB5D91540676}" type="presParOf" srcId="{3EFF1B14-C8ED-4D09-8843-D5B7E240CF76}" destId="{2267F962-622B-49FE-B32B-AF0C06199FF9}" srcOrd="2" destOrd="0" presId="urn:microsoft.com/office/officeart/2005/8/layout/chart3"/>
    <dgm:cxn modelId="{ED4ADB49-32A2-45AD-B890-9FD0EFAB1F76}" type="presParOf" srcId="{3EFF1B14-C8ED-4D09-8843-D5B7E240CF76}" destId="{B3B3259A-97AA-482F-B446-F7E73AB1BA88}" srcOrd="3" destOrd="0" presId="urn:microsoft.com/office/officeart/2005/8/layout/chart3"/>
    <dgm:cxn modelId="{AAA4048F-B19A-4FC9-A868-932B84B2D8EA}" type="presParOf" srcId="{3EFF1B14-C8ED-4D09-8843-D5B7E240CF76}" destId="{D7E4FC64-8706-4A9C-9FA4-65B105AF8F60}" srcOrd="4" destOrd="0" presId="urn:microsoft.com/office/officeart/2005/8/layout/chart3"/>
    <dgm:cxn modelId="{11C98661-046E-46CE-82D2-0753C09CA4BA}" type="presParOf" srcId="{3EFF1B14-C8ED-4D09-8843-D5B7E240CF76}" destId="{AFD5F045-18EB-4B2E-86BB-F0CEDD5DBFD8}" srcOrd="5" destOrd="0" presId="urn:microsoft.com/office/officeart/2005/8/layout/chart3"/>
    <dgm:cxn modelId="{DA5E33BE-C6D7-49C4-B46B-D6B15E6671D7}" type="presParOf" srcId="{3EFF1B14-C8ED-4D09-8843-D5B7E240CF76}" destId="{3E208723-21EE-438F-8497-9DFE9DD5643E}" srcOrd="6" destOrd="0" presId="urn:microsoft.com/office/officeart/2005/8/layout/chart3"/>
    <dgm:cxn modelId="{A48BF110-407F-4837-931C-7BE4811D24BB}" type="presParOf" srcId="{3EFF1B14-C8ED-4D09-8843-D5B7E240CF76}" destId="{DC370570-295F-4390-8DD5-CD2404C4CF60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B4962C-DA7D-4618-88FC-F9F7A84D9FB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992FBE81-7C00-4DC4-9CA6-E129A22BB9D5}">
      <dgm:prSet phldrT="[文字]"/>
      <dgm:spPr/>
      <dgm:t>
        <a:bodyPr/>
        <a:lstStyle/>
        <a:p>
          <a:r>
            <a:rPr lang="zh-TW" altLang="en-US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進行組織調整，設立金融相關部門</a:t>
          </a:r>
          <a:endParaRPr lang="zh-TW" altLang="en-US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ACD05088-83AB-41F6-AF00-517A3B186359}" type="parTrans" cxnId="{FC7B4FA5-2CA0-4102-8C6C-46664ABDD149}">
      <dgm:prSet/>
      <dgm:spPr/>
      <dgm:t>
        <a:bodyPr/>
        <a:lstStyle/>
        <a:p>
          <a:endParaRPr lang="zh-TW" altLang="en-US"/>
        </a:p>
      </dgm:t>
    </dgm:pt>
    <dgm:pt modelId="{3703FC8F-268D-48E2-BA21-E8082F301C5C}" type="sibTrans" cxnId="{FC7B4FA5-2CA0-4102-8C6C-46664ABDD149}">
      <dgm:prSet/>
      <dgm:spPr/>
      <dgm:t>
        <a:bodyPr/>
        <a:lstStyle/>
        <a:p>
          <a:endParaRPr lang="zh-TW" altLang="en-US"/>
        </a:p>
      </dgm:t>
    </dgm:pt>
    <dgm:pt modelId="{041CD99C-BD25-481F-AA74-EB4B86FD7F09}">
      <dgm:prSet phldrT="[文字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成立數位金融等新型態分行</a:t>
          </a:r>
          <a:endParaRPr lang="zh-TW" altLang="en-US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F2771E09-0292-4B49-82AC-5A5104C6DF8F}" type="parTrans" cxnId="{BB7E3253-B931-49F5-8687-36094577CC9F}">
      <dgm:prSet/>
      <dgm:spPr/>
      <dgm:t>
        <a:bodyPr/>
        <a:lstStyle/>
        <a:p>
          <a:endParaRPr lang="zh-TW" altLang="en-US"/>
        </a:p>
      </dgm:t>
    </dgm:pt>
    <dgm:pt modelId="{A5E782EB-A457-431D-BC7E-3EDFE2BB5781}" type="sibTrans" cxnId="{BB7E3253-B931-49F5-8687-36094577CC9F}">
      <dgm:prSet/>
      <dgm:spPr/>
      <dgm:t>
        <a:bodyPr/>
        <a:lstStyle/>
        <a:p>
          <a:endParaRPr lang="zh-TW" altLang="en-US"/>
        </a:p>
      </dgm:t>
    </dgm:pt>
    <dgm:pt modelId="{79B649AA-50A5-4164-B06C-958D60168A21}">
      <dgm:prSet phldrT="[文字]"/>
      <dgm:spPr/>
      <dgm:t>
        <a:bodyPr/>
        <a:lstStyle/>
        <a:p>
          <a:r>
            <a:rPr lang="zh-TW" altLang="en-US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推展員工數位金融訓練，養成全方位金融人才</a:t>
          </a:r>
          <a:endParaRPr lang="zh-TW" altLang="en-US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DAE8679F-BC37-4D5B-8763-DBF5AF802F13}" type="parTrans" cxnId="{A3A7F5A4-01A0-4ACB-93ED-71B1A2B25D10}">
      <dgm:prSet/>
      <dgm:spPr/>
      <dgm:t>
        <a:bodyPr/>
        <a:lstStyle/>
        <a:p>
          <a:endParaRPr lang="zh-TW" altLang="en-US"/>
        </a:p>
      </dgm:t>
    </dgm:pt>
    <dgm:pt modelId="{0BF79906-D033-4114-93A8-79737BC14CCE}" type="sibTrans" cxnId="{A3A7F5A4-01A0-4ACB-93ED-71B1A2B25D10}">
      <dgm:prSet/>
      <dgm:spPr/>
      <dgm:t>
        <a:bodyPr/>
        <a:lstStyle/>
        <a:p>
          <a:endParaRPr lang="zh-TW" altLang="en-US"/>
        </a:p>
      </dgm:t>
    </dgm:pt>
    <dgm:pt modelId="{B6FCDAAE-1081-4F31-AD97-F019D0E857C2}">
      <dgm:prSet phldrT="[文字]"/>
      <dgm:spPr/>
      <dgm:t>
        <a:bodyPr/>
        <a:lstStyle/>
        <a:p>
          <a:r>
            <a:rPr lang="zh-TW" altLang="en-US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導入測評工具，協助員工進行職涯規劃</a:t>
          </a:r>
          <a:endParaRPr lang="zh-TW" altLang="en-US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85072BE0-173F-4B85-8EE9-971E89F95587}" type="parTrans" cxnId="{2B32D251-4F15-470A-8787-05B6E9AE1E26}">
      <dgm:prSet/>
      <dgm:spPr/>
      <dgm:t>
        <a:bodyPr/>
        <a:lstStyle/>
        <a:p>
          <a:endParaRPr lang="zh-TW" altLang="en-US"/>
        </a:p>
      </dgm:t>
    </dgm:pt>
    <dgm:pt modelId="{D01559B0-870A-4C7C-9749-1CECE8E59AE5}" type="sibTrans" cxnId="{2B32D251-4F15-470A-8787-05B6E9AE1E26}">
      <dgm:prSet/>
      <dgm:spPr/>
      <dgm:t>
        <a:bodyPr/>
        <a:lstStyle/>
        <a:p>
          <a:endParaRPr lang="zh-TW" altLang="en-US"/>
        </a:p>
      </dgm:t>
    </dgm:pt>
    <dgm:pt modelId="{7D8FB764-95AB-49B1-A4C1-593296EEE4AC}">
      <dgm:prSet phldrT="[文字]"/>
      <dgm:spPr/>
      <dgm:t>
        <a:bodyPr/>
        <a:lstStyle/>
        <a:p>
          <a:r>
            <a:rPr lang="zh-TW" altLang="en-US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自動化服務取代臨櫃儲匯人員業務</a:t>
          </a:r>
          <a:endParaRPr lang="zh-TW" altLang="en-US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B9DFB12C-048C-4BC9-B6BC-8FCCB8D7E0A8}" type="parTrans" cxnId="{96D02532-66C4-4449-8092-1617A4AE91D5}">
      <dgm:prSet/>
      <dgm:spPr/>
      <dgm:t>
        <a:bodyPr/>
        <a:lstStyle/>
        <a:p>
          <a:endParaRPr lang="zh-TW" altLang="en-US"/>
        </a:p>
      </dgm:t>
    </dgm:pt>
    <dgm:pt modelId="{C435C599-DADB-4A3A-A67A-220CE52399A7}" type="sibTrans" cxnId="{96D02532-66C4-4449-8092-1617A4AE91D5}">
      <dgm:prSet/>
      <dgm:spPr/>
      <dgm:t>
        <a:bodyPr/>
        <a:lstStyle/>
        <a:p>
          <a:endParaRPr lang="zh-TW" altLang="en-US"/>
        </a:p>
      </dgm:t>
    </dgm:pt>
    <dgm:pt modelId="{2989019D-F0B9-4CA3-8202-85899EA88FF3}">
      <dgm:prSet phldrT="[文字]"/>
      <dgm:spPr/>
      <dgm:t>
        <a:bodyPr/>
        <a:lstStyle/>
        <a:p>
          <a:r>
            <a:rPr lang="zh-TW" altLang="en-US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強化員工專業能力並培養第二專長</a:t>
          </a:r>
          <a:endParaRPr lang="zh-TW" altLang="en-US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1EB55F2E-967F-4738-A7A9-B7C4E82AC681}" type="parTrans" cxnId="{47349B9F-0DE9-4555-9E66-38DB9953E0E0}">
      <dgm:prSet/>
      <dgm:spPr/>
      <dgm:t>
        <a:bodyPr/>
        <a:lstStyle/>
        <a:p>
          <a:endParaRPr lang="zh-TW" altLang="en-US"/>
        </a:p>
      </dgm:t>
    </dgm:pt>
    <dgm:pt modelId="{FC6E0AA5-76BB-4459-BCEE-A5B82EF77567}" type="sibTrans" cxnId="{47349B9F-0DE9-4555-9E66-38DB9953E0E0}">
      <dgm:prSet/>
      <dgm:spPr/>
      <dgm:t>
        <a:bodyPr/>
        <a:lstStyle/>
        <a:p>
          <a:endParaRPr lang="zh-TW" altLang="en-US"/>
        </a:p>
      </dgm:t>
    </dgm:pt>
    <dgm:pt modelId="{EC596065-D12B-4FA0-951D-E4B8B8929EA0}" type="pres">
      <dgm:prSet presAssocID="{7DB4962C-DA7D-4618-88FC-F9F7A84D9FB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E0F99BBE-9ACC-4FBE-8722-CDBEB68BEC5C}" type="pres">
      <dgm:prSet presAssocID="{7DB4962C-DA7D-4618-88FC-F9F7A84D9FBF}" presName="Name1" presStyleCnt="0"/>
      <dgm:spPr/>
    </dgm:pt>
    <dgm:pt modelId="{A6DCC677-7533-4992-BBCA-F3486914EE86}" type="pres">
      <dgm:prSet presAssocID="{7DB4962C-DA7D-4618-88FC-F9F7A84D9FBF}" presName="cycle" presStyleCnt="0"/>
      <dgm:spPr/>
    </dgm:pt>
    <dgm:pt modelId="{2D40C64D-8A32-4A9E-A7C7-A70D552F4E5B}" type="pres">
      <dgm:prSet presAssocID="{7DB4962C-DA7D-4618-88FC-F9F7A84D9FBF}" presName="srcNode" presStyleLbl="node1" presStyleIdx="0" presStyleCnt="6"/>
      <dgm:spPr/>
    </dgm:pt>
    <dgm:pt modelId="{9D1F8B10-3EC7-478F-898D-281F41E0950C}" type="pres">
      <dgm:prSet presAssocID="{7DB4962C-DA7D-4618-88FC-F9F7A84D9FBF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1B149F4D-B9D5-4843-9C3C-4F6948D8D710}" type="pres">
      <dgm:prSet presAssocID="{7DB4962C-DA7D-4618-88FC-F9F7A84D9FBF}" presName="extraNode" presStyleLbl="node1" presStyleIdx="0" presStyleCnt="6"/>
      <dgm:spPr/>
    </dgm:pt>
    <dgm:pt modelId="{72727505-EE43-41EF-88C5-28BC5305EC29}" type="pres">
      <dgm:prSet presAssocID="{7DB4962C-DA7D-4618-88FC-F9F7A84D9FBF}" presName="dstNode" presStyleLbl="node1" presStyleIdx="0" presStyleCnt="6"/>
      <dgm:spPr/>
    </dgm:pt>
    <dgm:pt modelId="{81912D43-2A0B-4A2A-B282-948200826538}" type="pres">
      <dgm:prSet presAssocID="{992FBE81-7C00-4DC4-9CA6-E129A22BB9D5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170264-5C62-4D33-861C-EDB081D293BA}" type="pres">
      <dgm:prSet presAssocID="{992FBE81-7C00-4DC4-9CA6-E129A22BB9D5}" presName="accent_1" presStyleCnt="0"/>
      <dgm:spPr/>
    </dgm:pt>
    <dgm:pt modelId="{459EC0B5-FDEA-4932-BE05-EE2451935881}" type="pres">
      <dgm:prSet presAssocID="{992FBE81-7C00-4DC4-9CA6-E129A22BB9D5}" presName="accentRepeatNode" presStyleLbl="solidFgAcc1" presStyleIdx="0" presStyleCnt="6"/>
      <dgm:spPr/>
    </dgm:pt>
    <dgm:pt modelId="{3E786EE7-8F68-474A-AC94-B25F6D0EDA72}" type="pres">
      <dgm:prSet presAssocID="{041CD99C-BD25-481F-AA74-EB4B86FD7F09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5858EC2-C60F-46F2-8327-B0841600F79A}" type="pres">
      <dgm:prSet presAssocID="{041CD99C-BD25-481F-AA74-EB4B86FD7F09}" presName="accent_2" presStyleCnt="0"/>
      <dgm:spPr/>
    </dgm:pt>
    <dgm:pt modelId="{6DCBEDB1-369F-4348-BD49-B4AAC864B75C}" type="pres">
      <dgm:prSet presAssocID="{041CD99C-BD25-481F-AA74-EB4B86FD7F09}" presName="accentRepeatNode" presStyleLbl="solidFgAcc1" presStyleIdx="1" presStyleCnt="6"/>
      <dgm:spPr/>
    </dgm:pt>
    <dgm:pt modelId="{BD572337-E814-4815-9AB6-E3401430857D}" type="pres">
      <dgm:prSet presAssocID="{7D8FB764-95AB-49B1-A4C1-593296EEE4AC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AA6E324-1ADC-47B9-B50E-9096189FB21D}" type="pres">
      <dgm:prSet presAssocID="{7D8FB764-95AB-49B1-A4C1-593296EEE4AC}" presName="accent_3" presStyleCnt="0"/>
      <dgm:spPr/>
    </dgm:pt>
    <dgm:pt modelId="{C048F1F8-E489-40DC-B77D-234289AF0289}" type="pres">
      <dgm:prSet presAssocID="{7D8FB764-95AB-49B1-A4C1-593296EEE4AC}" presName="accentRepeatNode" presStyleLbl="solidFgAcc1" presStyleIdx="2" presStyleCnt="6"/>
      <dgm:spPr/>
    </dgm:pt>
    <dgm:pt modelId="{0592D7A3-5206-4230-BF28-5B5030345F32}" type="pres">
      <dgm:prSet presAssocID="{2989019D-F0B9-4CA3-8202-85899EA88FF3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180E554-834D-4F15-A8B2-65AB9104AC15}" type="pres">
      <dgm:prSet presAssocID="{2989019D-F0B9-4CA3-8202-85899EA88FF3}" presName="accent_4" presStyleCnt="0"/>
      <dgm:spPr/>
    </dgm:pt>
    <dgm:pt modelId="{B7C1F91B-9528-4B6C-903F-0B22D8772966}" type="pres">
      <dgm:prSet presAssocID="{2989019D-F0B9-4CA3-8202-85899EA88FF3}" presName="accentRepeatNode" presStyleLbl="solidFgAcc1" presStyleIdx="3" presStyleCnt="6"/>
      <dgm:spPr/>
    </dgm:pt>
    <dgm:pt modelId="{A565C76C-9AAA-467F-8303-185EEC166149}" type="pres">
      <dgm:prSet presAssocID="{B6FCDAAE-1081-4F31-AD97-F019D0E857C2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41F1496-C3C3-44D3-955C-2C723BF2241B}" type="pres">
      <dgm:prSet presAssocID="{B6FCDAAE-1081-4F31-AD97-F019D0E857C2}" presName="accent_5" presStyleCnt="0"/>
      <dgm:spPr/>
    </dgm:pt>
    <dgm:pt modelId="{162CD8C2-71E6-4F2F-B98E-D913E58CA3E5}" type="pres">
      <dgm:prSet presAssocID="{B6FCDAAE-1081-4F31-AD97-F019D0E857C2}" presName="accentRepeatNode" presStyleLbl="solidFgAcc1" presStyleIdx="4" presStyleCnt="6"/>
      <dgm:spPr/>
    </dgm:pt>
    <dgm:pt modelId="{BDFB8305-007E-455A-B04D-F6B1F25B670C}" type="pres">
      <dgm:prSet presAssocID="{79B649AA-50A5-4164-B06C-958D60168A21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12CD5EA-2237-49A2-953A-96C5A58CF4A9}" type="pres">
      <dgm:prSet presAssocID="{79B649AA-50A5-4164-B06C-958D60168A21}" presName="accent_6" presStyleCnt="0"/>
      <dgm:spPr/>
    </dgm:pt>
    <dgm:pt modelId="{47834A76-909F-4380-9980-FC4BC8EEC0D7}" type="pres">
      <dgm:prSet presAssocID="{79B649AA-50A5-4164-B06C-958D60168A21}" presName="accentRepeatNode" presStyleLbl="solidFgAcc1" presStyleIdx="5" presStyleCnt="6"/>
      <dgm:spPr/>
    </dgm:pt>
  </dgm:ptLst>
  <dgm:cxnLst>
    <dgm:cxn modelId="{2C4AC063-541D-4882-9F26-4F97B3E877F6}" type="presOf" srcId="{B6FCDAAE-1081-4F31-AD97-F019D0E857C2}" destId="{A565C76C-9AAA-467F-8303-185EEC166149}" srcOrd="0" destOrd="0" presId="urn:microsoft.com/office/officeart/2008/layout/VerticalCurvedList"/>
    <dgm:cxn modelId="{47349B9F-0DE9-4555-9E66-38DB9953E0E0}" srcId="{7DB4962C-DA7D-4618-88FC-F9F7A84D9FBF}" destId="{2989019D-F0B9-4CA3-8202-85899EA88FF3}" srcOrd="3" destOrd="0" parTransId="{1EB55F2E-967F-4738-A7A9-B7C4E82AC681}" sibTransId="{FC6E0AA5-76BB-4459-BCEE-A5B82EF77567}"/>
    <dgm:cxn modelId="{FDB9CC41-B8FE-4448-8E43-E2AAD22C2CFF}" type="presOf" srcId="{3703FC8F-268D-48E2-BA21-E8082F301C5C}" destId="{9D1F8B10-3EC7-478F-898D-281F41E0950C}" srcOrd="0" destOrd="0" presId="urn:microsoft.com/office/officeart/2008/layout/VerticalCurvedList"/>
    <dgm:cxn modelId="{1E63161E-C765-4D77-A4EB-DBFCFC847F10}" type="presOf" srcId="{79B649AA-50A5-4164-B06C-958D60168A21}" destId="{BDFB8305-007E-455A-B04D-F6B1F25B670C}" srcOrd="0" destOrd="0" presId="urn:microsoft.com/office/officeart/2008/layout/VerticalCurvedList"/>
    <dgm:cxn modelId="{BB7E3253-B931-49F5-8687-36094577CC9F}" srcId="{7DB4962C-DA7D-4618-88FC-F9F7A84D9FBF}" destId="{041CD99C-BD25-481F-AA74-EB4B86FD7F09}" srcOrd="1" destOrd="0" parTransId="{F2771E09-0292-4B49-82AC-5A5104C6DF8F}" sibTransId="{A5E782EB-A457-431D-BC7E-3EDFE2BB5781}"/>
    <dgm:cxn modelId="{85E77ECA-AAF8-4F66-9D3C-4D43C9AF7698}" type="presOf" srcId="{041CD99C-BD25-481F-AA74-EB4B86FD7F09}" destId="{3E786EE7-8F68-474A-AC94-B25F6D0EDA72}" srcOrd="0" destOrd="0" presId="urn:microsoft.com/office/officeart/2008/layout/VerticalCurvedList"/>
    <dgm:cxn modelId="{F48DBC1B-E3F6-425F-98C2-95FAA607290E}" type="presOf" srcId="{7D8FB764-95AB-49B1-A4C1-593296EEE4AC}" destId="{BD572337-E814-4815-9AB6-E3401430857D}" srcOrd="0" destOrd="0" presId="urn:microsoft.com/office/officeart/2008/layout/VerticalCurvedList"/>
    <dgm:cxn modelId="{A3A7F5A4-01A0-4ACB-93ED-71B1A2B25D10}" srcId="{7DB4962C-DA7D-4618-88FC-F9F7A84D9FBF}" destId="{79B649AA-50A5-4164-B06C-958D60168A21}" srcOrd="5" destOrd="0" parTransId="{DAE8679F-BC37-4D5B-8763-DBF5AF802F13}" sibTransId="{0BF79906-D033-4114-93A8-79737BC14CCE}"/>
    <dgm:cxn modelId="{EA99DEE5-38F2-4AE1-9D4F-497D2D5C2AEC}" type="presOf" srcId="{7DB4962C-DA7D-4618-88FC-F9F7A84D9FBF}" destId="{EC596065-D12B-4FA0-951D-E4B8B8929EA0}" srcOrd="0" destOrd="0" presId="urn:microsoft.com/office/officeart/2008/layout/VerticalCurvedList"/>
    <dgm:cxn modelId="{3C83BE42-E591-41AD-9DCD-E3B577F01FB4}" type="presOf" srcId="{2989019D-F0B9-4CA3-8202-85899EA88FF3}" destId="{0592D7A3-5206-4230-BF28-5B5030345F32}" srcOrd="0" destOrd="0" presId="urn:microsoft.com/office/officeart/2008/layout/VerticalCurvedList"/>
    <dgm:cxn modelId="{FC7B4FA5-2CA0-4102-8C6C-46664ABDD149}" srcId="{7DB4962C-DA7D-4618-88FC-F9F7A84D9FBF}" destId="{992FBE81-7C00-4DC4-9CA6-E129A22BB9D5}" srcOrd="0" destOrd="0" parTransId="{ACD05088-83AB-41F6-AF00-517A3B186359}" sibTransId="{3703FC8F-268D-48E2-BA21-E8082F301C5C}"/>
    <dgm:cxn modelId="{2B32D251-4F15-470A-8787-05B6E9AE1E26}" srcId="{7DB4962C-DA7D-4618-88FC-F9F7A84D9FBF}" destId="{B6FCDAAE-1081-4F31-AD97-F019D0E857C2}" srcOrd="4" destOrd="0" parTransId="{85072BE0-173F-4B85-8EE9-971E89F95587}" sibTransId="{D01559B0-870A-4C7C-9749-1CECE8E59AE5}"/>
    <dgm:cxn modelId="{2543DB9C-1B21-4B2A-8BB4-D48F7A220D67}" type="presOf" srcId="{992FBE81-7C00-4DC4-9CA6-E129A22BB9D5}" destId="{81912D43-2A0B-4A2A-B282-948200826538}" srcOrd="0" destOrd="0" presId="urn:microsoft.com/office/officeart/2008/layout/VerticalCurvedList"/>
    <dgm:cxn modelId="{96D02532-66C4-4449-8092-1617A4AE91D5}" srcId="{7DB4962C-DA7D-4618-88FC-F9F7A84D9FBF}" destId="{7D8FB764-95AB-49B1-A4C1-593296EEE4AC}" srcOrd="2" destOrd="0" parTransId="{B9DFB12C-048C-4BC9-B6BC-8FCCB8D7E0A8}" sibTransId="{C435C599-DADB-4A3A-A67A-220CE52399A7}"/>
    <dgm:cxn modelId="{B9AD1CCB-AA84-4FAC-9F37-0EA28A9CC293}" type="presParOf" srcId="{EC596065-D12B-4FA0-951D-E4B8B8929EA0}" destId="{E0F99BBE-9ACC-4FBE-8722-CDBEB68BEC5C}" srcOrd="0" destOrd="0" presId="urn:microsoft.com/office/officeart/2008/layout/VerticalCurvedList"/>
    <dgm:cxn modelId="{0222FFB5-2C0E-4427-8853-38D4E2D68EE1}" type="presParOf" srcId="{E0F99BBE-9ACC-4FBE-8722-CDBEB68BEC5C}" destId="{A6DCC677-7533-4992-BBCA-F3486914EE86}" srcOrd="0" destOrd="0" presId="urn:microsoft.com/office/officeart/2008/layout/VerticalCurvedList"/>
    <dgm:cxn modelId="{4280DCFB-EFF3-4EF1-AB35-C119F902A9B8}" type="presParOf" srcId="{A6DCC677-7533-4992-BBCA-F3486914EE86}" destId="{2D40C64D-8A32-4A9E-A7C7-A70D552F4E5B}" srcOrd="0" destOrd="0" presId="urn:microsoft.com/office/officeart/2008/layout/VerticalCurvedList"/>
    <dgm:cxn modelId="{489260E8-A9DA-46D5-8EB4-22449BDEE3D0}" type="presParOf" srcId="{A6DCC677-7533-4992-BBCA-F3486914EE86}" destId="{9D1F8B10-3EC7-478F-898D-281F41E0950C}" srcOrd="1" destOrd="0" presId="urn:microsoft.com/office/officeart/2008/layout/VerticalCurvedList"/>
    <dgm:cxn modelId="{8BD2ADD5-B995-4CD5-9842-DB0D861AD188}" type="presParOf" srcId="{A6DCC677-7533-4992-BBCA-F3486914EE86}" destId="{1B149F4D-B9D5-4843-9C3C-4F6948D8D710}" srcOrd="2" destOrd="0" presId="urn:microsoft.com/office/officeart/2008/layout/VerticalCurvedList"/>
    <dgm:cxn modelId="{593F22E4-45C3-46AA-81C5-6FB2B77CD6C3}" type="presParOf" srcId="{A6DCC677-7533-4992-BBCA-F3486914EE86}" destId="{72727505-EE43-41EF-88C5-28BC5305EC29}" srcOrd="3" destOrd="0" presId="urn:microsoft.com/office/officeart/2008/layout/VerticalCurvedList"/>
    <dgm:cxn modelId="{1D679A08-D70C-490F-A438-40AE4AB718BF}" type="presParOf" srcId="{E0F99BBE-9ACC-4FBE-8722-CDBEB68BEC5C}" destId="{81912D43-2A0B-4A2A-B282-948200826538}" srcOrd="1" destOrd="0" presId="urn:microsoft.com/office/officeart/2008/layout/VerticalCurvedList"/>
    <dgm:cxn modelId="{26A13EF7-4131-459E-98A8-F9BFE478D96C}" type="presParOf" srcId="{E0F99BBE-9ACC-4FBE-8722-CDBEB68BEC5C}" destId="{F1170264-5C62-4D33-861C-EDB081D293BA}" srcOrd="2" destOrd="0" presId="urn:microsoft.com/office/officeart/2008/layout/VerticalCurvedList"/>
    <dgm:cxn modelId="{DED4CE80-C10E-4FB8-B9D1-011BF6F2F037}" type="presParOf" srcId="{F1170264-5C62-4D33-861C-EDB081D293BA}" destId="{459EC0B5-FDEA-4932-BE05-EE2451935881}" srcOrd="0" destOrd="0" presId="urn:microsoft.com/office/officeart/2008/layout/VerticalCurvedList"/>
    <dgm:cxn modelId="{3BC22EE3-FBBA-4865-BDEC-6B8A8F691D49}" type="presParOf" srcId="{E0F99BBE-9ACC-4FBE-8722-CDBEB68BEC5C}" destId="{3E786EE7-8F68-474A-AC94-B25F6D0EDA72}" srcOrd="3" destOrd="0" presId="urn:microsoft.com/office/officeart/2008/layout/VerticalCurvedList"/>
    <dgm:cxn modelId="{3EE092A6-EBE7-4362-A682-A737F035B176}" type="presParOf" srcId="{E0F99BBE-9ACC-4FBE-8722-CDBEB68BEC5C}" destId="{C5858EC2-C60F-46F2-8327-B0841600F79A}" srcOrd="4" destOrd="0" presId="urn:microsoft.com/office/officeart/2008/layout/VerticalCurvedList"/>
    <dgm:cxn modelId="{38E32FBC-F4F4-4A5F-A1AA-AED04D5996A1}" type="presParOf" srcId="{C5858EC2-C60F-46F2-8327-B0841600F79A}" destId="{6DCBEDB1-369F-4348-BD49-B4AAC864B75C}" srcOrd="0" destOrd="0" presId="urn:microsoft.com/office/officeart/2008/layout/VerticalCurvedList"/>
    <dgm:cxn modelId="{A9BC5AC8-E2FD-4416-9F9C-BC3A2BF68738}" type="presParOf" srcId="{E0F99BBE-9ACC-4FBE-8722-CDBEB68BEC5C}" destId="{BD572337-E814-4815-9AB6-E3401430857D}" srcOrd="5" destOrd="0" presId="urn:microsoft.com/office/officeart/2008/layout/VerticalCurvedList"/>
    <dgm:cxn modelId="{746BE07B-2B77-4073-B027-CBDF786F632F}" type="presParOf" srcId="{E0F99BBE-9ACC-4FBE-8722-CDBEB68BEC5C}" destId="{9AA6E324-1ADC-47B9-B50E-9096189FB21D}" srcOrd="6" destOrd="0" presId="urn:microsoft.com/office/officeart/2008/layout/VerticalCurvedList"/>
    <dgm:cxn modelId="{8F126156-E209-4288-BAF2-B087B29B4B2B}" type="presParOf" srcId="{9AA6E324-1ADC-47B9-B50E-9096189FB21D}" destId="{C048F1F8-E489-40DC-B77D-234289AF0289}" srcOrd="0" destOrd="0" presId="urn:microsoft.com/office/officeart/2008/layout/VerticalCurvedList"/>
    <dgm:cxn modelId="{D6AC7FF0-6A1B-452E-BE90-7DE4D91AE4C1}" type="presParOf" srcId="{E0F99BBE-9ACC-4FBE-8722-CDBEB68BEC5C}" destId="{0592D7A3-5206-4230-BF28-5B5030345F32}" srcOrd="7" destOrd="0" presId="urn:microsoft.com/office/officeart/2008/layout/VerticalCurvedList"/>
    <dgm:cxn modelId="{B613D790-902E-4EF3-8E23-BFCAAAE48F50}" type="presParOf" srcId="{E0F99BBE-9ACC-4FBE-8722-CDBEB68BEC5C}" destId="{5180E554-834D-4F15-A8B2-65AB9104AC15}" srcOrd="8" destOrd="0" presId="urn:microsoft.com/office/officeart/2008/layout/VerticalCurvedList"/>
    <dgm:cxn modelId="{7EF72647-433F-42CC-BDEB-271F38FF7311}" type="presParOf" srcId="{5180E554-834D-4F15-A8B2-65AB9104AC15}" destId="{B7C1F91B-9528-4B6C-903F-0B22D8772966}" srcOrd="0" destOrd="0" presId="urn:microsoft.com/office/officeart/2008/layout/VerticalCurvedList"/>
    <dgm:cxn modelId="{DF9E2E0D-5628-41BA-BB25-70E7A213C71A}" type="presParOf" srcId="{E0F99BBE-9ACC-4FBE-8722-CDBEB68BEC5C}" destId="{A565C76C-9AAA-467F-8303-185EEC166149}" srcOrd="9" destOrd="0" presId="urn:microsoft.com/office/officeart/2008/layout/VerticalCurvedList"/>
    <dgm:cxn modelId="{B4CFCB8D-8837-4F0C-AF53-623913267FE1}" type="presParOf" srcId="{E0F99BBE-9ACC-4FBE-8722-CDBEB68BEC5C}" destId="{B41F1496-C3C3-44D3-955C-2C723BF2241B}" srcOrd="10" destOrd="0" presId="urn:microsoft.com/office/officeart/2008/layout/VerticalCurvedList"/>
    <dgm:cxn modelId="{7016E21D-93EE-4C15-8577-6263E89E9C80}" type="presParOf" srcId="{B41F1496-C3C3-44D3-955C-2C723BF2241B}" destId="{162CD8C2-71E6-4F2F-B98E-D913E58CA3E5}" srcOrd="0" destOrd="0" presId="urn:microsoft.com/office/officeart/2008/layout/VerticalCurvedList"/>
    <dgm:cxn modelId="{0DEDFA17-283B-41E2-9CCD-E38289D867EF}" type="presParOf" srcId="{E0F99BBE-9ACC-4FBE-8722-CDBEB68BEC5C}" destId="{BDFB8305-007E-455A-B04D-F6B1F25B670C}" srcOrd="11" destOrd="0" presId="urn:microsoft.com/office/officeart/2008/layout/VerticalCurvedList"/>
    <dgm:cxn modelId="{73C26410-7D63-43F4-BC84-6FE3FF12420A}" type="presParOf" srcId="{E0F99BBE-9ACC-4FBE-8722-CDBEB68BEC5C}" destId="{412CD5EA-2237-49A2-953A-96C5A58CF4A9}" srcOrd="12" destOrd="0" presId="urn:microsoft.com/office/officeart/2008/layout/VerticalCurvedList"/>
    <dgm:cxn modelId="{2CEFC62D-387F-461C-A590-34814CFA9AC7}" type="presParOf" srcId="{412CD5EA-2237-49A2-953A-96C5A58CF4A9}" destId="{47834A76-909F-4380-9980-FC4BC8EEC0D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624E56-48CB-40B9-AC35-CF225D4ACEF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049C13D-6DC3-41DA-8A5C-D1A3EE297EC0}">
      <dgm:prSet phldrT="[文字]"/>
      <dgm:spPr/>
      <dgm:t>
        <a:bodyPr/>
        <a:lstStyle/>
        <a:p>
          <a:r>
            <a:rPr lang="zh-TW" altLang="en-US" dirty="0" smtClean="0"/>
            <a:t>國泰人壽</a:t>
          </a:r>
          <a:endParaRPr lang="zh-TW" altLang="en-US" dirty="0"/>
        </a:p>
      </dgm:t>
    </dgm:pt>
    <dgm:pt modelId="{C5FE1B74-229E-4F59-9416-BD8952746667}" type="parTrans" cxnId="{FE0B77D5-3F60-4687-A587-78202B8602BB}">
      <dgm:prSet/>
      <dgm:spPr/>
      <dgm:t>
        <a:bodyPr/>
        <a:lstStyle/>
        <a:p>
          <a:endParaRPr lang="zh-TW" altLang="en-US"/>
        </a:p>
      </dgm:t>
    </dgm:pt>
    <dgm:pt modelId="{6A5F4B9A-9F8F-447D-BD64-EE9BACCCFF3F}" type="sibTrans" cxnId="{FE0B77D5-3F60-4687-A587-78202B8602BB}">
      <dgm:prSet/>
      <dgm:spPr/>
      <dgm:t>
        <a:bodyPr/>
        <a:lstStyle/>
        <a:p>
          <a:endParaRPr lang="zh-TW" altLang="en-US"/>
        </a:p>
      </dgm:t>
    </dgm:pt>
    <dgm:pt modelId="{7231B5BF-4813-48EB-BE0A-D8F069AE1727}">
      <dgm:prSet phldrT="[文字]"/>
      <dgm:spPr/>
      <dgm:t>
        <a:bodyPr/>
        <a:lstStyle/>
        <a:p>
          <a:r>
            <a:rPr lang="zh-TW" altLang="en-US" dirty="0" smtClean="0"/>
            <a:t>成立了客群經營部，專門做數據探勘並運用數據來做行銷企劃。</a:t>
          </a:r>
          <a:endParaRPr lang="zh-TW" altLang="en-US" dirty="0"/>
        </a:p>
      </dgm:t>
    </dgm:pt>
    <dgm:pt modelId="{0007191B-8DB0-4736-9D25-829219418B15}" type="parTrans" cxnId="{E101455B-A41E-4BCD-8318-00C329B838BD}">
      <dgm:prSet/>
      <dgm:spPr/>
      <dgm:t>
        <a:bodyPr/>
        <a:lstStyle/>
        <a:p>
          <a:endParaRPr lang="zh-TW" altLang="en-US"/>
        </a:p>
      </dgm:t>
    </dgm:pt>
    <dgm:pt modelId="{62A315D3-11A7-4A46-8172-D85ECBC3F224}" type="sibTrans" cxnId="{E101455B-A41E-4BCD-8318-00C329B838BD}">
      <dgm:prSet/>
      <dgm:spPr/>
      <dgm:t>
        <a:bodyPr/>
        <a:lstStyle/>
        <a:p>
          <a:endParaRPr lang="zh-TW" altLang="en-US"/>
        </a:p>
      </dgm:t>
    </dgm:pt>
    <dgm:pt modelId="{D0BE8449-6173-4DCB-983D-BA9D1D8FDDF4}">
      <dgm:prSet phldrT="[文字]"/>
      <dgm:spPr/>
      <dgm:t>
        <a:bodyPr/>
        <a:lstStyle/>
        <a:p>
          <a:r>
            <a:rPr lang="zh-TW" altLang="en-US" dirty="0" smtClean="0"/>
            <a:t>富邦金控</a:t>
          </a:r>
          <a:endParaRPr lang="zh-TW" altLang="en-US" dirty="0"/>
        </a:p>
      </dgm:t>
    </dgm:pt>
    <dgm:pt modelId="{626C9AC9-5FB8-4295-8D08-FB056A13DFCD}" type="parTrans" cxnId="{6B4C57EC-9739-4607-BC83-8A5974E184F2}">
      <dgm:prSet/>
      <dgm:spPr/>
      <dgm:t>
        <a:bodyPr/>
        <a:lstStyle/>
        <a:p>
          <a:endParaRPr lang="zh-TW" altLang="en-US"/>
        </a:p>
      </dgm:t>
    </dgm:pt>
    <dgm:pt modelId="{70001407-51FE-4CD2-B0E7-E0C200A9D5E9}" type="sibTrans" cxnId="{6B4C57EC-9739-4607-BC83-8A5974E184F2}">
      <dgm:prSet/>
      <dgm:spPr/>
      <dgm:t>
        <a:bodyPr/>
        <a:lstStyle/>
        <a:p>
          <a:endParaRPr lang="zh-TW" altLang="en-US"/>
        </a:p>
      </dgm:t>
    </dgm:pt>
    <dgm:pt modelId="{66DDFA43-9F69-4178-9042-19AE4E1838F5}">
      <dgm:prSet phldrT="[文字]"/>
      <dgm:spPr/>
      <dgm:t>
        <a:bodyPr/>
        <a:lstStyle/>
        <a:p>
          <a:r>
            <a:rPr lang="zh-TW" altLang="en-US" dirty="0" smtClean="0"/>
            <a:t>則推出「創新科技辦公室」，尋找值得投資的金科技新創公司。</a:t>
          </a:r>
          <a:endParaRPr lang="zh-TW" altLang="en-US" dirty="0"/>
        </a:p>
      </dgm:t>
    </dgm:pt>
    <dgm:pt modelId="{6A0897B9-90B7-43E9-83E0-26A38E5BAD9D}" type="parTrans" cxnId="{660296BF-F2BE-4828-9E08-E7146ED84747}">
      <dgm:prSet/>
      <dgm:spPr/>
      <dgm:t>
        <a:bodyPr/>
        <a:lstStyle/>
        <a:p>
          <a:endParaRPr lang="zh-TW" altLang="en-US"/>
        </a:p>
      </dgm:t>
    </dgm:pt>
    <dgm:pt modelId="{78D5ED8C-8AF9-4A8F-A9DF-3CA5654E24E3}" type="sibTrans" cxnId="{660296BF-F2BE-4828-9E08-E7146ED84747}">
      <dgm:prSet/>
      <dgm:spPr/>
      <dgm:t>
        <a:bodyPr/>
        <a:lstStyle/>
        <a:p>
          <a:endParaRPr lang="zh-TW" altLang="en-US"/>
        </a:p>
      </dgm:t>
    </dgm:pt>
    <dgm:pt modelId="{99381DEF-CE10-4300-A76F-5981C0C2041E}">
      <dgm:prSet phldrT="[文字]"/>
      <dgm:spPr/>
      <dgm:t>
        <a:bodyPr/>
        <a:lstStyle/>
        <a:p>
          <a:r>
            <a:rPr lang="zh-TW" altLang="en-US" dirty="0" smtClean="0"/>
            <a:t>中信銀</a:t>
          </a:r>
          <a:endParaRPr lang="zh-TW" altLang="en-US" dirty="0"/>
        </a:p>
      </dgm:t>
    </dgm:pt>
    <dgm:pt modelId="{9283D8F9-3B4A-42C0-B24C-CA4012F6FA8A}" type="parTrans" cxnId="{51390697-06CE-4CC1-B7F8-D03D6339F2B8}">
      <dgm:prSet/>
      <dgm:spPr/>
      <dgm:t>
        <a:bodyPr/>
        <a:lstStyle/>
        <a:p>
          <a:endParaRPr lang="zh-TW" altLang="en-US"/>
        </a:p>
      </dgm:t>
    </dgm:pt>
    <dgm:pt modelId="{ACBBF1EB-B1FA-435C-B748-EB756C60E53D}" type="sibTrans" cxnId="{51390697-06CE-4CC1-B7F8-D03D6339F2B8}">
      <dgm:prSet/>
      <dgm:spPr/>
      <dgm:t>
        <a:bodyPr/>
        <a:lstStyle/>
        <a:p>
          <a:endParaRPr lang="zh-TW" altLang="en-US"/>
        </a:p>
      </dgm:t>
    </dgm:pt>
    <dgm:pt modelId="{D56C6AC6-464A-4536-A992-6CC310360EF6}">
      <dgm:prSet phldrT="[文字]"/>
      <dgm:spPr/>
      <dgm:t>
        <a:bodyPr/>
        <a:lstStyle/>
        <a:p>
          <a:r>
            <a:rPr lang="zh-TW" altLang="en-US" dirty="0" smtClean="0"/>
            <a:t>成立數位金融處，直接隸屬總經理管轄。</a:t>
          </a:r>
          <a:endParaRPr lang="zh-TW" altLang="en-US" dirty="0"/>
        </a:p>
      </dgm:t>
    </dgm:pt>
    <dgm:pt modelId="{ECEDF995-96F0-45D2-8501-21C2ABBE8742}" type="parTrans" cxnId="{66665CB9-FDA5-42E4-8491-3785592718B9}">
      <dgm:prSet/>
      <dgm:spPr/>
      <dgm:t>
        <a:bodyPr/>
        <a:lstStyle/>
        <a:p>
          <a:endParaRPr lang="zh-TW" altLang="en-US"/>
        </a:p>
      </dgm:t>
    </dgm:pt>
    <dgm:pt modelId="{F0B704F6-7506-4582-9495-9995A7FBFB36}" type="sibTrans" cxnId="{66665CB9-FDA5-42E4-8491-3785592718B9}">
      <dgm:prSet/>
      <dgm:spPr/>
      <dgm:t>
        <a:bodyPr/>
        <a:lstStyle/>
        <a:p>
          <a:endParaRPr lang="zh-TW" altLang="en-US"/>
        </a:p>
      </dgm:t>
    </dgm:pt>
    <dgm:pt modelId="{B21F2793-BB4D-45CF-9EF9-D43D64238EDD}" type="pres">
      <dgm:prSet presAssocID="{2C624E56-48CB-40B9-AC35-CF225D4ACEF1}" presName="Name0" presStyleCnt="0">
        <dgm:presLayoutVars>
          <dgm:dir/>
          <dgm:animLvl val="lvl"/>
          <dgm:resizeHandles val="exact"/>
        </dgm:presLayoutVars>
      </dgm:prSet>
      <dgm:spPr/>
    </dgm:pt>
    <dgm:pt modelId="{BEF8E4CB-8917-48B3-BFFA-3359238EBF08}" type="pres">
      <dgm:prSet presAssocID="{0049C13D-6DC3-41DA-8A5C-D1A3EE297EC0}" presName="composite" presStyleCnt="0"/>
      <dgm:spPr/>
    </dgm:pt>
    <dgm:pt modelId="{BD0E220F-A72E-47C6-BDD8-F6306B9A6A73}" type="pres">
      <dgm:prSet presAssocID="{0049C13D-6DC3-41DA-8A5C-D1A3EE297EC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AEA3675-B591-4E3D-9D3E-A0AA630B4191}" type="pres">
      <dgm:prSet presAssocID="{0049C13D-6DC3-41DA-8A5C-D1A3EE297EC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882CA3E-657C-4EA9-92E2-E063FACC124D}" type="pres">
      <dgm:prSet presAssocID="{6A5F4B9A-9F8F-447D-BD64-EE9BACCCFF3F}" presName="space" presStyleCnt="0"/>
      <dgm:spPr/>
    </dgm:pt>
    <dgm:pt modelId="{6C54B276-52C2-4425-B921-9A1B3B0CFB59}" type="pres">
      <dgm:prSet presAssocID="{D0BE8449-6173-4DCB-983D-BA9D1D8FDDF4}" presName="composite" presStyleCnt="0"/>
      <dgm:spPr/>
    </dgm:pt>
    <dgm:pt modelId="{E0DCF522-9FD2-479B-A594-763042D9F2F5}" type="pres">
      <dgm:prSet presAssocID="{D0BE8449-6173-4DCB-983D-BA9D1D8FDDF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45C9857-E8C4-4AAF-ADB5-C1ADAA31A5F1}" type="pres">
      <dgm:prSet presAssocID="{D0BE8449-6173-4DCB-983D-BA9D1D8FDDF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421C61F-75B9-4B4A-8D79-41A80AE23BCA}" type="pres">
      <dgm:prSet presAssocID="{70001407-51FE-4CD2-B0E7-E0C200A9D5E9}" presName="space" presStyleCnt="0"/>
      <dgm:spPr/>
    </dgm:pt>
    <dgm:pt modelId="{357AC6FC-CC27-4A98-9C52-EDD0889819DC}" type="pres">
      <dgm:prSet presAssocID="{99381DEF-CE10-4300-A76F-5981C0C2041E}" presName="composite" presStyleCnt="0"/>
      <dgm:spPr/>
    </dgm:pt>
    <dgm:pt modelId="{52ADAA92-9BEA-4AE3-A712-5E5F562A4724}" type="pres">
      <dgm:prSet presAssocID="{99381DEF-CE10-4300-A76F-5981C0C2041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A0098A-69AB-460E-A373-4DACA9B7BC71}" type="pres">
      <dgm:prSet presAssocID="{99381DEF-CE10-4300-A76F-5981C0C2041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101455B-A41E-4BCD-8318-00C329B838BD}" srcId="{0049C13D-6DC3-41DA-8A5C-D1A3EE297EC0}" destId="{7231B5BF-4813-48EB-BE0A-D8F069AE1727}" srcOrd="0" destOrd="0" parTransId="{0007191B-8DB0-4736-9D25-829219418B15}" sibTransId="{62A315D3-11A7-4A46-8172-D85ECBC3F224}"/>
    <dgm:cxn modelId="{FE0B77D5-3F60-4687-A587-78202B8602BB}" srcId="{2C624E56-48CB-40B9-AC35-CF225D4ACEF1}" destId="{0049C13D-6DC3-41DA-8A5C-D1A3EE297EC0}" srcOrd="0" destOrd="0" parTransId="{C5FE1B74-229E-4F59-9416-BD8952746667}" sibTransId="{6A5F4B9A-9F8F-447D-BD64-EE9BACCCFF3F}"/>
    <dgm:cxn modelId="{49A5F3CC-4BA5-4770-97B3-212C05C1D1AA}" type="presOf" srcId="{D0BE8449-6173-4DCB-983D-BA9D1D8FDDF4}" destId="{E0DCF522-9FD2-479B-A594-763042D9F2F5}" srcOrd="0" destOrd="0" presId="urn:microsoft.com/office/officeart/2005/8/layout/hList1"/>
    <dgm:cxn modelId="{4E54035A-85F8-4E9A-ADA3-9B59CF0C4160}" type="presOf" srcId="{0049C13D-6DC3-41DA-8A5C-D1A3EE297EC0}" destId="{BD0E220F-A72E-47C6-BDD8-F6306B9A6A73}" srcOrd="0" destOrd="0" presId="urn:microsoft.com/office/officeart/2005/8/layout/hList1"/>
    <dgm:cxn modelId="{38C9E2EC-EA7D-40EF-ABB5-11FF4767F5E3}" type="presOf" srcId="{66DDFA43-9F69-4178-9042-19AE4E1838F5}" destId="{E45C9857-E8C4-4AAF-ADB5-C1ADAA31A5F1}" srcOrd="0" destOrd="0" presId="urn:microsoft.com/office/officeart/2005/8/layout/hList1"/>
    <dgm:cxn modelId="{51390697-06CE-4CC1-B7F8-D03D6339F2B8}" srcId="{2C624E56-48CB-40B9-AC35-CF225D4ACEF1}" destId="{99381DEF-CE10-4300-A76F-5981C0C2041E}" srcOrd="2" destOrd="0" parTransId="{9283D8F9-3B4A-42C0-B24C-CA4012F6FA8A}" sibTransId="{ACBBF1EB-B1FA-435C-B748-EB756C60E53D}"/>
    <dgm:cxn modelId="{2CABED77-349C-41F5-9533-6ACC49F70FA0}" type="presOf" srcId="{D56C6AC6-464A-4536-A992-6CC310360EF6}" destId="{29A0098A-69AB-460E-A373-4DACA9B7BC71}" srcOrd="0" destOrd="0" presId="urn:microsoft.com/office/officeart/2005/8/layout/hList1"/>
    <dgm:cxn modelId="{66665CB9-FDA5-42E4-8491-3785592718B9}" srcId="{99381DEF-CE10-4300-A76F-5981C0C2041E}" destId="{D56C6AC6-464A-4536-A992-6CC310360EF6}" srcOrd="0" destOrd="0" parTransId="{ECEDF995-96F0-45D2-8501-21C2ABBE8742}" sibTransId="{F0B704F6-7506-4582-9495-9995A7FBFB36}"/>
    <dgm:cxn modelId="{6B4C57EC-9739-4607-BC83-8A5974E184F2}" srcId="{2C624E56-48CB-40B9-AC35-CF225D4ACEF1}" destId="{D0BE8449-6173-4DCB-983D-BA9D1D8FDDF4}" srcOrd="1" destOrd="0" parTransId="{626C9AC9-5FB8-4295-8D08-FB056A13DFCD}" sibTransId="{70001407-51FE-4CD2-B0E7-E0C200A9D5E9}"/>
    <dgm:cxn modelId="{660296BF-F2BE-4828-9E08-E7146ED84747}" srcId="{D0BE8449-6173-4DCB-983D-BA9D1D8FDDF4}" destId="{66DDFA43-9F69-4178-9042-19AE4E1838F5}" srcOrd="0" destOrd="0" parTransId="{6A0897B9-90B7-43E9-83E0-26A38E5BAD9D}" sibTransId="{78D5ED8C-8AF9-4A8F-A9DF-3CA5654E24E3}"/>
    <dgm:cxn modelId="{C39F7194-93A6-4946-A43A-EAF780B5AAC5}" type="presOf" srcId="{7231B5BF-4813-48EB-BE0A-D8F069AE1727}" destId="{5AEA3675-B591-4E3D-9D3E-A0AA630B4191}" srcOrd="0" destOrd="0" presId="urn:microsoft.com/office/officeart/2005/8/layout/hList1"/>
    <dgm:cxn modelId="{C897B1DC-474F-4A8F-8EAE-ACDDD03656EE}" type="presOf" srcId="{2C624E56-48CB-40B9-AC35-CF225D4ACEF1}" destId="{B21F2793-BB4D-45CF-9EF9-D43D64238EDD}" srcOrd="0" destOrd="0" presId="urn:microsoft.com/office/officeart/2005/8/layout/hList1"/>
    <dgm:cxn modelId="{6EF04280-F40D-4BC9-957D-156A43443420}" type="presOf" srcId="{99381DEF-CE10-4300-A76F-5981C0C2041E}" destId="{52ADAA92-9BEA-4AE3-A712-5E5F562A4724}" srcOrd="0" destOrd="0" presId="urn:microsoft.com/office/officeart/2005/8/layout/hList1"/>
    <dgm:cxn modelId="{C70597E2-D520-4833-B7F0-20F3E3347580}" type="presParOf" srcId="{B21F2793-BB4D-45CF-9EF9-D43D64238EDD}" destId="{BEF8E4CB-8917-48B3-BFFA-3359238EBF08}" srcOrd="0" destOrd="0" presId="urn:microsoft.com/office/officeart/2005/8/layout/hList1"/>
    <dgm:cxn modelId="{33FF32CA-F7B5-4DCD-9A51-F8A18FAE4AA4}" type="presParOf" srcId="{BEF8E4CB-8917-48B3-BFFA-3359238EBF08}" destId="{BD0E220F-A72E-47C6-BDD8-F6306B9A6A73}" srcOrd="0" destOrd="0" presId="urn:microsoft.com/office/officeart/2005/8/layout/hList1"/>
    <dgm:cxn modelId="{8874CCA8-4545-489F-A338-F69BBD953796}" type="presParOf" srcId="{BEF8E4CB-8917-48B3-BFFA-3359238EBF08}" destId="{5AEA3675-B591-4E3D-9D3E-A0AA630B4191}" srcOrd="1" destOrd="0" presId="urn:microsoft.com/office/officeart/2005/8/layout/hList1"/>
    <dgm:cxn modelId="{48EE04E8-FDD5-4D25-9374-DB1E16667698}" type="presParOf" srcId="{B21F2793-BB4D-45CF-9EF9-D43D64238EDD}" destId="{0882CA3E-657C-4EA9-92E2-E063FACC124D}" srcOrd="1" destOrd="0" presId="urn:microsoft.com/office/officeart/2005/8/layout/hList1"/>
    <dgm:cxn modelId="{13944E24-8B90-42A2-B10C-811806E7D3D8}" type="presParOf" srcId="{B21F2793-BB4D-45CF-9EF9-D43D64238EDD}" destId="{6C54B276-52C2-4425-B921-9A1B3B0CFB59}" srcOrd="2" destOrd="0" presId="urn:microsoft.com/office/officeart/2005/8/layout/hList1"/>
    <dgm:cxn modelId="{82BF3F11-95BB-478E-B3AA-A6F2FB28FCA6}" type="presParOf" srcId="{6C54B276-52C2-4425-B921-9A1B3B0CFB59}" destId="{E0DCF522-9FD2-479B-A594-763042D9F2F5}" srcOrd="0" destOrd="0" presId="urn:microsoft.com/office/officeart/2005/8/layout/hList1"/>
    <dgm:cxn modelId="{A7FE4827-E388-4B8F-9F22-2FC542FC7812}" type="presParOf" srcId="{6C54B276-52C2-4425-B921-9A1B3B0CFB59}" destId="{E45C9857-E8C4-4AAF-ADB5-C1ADAA31A5F1}" srcOrd="1" destOrd="0" presId="urn:microsoft.com/office/officeart/2005/8/layout/hList1"/>
    <dgm:cxn modelId="{8D77B197-6144-4352-A8F5-CDE89EC6FF90}" type="presParOf" srcId="{B21F2793-BB4D-45CF-9EF9-D43D64238EDD}" destId="{F421C61F-75B9-4B4A-8D79-41A80AE23BCA}" srcOrd="3" destOrd="0" presId="urn:microsoft.com/office/officeart/2005/8/layout/hList1"/>
    <dgm:cxn modelId="{3FE7E380-601C-4058-9C9B-F050AA19033F}" type="presParOf" srcId="{B21F2793-BB4D-45CF-9EF9-D43D64238EDD}" destId="{357AC6FC-CC27-4A98-9C52-EDD0889819DC}" srcOrd="4" destOrd="0" presId="urn:microsoft.com/office/officeart/2005/8/layout/hList1"/>
    <dgm:cxn modelId="{5EADB526-AA56-42BC-9B01-A40595E4EAFA}" type="presParOf" srcId="{357AC6FC-CC27-4A98-9C52-EDD0889819DC}" destId="{52ADAA92-9BEA-4AE3-A712-5E5F562A4724}" srcOrd="0" destOrd="0" presId="urn:microsoft.com/office/officeart/2005/8/layout/hList1"/>
    <dgm:cxn modelId="{A7F834EC-DB1F-4156-9AC8-E2E78B57136B}" type="presParOf" srcId="{357AC6FC-CC27-4A98-9C52-EDD0889819DC}" destId="{29A0098A-69AB-460E-A373-4DACA9B7BC7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624E56-48CB-40B9-AC35-CF225D4ACEF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049C13D-6DC3-41DA-8A5C-D1A3EE297EC0}">
      <dgm:prSet phldrT="[文字]"/>
      <dgm:spPr/>
      <dgm:t>
        <a:bodyPr/>
        <a:lstStyle/>
        <a:p>
          <a:r>
            <a:rPr lang="zh-TW" altLang="en-US" dirty="0" smtClean="0"/>
            <a:t>玉山銀</a:t>
          </a:r>
          <a:endParaRPr lang="zh-TW" altLang="en-US" dirty="0"/>
        </a:p>
      </dgm:t>
    </dgm:pt>
    <dgm:pt modelId="{C5FE1B74-229E-4F59-9416-BD8952746667}" type="parTrans" cxnId="{FE0B77D5-3F60-4687-A587-78202B8602BB}">
      <dgm:prSet/>
      <dgm:spPr/>
      <dgm:t>
        <a:bodyPr/>
        <a:lstStyle/>
        <a:p>
          <a:endParaRPr lang="zh-TW" altLang="en-US"/>
        </a:p>
      </dgm:t>
    </dgm:pt>
    <dgm:pt modelId="{6A5F4B9A-9F8F-447D-BD64-EE9BACCCFF3F}" type="sibTrans" cxnId="{FE0B77D5-3F60-4687-A587-78202B8602BB}">
      <dgm:prSet/>
      <dgm:spPr/>
      <dgm:t>
        <a:bodyPr/>
        <a:lstStyle/>
        <a:p>
          <a:endParaRPr lang="zh-TW" altLang="en-US"/>
        </a:p>
      </dgm:t>
    </dgm:pt>
    <dgm:pt modelId="{7231B5BF-4813-48EB-BE0A-D8F069AE1727}">
      <dgm:prSet phldrT="[文字]"/>
      <dgm:spPr/>
      <dgm:t>
        <a:bodyPr/>
        <a:lstStyle/>
        <a:p>
          <a:r>
            <a:rPr lang="zh-TW" altLang="en-US" dirty="0" smtClean="0"/>
            <a:t>成立數位金融處，與個金、法金事業處隸屬同一層級。</a:t>
          </a:r>
          <a:endParaRPr lang="zh-TW" altLang="en-US" dirty="0"/>
        </a:p>
      </dgm:t>
    </dgm:pt>
    <dgm:pt modelId="{0007191B-8DB0-4736-9D25-829219418B15}" type="parTrans" cxnId="{E101455B-A41E-4BCD-8318-00C329B838BD}">
      <dgm:prSet/>
      <dgm:spPr/>
      <dgm:t>
        <a:bodyPr/>
        <a:lstStyle/>
        <a:p>
          <a:endParaRPr lang="zh-TW" altLang="en-US"/>
        </a:p>
      </dgm:t>
    </dgm:pt>
    <dgm:pt modelId="{62A315D3-11A7-4A46-8172-D85ECBC3F224}" type="sibTrans" cxnId="{E101455B-A41E-4BCD-8318-00C329B838BD}">
      <dgm:prSet/>
      <dgm:spPr/>
      <dgm:t>
        <a:bodyPr/>
        <a:lstStyle/>
        <a:p>
          <a:endParaRPr lang="zh-TW" altLang="en-US"/>
        </a:p>
      </dgm:t>
    </dgm:pt>
    <dgm:pt modelId="{D0BE8449-6173-4DCB-983D-BA9D1D8FDDF4}">
      <dgm:prSet phldrT="[文字]"/>
      <dgm:spPr/>
      <dgm:t>
        <a:bodyPr/>
        <a:lstStyle/>
        <a:p>
          <a:r>
            <a:rPr lang="zh-TW" altLang="en-US" dirty="0" smtClean="0"/>
            <a:t>華銀</a:t>
          </a:r>
        </a:p>
      </dgm:t>
    </dgm:pt>
    <dgm:pt modelId="{626C9AC9-5FB8-4295-8D08-FB056A13DFCD}" type="parTrans" cxnId="{6B4C57EC-9739-4607-BC83-8A5974E184F2}">
      <dgm:prSet/>
      <dgm:spPr/>
      <dgm:t>
        <a:bodyPr/>
        <a:lstStyle/>
        <a:p>
          <a:endParaRPr lang="zh-TW" altLang="en-US"/>
        </a:p>
      </dgm:t>
    </dgm:pt>
    <dgm:pt modelId="{70001407-51FE-4CD2-B0E7-E0C200A9D5E9}" type="sibTrans" cxnId="{6B4C57EC-9739-4607-BC83-8A5974E184F2}">
      <dgm:prSet/>
      <dgm:spPr/>
      <dgm:t>
        <a:bodyPr/>
        <a:lstStyle/>
        <a:p>
          <a:endParaRPr lang="zh-TW" altLang="en-US"/>
        </a:p>
      </dgm:t>
    </dgm:pt>
    <dgm:pt modelId="{66DDFA43-9F69-4178-9042-19AE4E1838F5}">
      <dgm:prSet phldrT="[文字]"/>
      <dgm:spPr/>
      <dgm:t>
        <a:bodyPr/>
        <a:lstStyle/>
        <a:p>
          <a:r>
            <a:rPr lang="zh-TW" altLang="en-US" dirty="0" smtClean="0"/>
            <a:t>成立數位金融小組，規劃今年在台灣大學推出智慧型分行。</a:t>
          </a:r>
          <a:endParaRPr lang="zh-TW" altLang="en-US" dirty="0"/>
        </a:p>
      </dgm:t>
    </dgm:pt>
    <dgm:pt modelId="{6A0897B9-90B7-43E9-83E0-26A38E5BAD9D}" type="parTrans" cxnId="{660296BF-F2BE-4828-9E08-E7146ED84747}">
      <dgm:prSet/>
      <dgm:spPr/>
      <dgm:t>
        <a:bodyPr/>
        <a:lstStyle/>
        <a:p>
          <a:endParaRPr lang="zh-TW" altLang="en-US"/>
        </a:p>
      </dgm:t>
    </dgm:pt>
    <dgm:pt modelId="{78D5ED8C-8AF9-4A8F-A9DF-3CA5654E24E3}" type="sibTrans" cxnId="{660296BF-F2BE-4828-9E08-E7146ED84747}">
      <dgm:prSet/>
      <dgm:spPr/>
      <dgm:t>
        <a:bodyPr/>
        <a:lstStyle/>
        <a:p>
          <a:endParaRPr lang="zh-TW" altLang="en-US"/>
        </a:p>
      </dgm:t>
    </dgm:pt>
    <dgm:pt modelId="{99381DEF-CE10-4300-A76F-5981C0C2041E}">
      <dgm:prSet phldrT="[文字]"/>
      <dgm:spPr/>
      <dgm:t>
        <a:bodyPr/>
        <a:lstStyle/>
        <a:p>
          <a:r>
            <a:rPr lang="zh-TW" altLang="en-US" dirty="0" smtClean="0"/>
            <a:t>第一銀</a:t>
          </a:r>
          <a:endParaRPr lang="zh-TW" altLang="en-US" dirty="0"/>
        </a:p>
      </dgm:t>
    </dgm:pt>
    <dgm:pt modelId="{9283D8F9-3B4A-42C0-B24C-CA4012F6FA8A}" type="parTrans" cxnId="{51390697-06CE-4CC1-B7F8-D03D6339F2B8}">
      <dgm:prSet/>
      <dgm:spPr/>
      <dgm:t>
        <a:bodyPr/>
        <a:lstStyle/>
        <a:p>
          <a:endParaRPr lang="zh-TW" altLang="en-US"/>
        </a:p>
      </dgm:t>
    </dgm:pt>
    <dgm:pt modelId="{ACBBF1EB-B1FA-435C-B748-EB756C60E53D}" type="sibTrans" cxnId="{51390697-06CE-4CC1-B7F8-D03D6339F2B8}">
      <dgm:prSet/>
      <dgm:spPr/>
      <dgm:t>
        <a:bodyPr/>
        <a:lstStyle/>
        <a:p>
          <a:endParaRPr lang="zh-TW" altLang="en-US"/>
        </a:p>
      </dgm:t>
    </dgm:pt>
    <dgm:pt modelId="{D56C6AC6-464A-4536-A992-6CC310360EF6}">
      <dgm:prSet phldrT="[文字]"/>
      <dgm:spPr/>
      <dgm:t>
        <a:bodyPr/>
        <a:lstStyle/>
        <a:p>
          <a:r>
            <a:rPr lang="zh-TW" altLang="en-US" dirty="0" smtClean="0"/>
            <a:t>電子金融處更名為數位銀行處，以推動數位金融業務。</a:t>
          </a:r>
          <a:endParaRPr lang="zh-TW" altLang="en-US" dirty="0"/>
        </a:p>
      </dgm:t>
    </dgm:pt>
    <dgm:pt modelId="{ECEDF995-96F0-45D2-8501-21C2ABBE8742}" type="parTrans" cxnId="{66665CB9-FDA5-42E4-8491-3785592718B9}">
      <dgm:prSet/>
      <dgm:spPr/>
      <dgm:t>
        <a:bodyPr/>
        <a:lstStyle/>
        <a:p>
          <a:endParaRPr lang="zh-TW" altLang="en-US"/>
        </a:p>
      </dgm:t>
    </dgm:pt>
    <dgm:pt modelId="{F0B704F6-7506-4582-9495-9995A7FBFB36}" type="sibTrans" cxnId="{66665CB9-FDA5-42E4-8491-3785592718B9}">
      <dgm:prSet/>
      <dgm:spPr/>
      <dgm:t>
        <a:bodyPr/>
        <a:lstStyle/>
        <a:p>
          <a:endParaRPr lang="zh-TW" altLang="en-US"/>
        </a:p>
      </dgm:t>
    </dgm:pt>
    <dgm:pt modelId="{B21F2793-BB4D-45CF-9EF9-D43D64238EDD}" type="pres">
      <dgm:prSet presAssocID="{2C624E56-48CB-40B9-AC35-CF225D4ACEF1}" presName="Name0" presStyleCnt="0">
        <dgm:presLayoutVars>
          <dgm:dir/>
          <dgm:animLvl val="lvl"/>
          <dgm:resizeHandles val="exact"/>
        </dgm:presLayoutVars>
      </dgm:prSet>
      <dgm:spPr/>
    </dgm:pt>
    <dgm:pt modelId="{BEF8E4CB-8917-48B3-BFFA-3359238EBF08}" type="pres">
      <dgm:prSet presAssocID="{0049C13D-6DC3-41DA-8A5C-D1A3EE297EC0}" presName="composite" presStyleCnt="0"/>
      <dgm:spPr/>
    </dgm:pt>
    <dgm:pt modelId="{BD0E220F-A72E-47C6-BDD8-F6306B9A6A73}" type="pres">
      <dgm:prSet presAssocID="{0049C13D-6DC3-41DA-8A5C-D1A3EE297EC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AEA3675-B591-4E3D-9D3E-A0AA630B4191}" type="pres">
      <dgm:prSet presAssocID="{0049C13D-6DC3-41DA-8A5C-D1A3EE297EC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882CA3E-657C-4EA9-92E2-E063FACC124D}" type="pres">
      <dgm:prSet presAssocID="{6A5F4B9A-9F8F-447D-BD64-EE9BACCCFF3F}" presName="space" presStyleCnt="0"/>
      <dgm:spPr/>
    </dgm:pt>
    <dgm:pt modelId="{6C54B276-52C2-4425-B921-9A1B3B0CFB59}" type="pres">
      <dgm:prSet presAssocID="{D0BE8449-6173-4DCB-983D-BA9D1D8FDDF4}" presName="composite" presStyleCnt="0"/>
      <dgm:spPr/>
    </dgm:pt>
    <dgm:pt modelId="{E0DCF522-9FD2-479B-A594-763042D9F2F5}" type="pres">
      <dgm:prSet presAssocID="{D0BE8449-6173-4DCB-983D-BA9D1D8FDDF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45C9857-E8C4-4AAF-ADB5-C1ADAA31A5F1}" type="pres">
      <dgm:prSet presAssocID="{D0BE8449-6173-4DCB-983D-BA9D1D8FDDF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421C61F-75B9-4B4A-8D79-41A80AE23BCA}" type="pres">
      <dgm:prSet presAssocID="{70001407-51FE-4CD2-B0E7-E0C200A9D5E9}" presName="space" presStyleCnt="0"/>
      <dgm:spPr/>
    </dgm:pt>
    <dgm:pt modelId="{357AC6FC-CC27-4A98-9C52-EDD0889819DC}" type="pres">
      <dgm:prSet presAssocID="{99381DEF-CE10-4300-A76F-5981C0C2041E}" presName="composite" presStyleCnt="0"/>
      <dgm:spPr/>
    </dgm:pt>
    <dgm:pt modelId="{52ADAA92-9BEA-4AE3-A712-5E5F562A4724}" type="pres">
      <dgm:prSet presAssocID="{99381DEF-CE10-4300-A76F-5981C0C2041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A0098A-69AB-460E-A373-4DACA9B7BC71}" type="pres">
      <dgm:prSet presAssocID="{99381DEF-CE10-4300-A76F-5981C0C2041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9DC1807-FD03-4956-84E8-828C53015EA2}" type="presOf" srcId="{D0BE8449-6173-4DCB-983D-BA9D1D8FDDF4}" destId="{E0DCF522-9FD2-479B-A594-763042D9F2F5}" srcOrd="0" destOrd="0" presId="urn:microsoft.com/office/officeart/2005/8/layout/hList1"/>
    <dgm:cxn modelId="{EEFCA5EF-DC2B-48CA-A736-F1E0BD4BF1E2}" type="presOf" srcId="{99381DEF-CE10-4300-A76F-5981C0C2041E}" destId="{52ADAA92-9BEA-4AE3-A712-5E5F562A4724}" srcOrd="0" destOrd="0" presId="urn:microsoft.com/office/officeart/2005/8/layout/hList1"/>
    <dgm:cxn modelId="{E101455B-A41E-4BCD-8318-00C329B838BD}" srcId="{0049C13D-6DC3-41DA-8A5C-D1A3EE297EC0}" destId="{7231B5BF-4813-48EB-BE0A-D8F069AE1727}" srcOrd="0" destOrd="0" parTransId="{0007191B-8DB0-4736-9D25-829219418B15}" sibTransId="{62A315D3-11A7-4A46-8172-D85ECBC3F224}"/>
    <dgm:cxn modelId="{EDC7ADF8-A8EC-45E0-947E-2FF3995C6C5E}" type="presOf" srcId="{7231B5BF-4813-48EB-BE0A-D8F069AE1727}" destId="{5AEA3675-B591-4E3D-9D3E-A0AA630B4191}" srcOrd="0" destOrd="0" presId="urn:microsoft.com/office/officeart/2005/8/layout/hList1"/>
    <dgm:cxn modelId="{99315B0D-9B18-4588-B326-48E3E06E7B29}" type="presOf" srcId="{0049C13D-6DC3-41DA-8A5C-D1A3EE297EC0}" destId="{BD0E220F-A72E-47C6-BDD8-F6306B9A6A73}" srcOrd="0" destOrd="0" presId="urn:microsoft.com/office/officeart/2005/8/layout/hList1"/>
    <dgm:cxn modelId="{3B13BA01-B32F-42C2-9B46-0B98271D4690}" type="presOf" srcId="{2C624E56-48CB-40B9-AC35-CF225D4ACEF1}" destId="{B21F2793-BB4D-45CF-9EF9-D43D64238EDD}" srcOrd="0" destOrd="0" presId="urn:microsoft.com/office/officeart/2005/8/layout/hList1"/>
    <dgm:cxn modelId="{FE0B77D5-3F60-4687-A587-78202B8602BB}" srcId="{2C624E56-48CB-40B9-AC35-CF225D4ACEF1}" destId="{0049C13D-6DC3-41DA-8A5C-D1A3EE297EC0}" srcOrd="0" destOrd="0" parTransId="{C5FE1B74-229E-4F59-9416-BD8952746667}" sibTransId="{6A5F4B9A-9F8F-447D-BD64-EE9BACCCFF3F}"/>
    <dgm:cxn modelId="{C2219E6F-F186-4DD8-91D1-AAC46103B516}" type="presOf" srcId="{D56C6AC6-464A-4536-A992-6CC310360EF6}" destId="{29A0098A-69AB-460E-A373-4DACA9B7BC71}" srcOrd="0" destOrd="0" presId="urn:microsoft.com/office/officeart/2005/8/layout/hList1"/>
    <dgm:cxn modelId="{A0CC165D-527D-4D5F-B8A4-E9239A79FEB2}" type="presOf" srcId="{66DDFA43-9F69-4178-9042-19AE4E1838F5}" destId="{E45C9857-E8C4-4AAF-ADB5-C1ADAA31A5F1}" srcOrd="0" destOrd="0" presId="urn:microsoft.com/office/officeart/2005/8/layout/hList1"/>
    <dgm:cxn modelId="{51390697-06CE-4CC1-B7F8-D03D6339F2B8}" srcId="{2C624E56-48CB-40B9-AC35-CF225D4ACEF1}" destId="{99381DEF-CE10-4300-A76F-5981C0C2041E}" srcOrd="2" destOrd="0" parTransId="{9283D8F9-3B4A-42C0-B24C-CA4012F6FA8A}" sibTransId="{ACBBF1EB-B1FA-435C-B748-EB756C60E53D}"/>
    <dgm:cxn modelId="{66665CB9-FDA5-42E4-8491-3785592718B9}" srcId="{99381DEF-CE10-4300-A76F-5981C0C2041E}" destId="{D56C6AC6-464A-4536-A992-6CC310360EF6}" srcOrd="0" destOrd="0" parTransId="{ECEDF995-96F0-45D2-8501-21C2ABBE8742}" sibTransId="{F0B704F6-7506-4582-9495-9995A7FBFB36}"/>
    <dgm:cxn modelId="{6B4C57EC-9739-4607-BC83-8A5974E184F2}" srcId="{2C624E56-48CB-40B9-AC35-CF225D4ACEF1}" destId="{D0BE8449-6173-4DCB-983D-BA9D1D8FDDF4}" srcOrd="1" destOrd="0" parTransId="{626C9AC9-5FB8-4295-8D08-FB056A13DFCD}" sibTransId="{70001407-51FE-4CD2-B0E7-E0C200A9D5E9}"/>
    <dgm:cxn modelId="{660296BF-F2BE-4828-9E08-E7146ED84747}" srcId="{D0BE8449-6173-4DCB-983D-BA9D1D8FDDF4}" destId="{66DDFA43-9F69-4178-9042-19AE4E1838F5}" srcOrd="0" destOrd="0" parTransId="{6A0897B9-90B7-43E9-83E0-26A38E5BAD9D}" sibTransId="{78D5ED8C-8AF9-4A8F-A9DF-3CA5654E24E3}"/>
    <dgm:cxn modelId="{CD8A3C9F-64A3-4806-AC27-B32144F339A5}" type="presParOf" srcId="{B21F2793-BB4D-45CF-9EF9-D43D64238EDD}" destId="{BEF8E4CB-8917-48B3-BFFA-3359238EBF08}" srcOrd="0" destOrd="0" presId="urn:microsoft.com/office/officeart/2005/8/layout/hList1"/>
    <dgm:cxn modelId="{348EC11E-8137-4278-A607-2B46BF331B81}" type="presParOf" srcId="{BEF8E4CB-8917-48B3-BFFA-3359238EBF08}" destId="{BD0E220F-A72E-47C6-BDD8-F6306B9A6A73}" srcOrd="0" destOrd="0" presId="urn:microsoft.com/office/officeart/2005/8/layout/hList1"/>
    <dgm:cxn modelId="{F38E74C8-2776-4C7F-A306-9C2B889F3FD6}" type="presParOf" srcId="{BEF8E4CB-8917-48B3-BFFA-3359238EBF08}" destId="{5AEA3675-B591-4E3D-9D3E-A0AA630B4191}" srcOrd="1" destOrd="0" presId="urn:microsoft.com/office/officeart/2005/8/layout/hList1"/>
    <dgm:cxn modelId="{F3FB980E-0E42-481B-98B5-EC7ED05F9952}" type="presParOf" srcId="{B21F2793-BB4D-45CF-9EF9-D43D64238EDD}" destId="{0882CA3E-657C-4EA9-92E2-E063FACC124D}" srcOrd="1" destOrd="0" presId="urn:microsoft.com/office/officeart/2005/8/layout/hList1"/>
    <dgm:cxn modelId="{634F8827-AC17-49E1-BC86-8E0B8A9B82A6}" type="presParOf" srcId="{B21F2793-BB4D-45CF-9EF9-D43D64238EDD}" destId="{6C54B276-52C2-4425-B921-9A1B3B0CFB59}" srcOrd="2" destOrd="0" presId="urn:microsoft.com/office/officeart/2005/8/layout/hList1"/>
    <dgm:cxn modelId="{C43A2FA3-7AC9-45B9-8D0A-316D125939B6}" type="presParOf" srcId="{6C54B276-52C2-4425-B921-9A1B3B0CFB59}" destId="{E0DCF522-9FD2-479B-A594-763042D9F2F5}" srcOrd="0" destOrd="0" presId="urn:microsoft.com/office/officeart/2005/8/layout/hList1"/>
    <dgm:cxn modelId="{C310744F-935A-4084-8F74-BA745F93E882}" type="presParOf" srcId="{6C54B276-52C2-4425-B921-9A1B3B0CFB59}" destId="{E45C9857-E8C4-4AAF-ADB5-C1ADAA31A5F1}" srcOrd="1" destOrd="0" presId="urn:microsoft.com/office/officeart/2005/8/layout/hList1"/>
    <dgm:cxn modelId="{CC3E9927-FAE5-49FE-8595-3A9F511D81CC}" type="presParOf" srcId="{B21F2793-BB4D-45CF-9EF9-D43D64238EDD}" destId="{F421C61F-75B9-4B4A-8D79-41A80AE23BCA}" srcOrd="3" destOrd="0" presId="urn:microsoft.com/office/officeart/2005/8/layout/hList1"/>
    <dgm:cxn modelId="{C5D9BFEB-4912-47B0-BEC6-997A49312568}" type="presParOf" srcId="{B21F2793-BB4D-45CF-9EF9-D43D64238EDD}" destId="{357AC6FC-CC27-4A98-9C52-EDD0889819DC}" srcOrd="4" destOrd="0" presId="urn:microsoft.com/office/officeart/2005/8/layout/hList1"/>
    <dgm:cxn modelId="{62CA974E-8AC6-4295-9EFC-F5DC34AB14C6}" type="presParOf" srcId="{357AC6FC-CC27-4A98-9C52-EDD0889819DC}" destId="{52ADAA92-9BEA-4AE3-A712-5E5F562A4724}" srcOrd="0" destOrd="0" presId="urn:microsoft.com/office/officeart/2005/8/layout/hList1"/>
    <dgm:cxn modelId="{D591D1C0-4121-4E07-987D-4B8B4270C2DB}" type="presParOf" srcId="{357AC6FC-CC27-4A98-9C52-EDD0889819DC}" destId="{29A0098A-69AB-460E-A373-4DACA9B7BC7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E66E29-CDCD-456A-BE6A-939462343581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 phldr="1"/>
      <dgm:spPr/>
    </dgm:pt>
    <dgm:pt modelId="{52B72543-B5D0-4C4B-A246-9CDA8BADA8AF}">
      <dgm:prSet phldrT="[文字]" custT="1"/>
      <dgm:spPr/>
      <dgm:t>
        <a:bodyPr/>
        <a:lstStyle/>
        <a:p>
          <a:pPr rtl="0"/>
          <a:r>
            <a:rPr kumimoji="1" lang="zh-TW" altLang="en-US" sz="1800" b="1" i="0" u="none" strike="noStrike" cap="none" normalizeH="0" baseline="0" dirty="0" smtClean="0">
              <a:ln/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細明體" pitchFamily="49" charset="-120"/>
            </a:rPr>
            <a:t>創新獲客能力</a:t>
          </a:r>
          <a:endParaRPr lang="zh-TW" altLang="en-US" sz="1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916F760-DC93-492A-B253-D94D15BD8766}" type="parTrans" cxnId="{9131E55A-7AF0-42CA-BE53-93AD03F3E9F2}">
      <dgm:prSet/>
      <dgm:spPr/>
      <dgm:t>
        <a:bodyPr/>
        <a:lstStyle/>
        <a:p>
          <a:endParaRPr lang="zh-TW" altLang="en-US" sz="16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3FC0974-6952-4E8A-B515-F9AF97E2E464}" type="sibTrans" cxnId="{9131E55A-7AF0-42CA-BE53-93AD03F3E9F2}">
      <dgm:prSet/>
      <dgm:spPr/>
      <dgm:t>
        <a:bodyPr/>
        <a:lstStyle/>
        <a:p>
          <a:endParaRPr lang="zh-TW" altLang="en-US" sz="16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4D5B05E-A564-4207-A00B-0C1A711B6086}">
      <dgm:prSet phldrT="[文字]" custT="1"/>
      <dgm:spPr/>
      <dgm:t>
        <a:bodyPr/>
        <a:lstStyle/>
        <a:p>
          <a:pPr rtl="0"/>
          <a:r>
            <a:rPr kumimoji="1" lang="zh-TW" altLang="en-US" sz="1800" b="1" i="0" u="none" strike="noStrike" cap="none" normalizeH="0" baseline="0" dirty="0" smtClean="0">
              <a:ln/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細明體" pitchFamily="49" charset="-120"/>
            </a:rPr>
            <a:t>商業設計能力</a:t>
          </a:r>
          <a:endParaRPr lang="zh-TW" altLang="en-US" sz="1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A75CC7D-89BA-47EF-B2B0-889153BCD13C}" type="parTrans" cxnId="{98163C53-B950-44B8-8E81-CCEC36857B95}">
      <dgm:prSet/>
      <dgm:spPr/>
      <dgm:t>
        <a:bodyPr/>
        <a:lstStyle/>
        <a:p>
          <a:endParaRPr lang="zh-TW" altLang="en-US" sz="16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5ACCBDE-91C6-41C9-8D52-032264B22EC7}" type="sibTrans" cxnId="{98163C53-B950-44B8-8E81-CCEC36857B95}">
      <dgm:prSet/>
      <dgm:spPr/>
      <dgm:t>
        <a:bodyPr/>
        <a:lstStyle/>
        <a:p>
          <a:endParaRPr lang="zh-TW" altLang="en-US" sz="16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C4D49F9-80C6-4029-A70B-983C00269896}">
      <dgm:prSet phldrT="[文字]" custT="1"/>
      <dgm:spPr/>
      <dgm:t>
        <a:bodyPr/>
        <a:lstStyle/>
        <a:p>
          <a:pPr rtl="0"/>
          <a:r>
            <a:rPr kumimoji="1" lang="zh-TW" altLang="en-US" sz="1800" b="1" i="0" u="none" strike="noStrike" cap="none" normalizeH="0" baseline="0" dirty="0" smtClean="0">
              <a:ln/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細明體" pitchFamily="49" charset="-120"/>
            </a:rPr>
            <a:t>顧問式銷售能力</a:t>
          </a:r>
          <a:endParaRPr lang="zh-TW" altLang="en-US" sz="1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1CCB0B9-1510-468C-836F-24CA5DDFCA11}" type="parTrans" cxnId="{85E81F81-985D-4354-9656-A98F3448413F}">
      <dgm:prSet/>
      <dgm:spPr/>
      <dgm:t>
        <a:bodyPr/>
        <a:lstStyle/>
        <a:p>
          <a:endParaRPr lang="zh-TW" altLang="en-US" sz="16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F03D0A8-9152-4C3E-A6BE-80F630FA7C4F}" type="sibTrans" cxnId="{85E81F81-985D-4354-9656-A98F3448413F}">
      <dgm:prSet/>
      <dgm:spPr/>
      <dgm:t>
        <a:bodyPr/>
        <a:lstStyle/>
        <a:p>
          <a:endParaRPr lang="zh-TW" altLang="en-US" sz="16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4C889F9-17B8-4034-AE74-CE22294A50C7}">
      <dgm:prSet phldrT="[文字]" custT="1"/>
      <dgm:spPr/>
      <dgm:t>
        <a:bodyPr/>
        <a:lstStyle/>
        <a:p>
          <a:pPr rtl="0"/>
          <a:r>
            <a:rPr lang="zh-TW" altLang="en-US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科技與新技術應用力</a:t>
          </a:r>
          <a:endParaRPr lang="zh-TW" altLang="en-US" sz="1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4C3C343-56C2-4545-A8E8-F4667DB4E799}" type="parTrans" cxnId="{8B6366CA-A0FD-478F-9EAD-35C1C4CEAEF2}">
      <dgm:prSet/>
      <dgm:spPr/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DBF1D86-56E2-459D-971E-A9CAB9EDF912}" type="sibTrans" cxnId="{8B6366CA-A0FD-478F-9EAD-35C1C4CEAEF2}">
      <dgm:prSet/>
      <dgm:spPr/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2E6884C-9068-4881-BA73-177663F9D29A}" type="pres">
      <dgm:prSet presAssocID="{02E66E29-CDCD-456A-BE6A-939462343581}" presName="matrix" presStyleCnt="0">
        <dgm:presLayoutVars>
          <dgm:chMax val="1"/>
          <dgm:dir/>
          <dgm:resizeHandles val="exact"/>
        </dgm:presLayoutVars>
      </dgm:prSet>
      <dgm:spPr/>
    </dgm:pt>
    <dgm:pt modelId="{102ED1B1-5626-42A3-9731-E61F633F9DC3}" type="pres">
      <dgm:prSet presAssocID="{02E66E29-CDCD-456A-BE6A-939462343581}" presName="diamond" presStyleLbl="bgShp" presStyleIdx="0" presStyleCnt="1"/>
      <dgm:spPr/>
    </dgm:pt>
    <dgm:pt modelId="{7BFB314F-420D-4D7A-9AA8-2CD423B490D3}" type="pres">
      <dgm:prSet presAssocID="{02E66E29-CDCD-456A-BE6A-939462343581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1C6C54E-87EB-4B32-8C94-5822153DFD0D}" type="pres">
      <dgm:prSet presAssocID="{02E66E29-CDCD-456A-BE6A-939462343581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68E0AF8-2D2B-41EF-8F66-57E0D239CA3D}" type="pres">
      <dgm:prSet presAssocID="{02E66E29-CDCD-456A-BE6A-939462343581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F50199-1515-464F-AD29-C63BDB1740C1}" type="pres">
      <dgm:prSet presAssocID="{02E66E29-CDCD-456A-BE6A-939462343581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CD8C18E-4D97-4D92-97F0-285AD9F0817E}" type="presOf" srcId="{84D5B05E-A564-4207-A00B-0C1A711B6086}" destId="{41C6C54E-87EB-4B32-8C94-5822153DFD0D}" srcOrd="0" destOrd="0" presId="urn:microsoft.com/office/officeart/2005/8/layout/matrix3"/>
    <dgm:cxn modelId="{98163C53-B950-44B8-8E81-CCEC36857B95}" srcId="{02E66E29-CDCD-456A-BE6A-939462343581}" destId="{84D5B05E-A564-4207-A00B-0C1A711B6086}" srcOrd="1" destOrd="0" parTransId="{CA75CC7D-89BA-47EF-B2B0-889153BCD13C}" sibTransId="{E5ACCBDE-91C6-41C9-8D52-032264B22EC7}"/>
    <dgm:cxn modelId="{565DA76A-F0BC-4D8A-9F43-D6B66954953D}" type="presOf" srcId="{D4C889F9-17B8-4034-AE74-CE22294A50C7}" destId="{FBF50199-1515-464F-AD29-C63BDB1740C1}" srcOrd="0" destOrd="0" presId="urn:microsoft.com/office/officeart/2005/8/layout/matrix3"/>
    <dgm:cxn modelId="{D44E65B8-9D77-477F-B085-D80C7A2968BC}" type="presOf" srcId="{8C4D49F9-80C6-4029-A70B-983C00269896}" destId="{A68E0AF8-2D2B-41EF-8F66-57E0D239CA3D}" srcOrd="0" destOrd="0" presId="urn:microsoft.com/office/officeart/2005/8/layout/matrix3"/>
    <dgm:cxn modelId="{8B6366CA-A0FD-478F-9EAD-35C1C4CEAEF2}" srcId="{02E66E29-CDCD-456A-BE6A-939462343581}" destId="{D4C889F9-17B8-4034-AE74-CE22294A50C7}" srcOrd="3" destOrd="0" parTransId="{44C3C343-56C2-4545-A8E8-F4667DB4E799}" sibTransId="{CDBF1D86-56E2-459D-971E-A9CAB9EDF912}"/>
    <dgm:cxn modelId="{85E81F81-985D-4354-9656-A98F3448413F}" srcId="{02E66E29-CDCD-456A-BE6A-939462343581}" destId="{8C4D49F9-80C6-4029-A70B-983C00269896}" srcOrd="2" destOrd="0" parTransId="{E1CCB0B9-1510-468C-836F-24CA5DDFCA11}" sibTransId="{2F03D0A8-9152-4C3E-A6BE-80F630FA7C4F}"/>
    <dgm:cxn modelId="{9131E55A-7AF0-42CA-BE53-93AD03F3E9F2}" srcId="{02E66E29-CDCD-456A-BE6A-939462343581}" destId="{52B72543-B5D0-4C4B-A246-9CDA8BADA8AF}" srcOrd="0" destOrd="0" parTransId="{6916F760-DC93-492A-B253-D94D15BD8766}" sibTransId="{43FC0974-6952-4E8A-B515-F9AF97E2E464}"/>
    <dgm:cxn modelId="{EB6606E6-07D4-4BF5-9E4F-F081FF759389}" type="presOf" srcId="{02E66E29-CDCD-456A-BE6A-939462343581}" destId="{72E6884C-9068-4881-BA73-177663F9D29A}" srcOrd="0" destOrd="0" presId="urn:microsoft.com/office/officeart/2005/8/layout/matrix3"/>
    <dgm:cxn modelId="{B81DD193-D625-4DF3-AB56-3B25340F5AE0}" type="presOf" srcId="{52B72543-B5D0-4C4B-A246-9CDA8BADA8AF}" destId="{7BFB314F-420D-4D7A-9AA8-2CD423B490D3}" srcOrd="0" destOrd="0" presId="urn:microsoft.com/office/officeart/2005/8/layout/matrix3"/>
    <dgm:cxn modelId="{45AFB4D6-374C-4A54-983F-1EFDFA4F1E7D}" type="presParOf" srcId="{72E6884C-9068-4881-BA73-177663F9D29A}" destId="{102ED1B1-5626-42A3-9731-E61F633F9DC3}" srcOrd="0" destOrd="0" presId="urn:microsoft.com/office/officeart/2005/8/layout/matrix3"/>
    <dgm:cxn modelId="{0396F046-52B2-4320-96DD-4B7E24BD3C42}" type="presParOf" srcId="{72E6884C-9068-4881-BA73-177663F9D29A}" destId="{7BFB314F-420D-4D7A-9AA8-2CD423B490D3}" srcOrd="1" destOrd="0" presId="urn:microsoft.com/office/officeart/2005/8/layout/matrix3"/>
    <dgm:cxn modelId="{679FEF56-2FEC-479D-ACA9-376FE2B5674F}" type="presParOf" srcId="{72E6884C-9068-4881-BA73-177663F9D29A}" destId="{41C6C54E-87EB-4B32-8C94-5822153DFD0D}" srcOrd="2" destOrd="0" presId="urn:microsoft.com/office/officeart/2005/8/layout/matrix3"/>
    <dgm:cxn modelId="{50404B6F-11C3-4216-968A-3F023C33520B}" type="presParOf" srcId="{72E6884C-9068-4881-BA73-177663F9D29A}" destId="{A68E0AF8-2D2B-41EF-8F66-57E0D239CA3D}" srcOrd="3" destOrd="0" presId="urn:microsoft.com/office/officeart/2005/8/layout/matrix3"/>
    <dgm:cxn modelId="{DA602305-8DB4-496B-BC1B-34F3407866C5}" type="presParOf" srcId="{72E6884C-9068-4881-BA73-177663F9D29A}" destId="{FBF50199-1515-464F-AD29-C63BDB1740C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FE0954F-AC58-4CF9-8905-16676E956DD3}" type="doc">
      <dgm:prSet loTypeId="urn:microsoft.com/office/officeart/2005/8/layout/chart3" loCatId="cycle" qsTypeId="urn:microsoft.com/office/officeart/2005/8/quickstyle/simple2" qsCatId="simple" csTypeId="urn:microsoft.com/office/officeart/2005/8/colors/colorful5" csCatId="colorful" phldr="1"/>
      <dgm:spPr/>
    </dgm:pt>
    <dgm:pt modelId="{8D283B15-805A-42A9-A2E1-4B9640D24651}">
      <dgm:prSet phldrT="[文字]" custT="1"/>
      <dgm:spPr/>
      <dgm:t>
        <a:bodyPr/>
        <a:lstStyle/>
        <a:p>
          <a:r>
            <a:rPr lang="en-US" altLang="zh-TW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AI</a:t>
          </a:r>
          <a:r>
            <a:rPr lang="zh-TW" altLang="en-US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人工智慧</a:t>
          </a:r>
          <a:endParaRPr lang="zh-TW" altLang="en-US" sz="1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FDE98CD-B55A-4BDA-BDDA-553F10866443}" type="parTrans" cxnId="{971E873C-C3D1-4C95-A8E5-00241A2855A0}">
      <dgm:prSet/>
      <dgm:spPr/>
      <dgm:t>
        <a:bodyPr/>
        <a:lstStyle/>
        <a:p>
          <a:endParaRPr lang="zh-TW" altLang="en-US" sz="1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A42E41-0CF3-4E57-B976-60D877AF2264}" type="sibTrans" cxnId="{971E873C-C3D1-4C95-A8E5-00241A2855A0}">
      <dgm:prSet/>
      <dgm:spPr/>
      <dgm:t>
        <a:bodyPr/>
        <a:lstStyle/>
        <a:p>
          <a:endParaRPr lang="zh-TW" altLang="en-US" sz="1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B90B570-6E7F-43C2-ACCB-248EAACF7BD4}">
      <dgm:prSet phldrT="[文字]" custT="1"/>
      <dgm:spPr/>
      <dgm:t>
        <a:bodyPr/>
        <a:lstStyle/>
        <a:p>
          <a:r>
            <a:rPr lang="zh-TW" altLang="en-US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大數據分析</a:t>
          </a:r>
          <a:endParaRPr lang="zh-TW" altLang="en-US" sz="1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051552A-553A-422C-8F86-455E0AC20227}" type="parTrans" cxnId="{75BA7160-657F-477F-A5A9-D878AA6A3A85}">
      <dgm:prSet/>
      <dgm:spPr/>
      <dgm:t>
        <a:bodyPr/>
        <a:lstStyle/>
        <a:p>
          <a:endParaRPr lang="zh-TW" altLang="en-US" sz="1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A922955-4F0A-4B90-B690-86416AD152C8}" type="sibTrans" cxnId="{75BA7160-657F-477F-A5A9-D878AA6A3A85}">
      <dgm:prSet/>
      <dgm:spPr/>
      <dgm:t>
        <a:bodyPr/>
        <a:lstStyle/>
        <a:p>
          <a:endParaRPr lang="zh-TW" altLang="en-US" sz="1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51456B6-113A-4DD3-A74D-DDD816A7060F}">
      <dgm:prSet phldrT="[文字]" custT="1"/>
      <dgm:spPr/>
      <dgm:t>
        <a:bodyPr/>
        <a:lstStyle/>
        <a:p>
          <a:r>
            <a:rPr lang="zh-TW" altLang="en-US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行動</a:t>
          </a:r>
          <a:r>
            <a:rPr lang="en-US" altLang="zh-TW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APP</a:t>
          </a:r>
          <a:r>
            <a:rPr lang="zh-TW" altLang="en-US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設計</a:t>
          </a:r>
          <a:endParaRPr lang="zh-TW" altLang="en-US" sz="1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33F3EF2-B396-430F-9D48-5606328BB5A7}" type="parTrans" cxnId="{92D48FED-6A80-437B-B43D-BBA8EABF2160}">
      <dgm:prSet/>
      <dgm:spPr/>
      <dgm:t>
        <a:bodyPr/>
        <a:lstStyle/>
        <a:p>
          <a:endParaRPr lang="zh-TW" altLang="en-US" sz="1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2462FFE-0609-4654-94F0-16CD95EBAA4A}" type="sibTrans" cxnId="{92D48FED-6A80-437B-B43D-BBA8EABF2160}">
      <dgm:prSet/>
      <dgm:spPr/>
      <dgm:t>
        <a:bodyPr/>
        <a:lstStyle/>
        <a:p>
          <a:endParaRPr lang="zh-TW" altLang="en-US" sz="1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79A6E66-B296-4759-BDF9-5B26C1DC9DE7}">
      <dgm:prSet phldrT="[文字]" custT="1"/>
      <dgm:spPr/>
      <dgm:t>
        <a:bodyPr/>
        <a:lstStyle/>
        <a:p>
          <a:r>
            <a:rPr lang="zh-TW" altLang="en-US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端末整合與應用</a:t>
          </a:r>
          <a:endParaRPr lang="zh-TW" altLang="en-US" sz="1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5205842-FB4B-4680-98B8-A9BB2E552C33}" type="parTrans" cxnId="{5AF3562D-1D97-49C4-A4B5-53A5718626A4}">
      <dgm:prSet/>
      <dgm:spPr/>
      <dgm:t>
        <a:bodyPr/>
        <a:lstStyle/>
        <a:p>
          <a:endParaRPr lang="zh-TW" altLang="en-US" sz="1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255B7BA-3D41-4BD1-B294-891AD9E3C7F1}" type="sibTrans" cxnId="{5AF3562D-1D97-49C4-A4B5-53A5718626A4}">
      <dgm:prSet/>
      <dgm:spPr/>
      <dgm:t>
        <a:bodyPr/>
        <a:lstStyle/>
        <a:p>
          <a:endParaRPr lang="zh-TW" altLang="en-US" sz="1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6B65432-2B5E-4987-9838-10C4E574A767}">
      <dgm:prSet phldrT="[文字]" custT="1"/>
      <dgm:spPr/>
      <dgm:t>
        <a:bodyPr/>
        <a:lstStyle/>
        <a:p>
          <a:r>
            <a:rPr lang="en-US" altLang="zh-TW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UX</a:t>
          </a:r>
          <a:endParaRPr lang="zh-TW" altLang="en-US" sz="1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84BBA1E-7540-47D5-B4FB-0AF637E465A8}" type="parTrans" cxnId="{C95E667E-9961-4B4E-9E3B-B879817EBAD3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818FA6-6034-420D-B387-F1592EE521B2}" type="sibTrans" cxnId="{C95E667E-9961-4B4E-9E3B-B879817EBAD3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2B66C1F-573D-405A-BC79-6511EB3CF8AB}" type="pres">
      <dgm:prSet presAssocID="{BFE0954F-AC58-4CF9-8905-16676E956DD3}" presName="compositeShape" presStyleCnt="0">
        <dgm:presLayoutVars>
          <dgm:chMax val="7"/>
          <dgm:dir/>
          <dgm:resizeHandles val="exact"/>
        </dgm:presLayoutVars>
      </dgm:prSet>
      <dgm:spPr/>
    </dgm:pt>
    <dgm:pt modelId="{A9F8E01A-CE19-4B62-9FA1-5B3F7D2064B4}" type="pres">
      <dgm:prSet presAssocID="{BFE0954F-AC58-4CF9-8905-16676E956DD3}" presName="wedge1" presStyleLbl="node1" presStyleIdx="0" presStyleCnt="5"/>
      <dgm:spPr/>
      <dgm:t>
        <a:bodyPr/>
        <a:lstStyle/>
        <a:p>
          <a:endParaRPr lang="zh-TW" altLang="en-US"/>
        </a:p>
      </dgm:t>
    </dgm:pt>
    <dgm:pt modelId="{D22B9966-513F-4C57-BFEA-C946E9AF9E40}" type="pres">
      <dgm:prSet presAssocID="{BFE0954F-AC58-4CF9-8905-16676E956DD3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18D02F-E39B-4478-923B-89E01CB16198}" type="pres">
      <dgm:prSet presAssocID="{BFE0954F-AC58-4CF9-8905-16676E956DD3}" presName="wedge2" presStyleLbl="node1" presStyleIdx="1" presStyleCnt="5"/>
      <dgm:spPr/>
      <dgm:t>
        <a:bodyPr/>
        <a:lstStyle/>
        <a:p>
          <a:endParaRPr lang="zh-TW" altLang="en-US"/>
        </a:p>
      </dgm:t>
    </dgm:pt>
    <dgm:pt modelId="{257B5C11-7DE1-47BE-A301-21DC7A37FC98}" type="pres">
      <dgm:prSet presAssocID="{BFE0954F-AC58-4CF9-8905-16676E956DD3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0F25059-676B-4E62-A8F3-7626F5083484}" type="pres">
      <dgm:prSet presAssocID="{BFE0954F-AC58-4CF9-8905-16676E956DD3}" presName="wedge3" presStyleLbl="node1" presStyleIdx="2" presStyleCnt="5"/>
      <dgm:spPr/>
      <dgm:t>
        <a:bodyPr/>
        <a:lstStyle/>
        <a:p>
          <a:endParaRPr lang="zh-TW" altLang="en-US"/>
        </a:p>
      </dgm:t>
    </dgm:pt>
    <dgm:pt modelId="{B220B88A-6992-4F4A-83A8-D66B474C511D}" type="pres">
      <dgm:prSet presAssocID="{BFE0954F-AC58-4CF9-8905-16676E956DD3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6D59A3C-3DB1-4C21-849D-B022A2FDA4A3}" type="pres">
      <dgm:prSet presAssocID="{BFE0954F-AC58-4CF9-8905-16676E956DD3}" presName="wedge4" presStyleLbl="node1" presStyleIdx="3" presStyleCnt="5"/>
      <dgm:spPr/>
      <dgm:t>
        <a:bodyPr/>
        <a:lstStyle/>
        <a:p>
          <a:endParaRPr lang="zh-TW" altLang="en-US"/>
        </a:p>
      </dgm:t>
    </dgm:pt>
    <dgm:pt modelId="{F0C4D9E0-F6C2-46EF-9904-C5095AFB454B}" type="pres">
      <dgm:prSet presAssocID="{BFE0954F-AC58-4CF9-8905-16676E956DD3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B441672-01D0-4A0D-90C3-18591B86CF90}" type="pres">
      <dgm:prSet presAssocID="{BFE0954F-AC58-4CF9-8905-16676E956DD3}" presName="wedge5" presStyleLbl="node1" presStyleIdx="4" presStyleCnt="5"/>
      <dgm:spPr/>
      <dgm:t>
        <a:bodyPr/>
        <a:lstStyle/>
        <a:p>
          <a:endParaRPr lang="zh-TW" altLang="en-US"/>
        </a:p>
      </dgm:t>
    </dgm:pt>
    <dgm:pt modelId="{FFE07F3E-C216-48E6-8DF4-B187257ADDEF}" type="pres">
      <dgm:prSet presAssocID="{BFE0954F-AC58-4CF9-8905-16676E956DD3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3853CF6-36B2-4FDC-95A1-9526DDAFA97F}" type="presOf" srcId="{6B90B570-6E7F-43C2-ACCB-248EAACF7BD4}" destId="{CB18D02F-E39B-4478-923B-89E01CB16198}" srcOrd="0" destOrd="0" presId="urn:microsoft.com/office/officeart/2005/8/layout/chart3"/>
    <dgm:cxn modelId="{6C41853E-6753-4F95-92FB-ED4697495F95}" type="presOf" srcId="{551456B6-113A-4DD3-A74D-DDD816A7060F}" destId="{B220B88A-6992-4F4A-83A8-D66B474C511D}" srcOrd="1" destOrd="0" presId="urn:microsoft.com/office/officeart/2005/8/layout/chart3"/>
    <dgm:cxn modelId="{70198DBF-9853-4127-8231-D472547D1905}" type="presOf" srcId="{879A6E66-B296-4759-BDF9-5B26C1DC9DE7}" destId="{F0C4D9E0-F6C2-46EF-9904-C5095AFB454B}" srcOrd="1" destOrd="0" presId="urn:microsoft.com/office/officeart/2005/8/layout/chart3"/>
    <dgm:cxn modelId="{92D48FED-6A80-437B-B43D-BBA8EABF2160}" srcId="{BFE0954F-AC58-4CF9-8905-16676E956DD3}" destId="{551456B6-113A-4DD3-A74D-DDD816A7060F}" srcOrd="2" destOrd="0" parTransId="{133F3EF2-B396-430F-9D48-5606328BB5A7}" sibTransId="{72462FFE-0609-4654-94F0-16CD95EBAA4A}"/>
    <dgm:cxn modelId="{56F0CA6D-4EC2-455D-A719-E27E0738BCB4}" type="presOf" srcId="{46B65432-2B5E-4987-9838-10C4E574A767}" destId="{FFE07F3E-C216-48E6-8DF4-B187257ADDEF}" srcOrd="1" destOrd="0" presId="urn:microsoft.com/office/officeart/2005/8/layout/chart3"/>
    <dgm:cxn modelId="{75BA7160-657F-477F-A5A9-D878AA6A3A85}" srcId="{BFE0954F-AC58-4CF9-8905-16676E956DD3}" destId="{6B90B570-6E7F-43C2-ACCB-248EAACF7BD4}" srcOrd="1" destOrd="0" parTransId="{C051552A-553A-422C-8F86-455E0AC20227}" sibTransId="{0A922955-4F0A-4B90-B690-86416AD152C8}"/>
    <dgm:cxn modelId="{C95E667E-9961-4B4E-9E3B-B879817EBAD3}" srcId="{BFE0954F-AC58-4CF9-8905-16676E956DD3}" destId="{46B65432-2B5E-4987-9838-10C4E574A767}" srcOrd="4" destOrd="0" parTransId="{284BBA1E-7540-47D5-B4FB-0AF637E465A8}" sibTransId="{2A818FA6-6034-420D-B387-F1592EE521B2}"/>
    <dgm:cxn modelId="{F2F16070-2D74-45D9-B3F0-B1BFF216D985}" type="presOf" srcId="{BFE0954F-AC58-4CF9-8905-16676E956DD3}" destId="{82B66C1F-573D-405A-BC79-6511EB3CF8AB}" srcOrd="0" destOrd="0" presId="urn:microsoft.com/office/officeart/2005/8/layout/chart3"/>
    <dgm:cxn modelId="{9AED32EE-6D9E-467C-BFB6-8156097D8797}" type="presOf" srcId="{8D283B15-805A-42A9-A2E1-4B9640D24651}" destId="{A9F8E01A-CE19-4B62-9FA1-5B3F7D2064B4}" srcOrd="0" destOrd="0" presId="urn:microsoft.com/office/officeart/2005/8/layout/chart3"/>
    <dgm:cxn modelId="{83B3DD70-5D0E-4A58-8725-50D889E1F0E4}" type="presOf" srcId="{6B90B570-6E7F-43C2-ACCB-248EAACF7BD4}" destId="{257B5C11-7DE1-47BE-A301-21DC7A37FC98}" srcOrd="1" destOrd="0" presId="urn:microsoft.com/office/officeart/2005/8/layout/chart3"/>
    <dgm:cxn modelId="{20C1E02F-4CC9-411C-A98B-2B334B032CDD}" type="presOf" srcId="{46B65432-2B5E-4987-9838-10C4E574A767}" destId="{6B441672-01D0-4A0D-90C3-18591B86CF90}" srcOrd="0" destOrd="0" presId="urn:microsoft.com/office/officeart/2005/8/layout/chart3"/>
    <dgm:cxn modelId="{A858E9C6-2366-40A3-8427-6D95471A4489}" type="presOf" srcId="{879A6E66-B296-4759-BDF9-5B26C1DC9DE7}" destId="{E6D59A3C-3DB1-4C21-849D-B022A2FDA4A3}" srcOrd="0" destOrd="0" presId="urn:microsoft.com/office/officeart/2005/8/layout/chart3"/>
    <dgm:cxn modelId="{E4FF1697-8502-4986-B6B2-47C06DE36E3C}" type="presOf" srcId="{8D283B15-805A-42A9-A2E1-4B9640D24651}" destId="{D22B9966-513F-4C57-BFEA-C946E9AF9E40}" srcOrd="1" destOrd="0" presId="urn:microsoft.com/office/officeart/2005/8/layout/chart3"/>
    <dgm:cxn modelId="{971E873C-C3D1-4C95-A8E5-00241A2855A0}" srcId="{BFE0954F-AC58-4CF9-8905-16676E956DD3}" destId="{8D283B15-805A-42A9-A2E1-4B9640D24651}" srcOrd="0" destOrd="0" parTransId="{5FDE98CD-B55A-4BDA-BDDA-553F10866443}" sibTransId="{90A42E41-0CF3-4E57-B976-60D877AF2264}"/>
    <dgm:cxn modelId="{780B9DEB-2308-4001-B764-8B22C2884568}" type="presOf" srcId="{551456B6-113A-4DD3-A74D-DDD816A7060F}" destId="{90F25059-676B-4E62-A8F3-7626F5083484}" srcOrd="0" destOrd="0" presId="urn:microsoft.com/office/officeart/2005/8/layout/chart3"/>
    <dgm:cxn modelId="{5AF3562D-1D97-49C4-A4B5-53A5718626A4}" srcId="{BFE0954F-AC58-4CF9-8905-16676E956DD3}" destId="{879A6E66-B296-4759-BDF9-5B26C1DC9DE7}" srcOrd="3" destOrd="0" parTransId="{45205842-FB4B-4680-98B8-A9BB2E552C33}" sibTransId="{4255B7BA-3D41-4BD1-B294-891AD9E3C7F1}"/>
    <dgm:cxn modelId="{B3C0E820-0657-4D16-BC95-9F0E49530860}" type="presParOf" srcId="{82B66C1F-573D-405A-BC79-6511EB3CF8AB}" destId="{A9F8E01A-CE19-4B62-9FA1-5B3F7D2064B4}" srcOrd="0" destOrd="0" presId="urn:microsoft.com/office/officeart/2005/8/layout/chart3"/>
    <dgm:cxn modelId="{CBBB38F7-D9C6-4991-866B-A27B87590717}" type="presParOf" srcId="{82B66C1F-573D-405A-BC79-6511EB3CF8AB}" destId="{D22B9966-513F-4C57-BFEA-C946E9AF9E40}" srcOrd="1" destOrd="0" presId="urn:microsoft.com/office/officeart/2005/8/layout/chart3"/>
    <dgm:cxn modelId="{57238F4E-9D1A-4B06-B4B7-AFEC5D0246FA}" type="presParOf" srcId="{82B66C1F-573D-405A-BC79-6511EB3CF8AB}" destId="{CB18D02F-E39B-4478-923B-89E01CB16198}" srcOrd="2" destOrd="0" presId="urn:microsoft.com/office/officeart/2005/8/layout/chart3"/>
    <dgm:cxn modelId="{CDF17C71-B1B3-4F7F-99A4-BA820156F637}" type="presParOf" srcId="{82B66C1F-573D-405A-BC79-6511EB3CF8AB}" destId="{257B5C11-7DE1-47BE-A301-21DC7A37FC98}" srcOrd="3" destOrd="0" presId="urn:microsoft.com/office/officeart/2005/8/layout/chart3"/>
    <dgm:cxn modelId="{3F8C44A7-C631-4F45-A06A-46E268D8158F}" type="presParOf" srcId="{82B66C1F-573D-405A-BC79-6511EB3CF8AB}" destId="{90F25059-676B-4E62-A8F3-7626F5083484}" srcOrd="4" destOrd="0" presId="urn:microsoft.com/office/officeart/2005/8/layout/chart3"/>
    <dgm:cxn modelId="{CB555ED1-FE01-4250-9138-1666B42E8173}" type="presParOf" srcId="{82B66C1F-573D-405A-BC79-6511EB3CF8AB}" destId="{B220B88A-6992-4F4A-83A8-D66B474C511D}" srcOrd="5" destOrd="0" presId="urn:microsoft.com/office/officeart/2005/8/layout/chart3"/>
    <dgm:cxn modelId="{465F0285-C58D-4100-9E9C-35D2106AED48}" type="presParOf" srcId="{82B66C1F-573D-405A-BC79-6511EB3CF8AB}" destId="{E6D59A3C-3DB1-4C21-849D-B022A2FDA4A3}" srcOrd="6" destOrd="0" presId="urn:microsoft.com/office/officeart/2005/8/layout/chart3"/>
    <dgm:cxn modelId="{88F64F2A-B634-4533-8154-AF527F64B1A3}" type="presParOf" srcId="{82B66C1F-573D-405A-BC79-6511EB3CF8AB}" destId="{F0C4D9E0-F6C2-46EF-9904-C5095AFB454B}" srcOrd="7" destOrd="0" presId="urn:microsoft.com/office/officeart/2005/8/layout/chart3"/>
    <dgm:cxn modelId="{E1CA1577-DC64-4C67-9E73-5243BD1CC831}" type="presParOf" srcId="{82B66C1F-573D-405A-BC79-6511EB3CF8AB}" destId="{6B441672-01D0-4A0D-90C3-18591B86CF90}" srcOrd="8" destOrd="0" presId="urn:microsoft.com/office/officeart/2005/8/layout/chart3"/>
    <dgm:cxn modelId="{B78C7D4E-2361-4DD4-9096-9B0064915FA1}" type="presParOf" srcId="{82B66C1F-573D-405A-BC79-6511EB3CF8AB}" destId="{FFE07F3E-C216-48E6-8DF4-B187257ADDEF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5970D84-4F32-4171-94C3-02405145A319}" type="doc">
      <dgm:prSet loTypeId="urn:microsoft.com/office/officeart/2005/8/layout/pyramid1" loCatId="pyramid" qsTypeId="urn:microsoft.com/office/officeart/2005/8/quickstyle/simple1" qsCatId="simple" csTypeId="urn:microsoft.com/office/officeart/2005/8/colors/colorful2" csCatId="colorful" phldr="1"/>
      <dgm:spPr/>
    </dgm:pt>
    <dgm:pt modelId="{093393E8-AB60-43E8-9D93-4620928C95B5}">
      <dgm:prSet phldrT="[文字]" custT="1"/>
      <dgm:spPr/>
      <dgm:t>
        <a:bodyPr/>
        <a:lstStyle/>
        <a:p>
          <a:endParaRPr lang="en-US" altLang="zh-TW" sz="20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endParaRPr lang="en-US" altLang="zh-TW" sz="10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有使命感</a:t>
          </a:r>
          <a:r>
            <a: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的領導者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3A936E1-945B-412A-970C-4ED4E45F9B6F}" type="parTrans" cxnId="{DAC99486-8C4A-4E28-9D44-CD6AFB55FA99}">
      <dgm:prSet/>
      <dgm:spPr/>
      <dgm:t>
        <a:bodyPr/>
        <a:lstStyle/>
        <a:p>
          <a:endParaRPr lang="zh-TW" altLang="en-US" sz="9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2625259-DEC6-4A4B-BA8C-5E56184A71C2}" type="sibTrans" cxnId="{DAC99486-8C4A-4E28-9D44-CD6AFB55FA99}">
      <dgm:prSet/>
      <dgm:spPr/>
      <dgm:t>
        <a:bodyPr/>
        <a:lstStyle/>
        <a:p>
          <a:endParaRPr lang="zh-TW" altLang="en-US" sz="9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A3238A2-49DF-4F96-87DA-1FCD547A952F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找認同的人上車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6BB6C65-66FA-4D2E-9BED-249C43EA2DC3}" type="parTrans" cxnId="{CF3F8CD4-4BAA-43CE-B340-E0C346EF98F8}">
      <dgm:prSet/>
      <dgm:spPr/>
      <dgm:t>
        <a:bodyPr/>
        <a:lstStyle/>
        <a:p>
          <a:endParaRPr lang="zh-TW" altLang="en-US" sz="9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1651337-B6A8-4738-B9AA-DDFBE92A3154}" type="sibTrans" cxnId="{CF3F8CD4-4BAA-43CE-B340-E0C346EF98F8}">
      <dgm:prSet/>
      <dgm:spPr/>
      <dgm:t>
        <a:bodyPr/>
        <a:lstStyle/>
        <a:p>
          <a:endParaRPr lang="zh-TW" altLang="en-US" sz="9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FC33B21-5D1F-4BB0-9646-00320DEF42DC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跨界合作培育人才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50CC461-F055-40FF-A309-CCC2B2185E78}" type="parTrans" cxnId="{EE2AC7FE-5526-49E5-95CA-A584F16AD3BB}">
      <dgm:prSet/>
      <dgm:spPr/>
      <dgm:t>
        <a:bodyPr/>
        <a:lstStyle/>
        <a:p>
          <a:endParaRPr lang="zh-TW" altLang="en-US" sz="9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8EB052C-1398-4FDF-9A2A-9C4A7C43D492}" type="sibTrans" cxnId="{EE2AC7FE-5526-49E5-95CA-A584F16AD3BB}">
      <dgm:prSet/>
      <dgm:spPr/>
      <dgm:t>
        <a:bodyPr/>
        <a:lstStyle/>
        <a:p>
          <a:endParaRPr lang="zh-TW" altLang="en-US" sz="9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E48569-E651-451C-88EC-DC6FC9A9596D}" type="pres">
      <dgm:prSet presAssocID="{F5970D84-4F32-4171-94C3-02405145A319}" presName="Name0" presStyleCnt="0">
        <dgm:presLayoutVars>
          <dgm:dir/>
          <dgm:animLvl val="lvl"/>
          <dgm:resizeHandles val="exact"/>
        </dgm:presLayoutVars>
      </dgm:prSet>
      <dgm:spPr/>
    </dgm:pt>
    <dgm:pt modelId="{E8319A28-F940-45F8-8B41-B014ACFF57EC}" type="pres">
      <dgm:prSet presAssocID="{093393E8-AB60-43E8-9D93-4620928C95B5}" presName="Name8" presStyleCnt="0"/>
      <dgm:spPr/>
    </dgm:pt>
    <dgm:pt modelId="{51450DF1-0CE7-4499-BD27-E4E6291F2524}" type="pres">
      <dgm:prSet presAssocID="{093393E8-AB60-43E8-9D93-4620928C95B5}" presName="level" presStyleLbl="node1" presStyleIdx="0" presStyleCnt="3" custScaleY="17542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4FA4A55-BF40-4140-B98D-31F1B6EB48E6}" type="pres">
      <dgm:prSet presAssocID="{093393E8-AB60-43E8-9D93-4620928C95B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E62895-7370-4738-8C02-C0376778FF3A}" type="pres">
      <dgm:prSet presAssocID="{9A3238A2-49DF-4F96-87DA-1FCD547A952F}" presName="Name8" presStyleCnt="0"/>
      <dgm:spPr/>
    </dgm:pt>
    <dgm:pt modelId="{91843B96-0E21-43BC-8074-E41A4E16C8B8}" type="pres">
      <dgm:prSet presAssocID="{9A3238A2-49DF-4F96-87DA-1FCD547A952F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31549AC-C0B0-466B-9620-A80B48E4B62E}" type="pres">
      <dgm:prSet presAssocID="{9A3238A2-49DF-4F96-87DA-1FCD547A952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5F7D5EC-2A24-496F-B0BE-B56BDDE3C76C}" type="pres">
      <dgm:prSet presAssocID="{0FC33B21-5D1F-4BB0-9646-00320DEF42DC}" presName="Name8" presStyleCnt="0"/>
      <dgm:spPr/>
    </dgm:pt>
    <dgm:pt modelId="{CDED60FE-C1D8-4DEF-8EDE-85E9DF077A2E}" type="pres">
      <dgm:prSet presAssocID="{0FC33B21-5D1F-4BB0-9646-00320DEF42DC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6371D45-C9F8-44E9-A823-82B07C446C80}" type="pres">
      <dgm:prSet presAssocID="{0FC33B21-5D1F-4BB0-9646-00320DEF42D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3749A56-37EC-4B86-9C5E-2430C0756ACF}" type="presOf" srcId="{0FC33B21-5D1F-4BB0-9646-00320DEF42DC}" destId="{CDED60FE-C1D8-4DEF-8EDE-85E9DF077A2E}" srcOrd="0" destOrd="0" presId="urn:microsoft.com/office/officeart/2005/8/layout/pyramid1"/>
    <dgm:cxn modelId="{EE2AC7FE-5526-49E5-95CA-A584F16AD3BB}" srcId="{F5970D84-4F32-4171-94C3-02405145A319}" destId="{0FC33B21-5D1F-4BB0-9646-00320DEF42DC}" srcOrd="2" destOrd="0" parTransId="{F50CC461-F055-40FF-A309-CCC2B2185E78}" sibTransId="{08EB052C-1398-4FDF-9A2A-9C4A7C43D492}"/>
    <dgm:cxn modelId="{03FDA351-5094-421A-9DDD-38B405D2ECD9}" type="presOf" srcId="{093393E8-AB60-43E8-9D93-4620928C95B5}" destId="{51450DF1-0CE7-4499-BD27-E4E6291F2524}" srcOrd="0" destOrd="0" presId="urn:microsoft.com/office/officeart/2005/8/layout/pyramid1"/>
    <dgm:cxn modelId="{DAC99486-8C4A-4E28-9D44-CD6AFB55FA99}" srcId="{F5970D84-4F32-4171-94C3-02405145A319}" destId="{093393E8-AB60-43E8-9D93-4620928C95B5}" srcOrd="0" destOrd="0" parTransId="{63A936E1-945B-412A-970C-4ED4E45F9B6F}" sibTransId="{62625259-DEC6-4A4B-BA8C-5E56184A71C2}"/>
    <dgm:cxn modelId="{681EB743-0011-4433-9EC9-4AA2DA9E187F}" type="presOf" srcId="{0FC33B21-5D1F-4BB0-9646-00320DEF42DC}" destId="{56371D45-C9F8-44E9-A823-82B07C446C80}" srcOrd="1" destOrd="0" presId="urn:microsoft.com/office/officeart/2005/8/layout/pyramid1"/>
    <dgm:cxn modelId="{4F223E27-AA22-4B01-9E00-F24F379DA71C}" type="presOf" srcId="{093393E8-AB60-43E8-9D93-4620928C95B5}" destId="{94FA4A55-BF40-4140-B98D-31F1B6EB48E6}" srcOrd="1" destOrd="0" presId="urn:microsoft.com/office/officeart/2005/8/layout/pyramid1"/>
    <dgm:cxn modelId="{CB8EFD01-9189-43A2-ADE0-ADCB079BD779}" type="presOf" srcId="{9A3238A2-49DF-4F96-87DA-1FCD547A952F}" destId="{031549AC-C0B0-466B-9620-A80B48E4B62E}" srcOrd="1" destOrd="0" presId="urn:microsoft.com/office/officeart/2005/8/layout/pyramid1"/>
    <dgm:cxn modelId="{CF3F8CD4-4BAA-43CE-B340-E0C346EF98F8}" srcId="{F5970D84-4F32-4171-94C3-02405145A319}" destId="{9A3238A2-49DF-4F96-87DA-1FCD547A952F}" srcOrd="1" destOrd="0" parTransId="{56BB6C65-66FA-4D2E-9BED-249C43EA2DC3}" sibTransId="{61651337-B6A8-4738-B9AA-DDFBE92A3154}"/>
    <dgm:cxn modelId="{A5D86ABB-F3DC-4D33-A0DE-76BC30C5822F}" type="presOf" srcId="{F5970D84-4F32-4171-94C3-02405145A319}" destId="{4DE48569-E651-451C-88EC-DC6FC9A9596D}" srcOrd="0" destOrd="0" presId="urn:microsoft.com/office/officeart/2005/8/layout/pyramid1"/>
    <dgm:cxn modelId="{CEC98572-0D56-4F42-901B-FF930F567D91}" type="presOf" srcId="{9A3238A2-49DF-4F96-87DA-1FCD547A952F}" destId="{91843B96-0E21-43BC-8074-E41A4E16C8B8}" srcOrd="0" destOrd="0" presId="urn:microsoft.com/office/officeart/2005/8/layout/pyramid1"/>
    <dgm:cxn modelId="{E0B31981-9994-4E45-BA48-D807CB797F5F}" type="presParOf" srcId="{4DE48569-E651-451C-88EC-DC6FC9A9596D}" destId="{E8319A28-F940-45F8-8B41-B014ACFF57EC}" srcOrd="0" destOrd="0" presId="urn:microsoft.com/office/officeart/2005/8/layout/pyramid1"/>
    <dgm:cxn modelId="{6F9AE32F-57BE-4C22-9947-3716A0F66252}" type="presParOf" srcId="{E8319A28-F940-45F8-8B41-B014ACFF57EC}" destId="{51450DF1-0CE7-4499-BD27-E4E6291F2524}" srcOrd="0" destOrd="0" presId="urn:microsoft.com/office/officeart/2005/8/layout/pyramid1"/>
    <dgm:cxn modelId="{E4F6EE08-622E-4CB1-BD12-41D9544FECE8}" type="presParOf" srcId="{E8319A28-F940-45F8-8B41-B014ACFF57EC}" destId="{94FA4A55-BF40-4140-B98D-31F1B6EB48E6}" srcOrd="1" destOrd="0" presId="urn:microsoft.com/office/officeart/2005/8/layout/pyramid1"/>
    <dgm:cxn modelId="{584CD814-BA14-4EC1-A66D-164E2BBE8153}" type="presParOf" srcId="{4DE48569-E651-451C-88EC-DC6FC9A9596D}" destId="{52E62895-7370-4738-8C02-C0376778FF3A}" srcOrd="1" destOrd="0" presId="urn:microsoft.com/office/officeart/2005/8/layout/pyramid1"/>
    <dgm:cxn modelId="{ABB022A5-3B61-4839-9241-6A42FF409C8E}" type="presParOf" srcId="{52E62895-7370-4738-8C02-C0376778FF3A}" destId="{91843B96-0E21-43BC-8074-E41A4E16C8B8}" srcOrd="0" destOrd="0" presId="urn:microsoft.com/office/officeart/2005/8/layout/pyramid1"/>
    <dgm:cxn modelId="{95B81C38-D231-4B59-9D8D-2BBFDC62C180}" type="presParOf" srcId="{52E62895-7370-4738-8C02-C0376778FF3A}" destId="{031549AC-C0B0-466B-9620-A80B48E4B62E}" srcOrd="1" destOrd="0" presId="urn:microsoft.com/office/officeart/2005/8/layout/pyramid1"/>
    <dgm:cxn modelId="{9BA59332-6F9C-41BA-8F60-EB288A6BA8F0}" type="presParOf" srcId="{4DE48569-E651-451C-88EC-DC6FC9A9596D}" destId="{05F7D5EC-2A24-496F-B0BE-B56BDDE3C76C}" srcOrd="2" destOrd="0" presId="urn:microsoft.com/office/officeart/2005/8/layout/pyramid1"/>
    <dgm:cxn modelId="{53E5EC72-C9F2-4FD4-9DC4-7234ADEAB705}" type="presParOf" srcId="{05F7D5EC-2A24-496F-B0BE-B56BDDE3C76C}" destId="{CDED60FE-C1D8-4DEF-8EDE-85E9DF077A2E}" srcOrd="0" destOrd="0" presId="urn:microsoft.com/office/officeart/2005/8/layout/pyramid1"/>
    <dgm:cxn modelId="{C6F85ECB-861C-4B01-AAD7-B768A2B4C24D}" type="presParOf" srcId="{05F7D5EC-2A24-496F-B0BE-B56BDDE3C76C}" destId="{56371D45-C9F8-44E9-A823-82B07C446C8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A06B97E-FE41-4D6F-83C8-B04765A0807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D351FB1C-C181-47C3-BA05-C27EC563B72D}">
      <dgm:prSet custT="1"/>
      <dgm:spPr/>
      <dgm:t>
        <a:bodyPr/>
        <a:lstStyle/>
        <a:p>
          <a:r>
            <a:rPr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加強</a:t>
          </a:r>
          <a:r>
            <a:rPr lang="en-US" altLang="en-US" sz="2000" b="1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FinTech</a:t>
          </a:r>
          <a:r>
            <a:rPr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議題研究</a:t>
          </a:r>
        </a:p>
      </dgm:t>
    </dgm:pt>
    <dgm:pt modelId="{D7519F53-FC46-4B17-8F0E-83E14042D199}" type="parTrans" cxnId="{19631C37-4610-4FD8-905A-A83A4C7E5B56}">
      <dgm:prSet/>
      <dgm:spPr/>
      <dgm:t>
        <a:bodyPr/>
        <a:lstStyle/>
        <a:p>
          <a:endParaRPr lang="zh-TW" altLang="en-US"/>
        </a:p>
      </dgm:t>
    </dgm:pt>
    <dgm:pt modelId="{4486FF2F-4EB4-47CD-9686-C1DB59276637}" type="sibTrans" cxnId="{19631C37-4610-4FD8-905A-A83A4C7E5B56}">
      <dgm:prSet/>
      <dgm:spPr/>
      <dgm:t>
        <a:bodyPr/>
        <a:lstStyle/>
        <a:p>
          <a:endParaRPr lang="zh-TW" altLang="en-US"/>
        </a:p>
      </dgm:t>
    </dgm:pt>
    <dgm:pt modelId="{4746252E-2916-46D0-AAF2-04DFC608BA3F}">
      <dgm:prSet custT="1"/>
      <dgm:spPr/>
      <dgm:t>
        <a:bodyPr/>
        <a:lstStyle/>
        <a:p>
          <a:r>
            <a:rPr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加重</a:t>
          </a:r>
          <a:r>
            <a:rPr lang="en-US" altLang="en-US" sz="2000" b="1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FinTech</a:t>
          </a:r>
          <a:r>
            <a:rPr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研習與訓練培訓</a:t>
          </a:r>
        </a:p>
      </dgm:t>
    </dgm:pt>
    <dgm:pt modelId="{05468B6F-C622-4854-B79C-196A96E6BB20}" type="parTrans" cxnId="{2E178FBE-3EC7-48A4-8B8C-60A39225FB98}">
      <dgm:prSet/>
      <dgm:spPr/>
      <dgm:t>
        <a:bodyPr/>
        <a:lstStyle/>
        <a:p>
          <a:endParaRPr lang="zh-TW" altLang="en-US"/>
        </a:p>
      </dgm:t>
    </dgm:pt>
    <dgm:pt modelId="{CE5F6733-5985-4F1D-9BE2-10A1A6515437}" type="sibTrans" cxnId="{2E178FBE-3EC7-48A4-8B8C-60A39225FB98}">
      <dgm:prSet/>
      <dgm:spPr/>
      <dgm:t>
        <a:bodyPr/>
        <a:lstStyle/>
        <a:p>
          <a:endParaRPr lang="zh-TW" altLang="en-US"/>
        </a:p>
      </dgm:t>
    </dgm:pt>
    <dgm:pt modelId="{81FE05BA-0983-4CCF-B404-6269B6FD61E8}">
      <dgm:prSet custT="1"/>
      <dgm:spPr/>
      <dgm:t>
        <a:bodyPr/>
        <a:lstStyle/>
        <a:p>
          <a:r>
            <a:rPr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推動金融數位力知識檢定</a:t>
          </a:r>
        </a:p>
      </dgm:t>
    </dgm:pt>
    <dgm:pt modelId="{6498C32B-CBF0-4B71-BAFC-759B40754B84}" type="parTrans" cxnId="{58377CF7-2624-4826-BF78-1AEDABC2DF47}">
      <dgm:prSet/>
      <dgm:spPr/>
      <dgm:t>
        <a:bodyPr/>
        <a:lstStyle/>
        <a:p>
          <a:endParaRPr lang="zh-TW" altLang="en-US"/>
        </a:p>
      </dgm:t>
    </dgm:pt>
    <dgm:pt modelId="{D50610E2-5C5B-46F2-9A95-E316B0303C18}" type="sibTrans" cxnId="{58377CF7-2624-4826-BF78-1AEDABC2DF47}">
      <dgm:prSet/>
      <dgm:spPr/>
      <dgm:t>
        <a:bodyPr/>
        <a:lstStyle/>
        <a:p>
          <a:endParaRPr lang="zh-TW" altLang="en-US"/>
        </a:p>
      </dgm:t>
    </dgm:pt>
    <dgm:pt modelId="{CB372DF9-9C65-4ECD-88FD-65EBB22AB07B}">
      <dgm:prSet custT="1"/>
      <dgm:spPr/>
      <dgm:t>
        <a:bodyPr/>
        <a:lstStyle/>
        <a:p>
          <a:r>
            <a:rPr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與資策會合作成立數位金融學院深化</a:t>
          </a:r>
          <a:r>
            <a:rPr lang="en-US" altLang="en-US" sz="2000" b="1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FinTech</a:t>
          </a:r>
          <a:r>
            <a:rPr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人才培育</a:t>
          </a:r>
        </a:p>
      </dgm:t>
    </dgm:pt>
    <dgm:pt modelId="{66BFCFA3-49DE-4047-8597-49B7AAA11B16}" type="parTrans" cxnId="{45BABC45-1561-43A2-A0BF-AA078240CD95}">
      <dgm:prSet/>
      <dgm:spPr/>
      <dgm:t>
        <a:bodyPr/>
        <a:lstStyle/>
        <a:p>
          <a:endParaRPr lang="zh-TW" altLang="en-US"/>
        </a:p>
      </dgm:t>
    </dgm:pt>
    <dgm:pt modelId="{D9B9B1F8-8A7E-4774-88A9-4830F541E6F1}" type="sibTrans" cxnId="{45BABC45-1561-43A2-A0BF-AA078240CD95}">
      <dgm:prSet/>
      <dgm:spPr/>
      <dgm:t>
        <a:bodyPr/>
        <a:lstStyle/>
        <a:p>
          <a:endParaRPr lang="zh-TW" altLang="en-US"/>
        </a:p>
      </dgm:t>
    </dgm:pt>
    <dgm:pt modelId="{58A0545E-4AC8-4ECC-9A11-EC368C074AB1}">
      <dgm:prSet custT="1"/>
      <dgm:spPr/>
      <dgm:t>
        <a:bodyPr/>
        <a:lstStyle/>
        <a:p>
          <a:r>
            <a:rPr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中小型金融機構</a:t>
          </a:r>
          <a:r>
            <a:rPr lang="en-US" altLang="en-US" sz="2000" b="1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FinTech</a:t>
          </a:r>
          <a:r>
            <a:rPr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諮詢服務小組</a:t>
          </a:r>
        </a:p>
      </dgm:t>
    </dgm:pt>
    <dgm:pt modelId="{996915DF-F3C9-4BA4-B5DD-CFCCA133E53D}" type="parTrans" cxnId="{F0783C17-11D2-422F-93FB-45C736868A01}">
      <dgm:prSet/>
      <dgm:spPr/>
      <dgm:t>
        <a:bodyPr/>
        <a:lstStyle/>
        <a:p>
          <a:endParaRPr lang="zh-TW" altLang="en-US"/>
        </a:p>
      </dgm:t>
    </dgm:pt>
    <dgm:pt modelId="{2485F020-D17E-4F38-B73C-8B670A583247}" type="sibTrans" cxnId="{F0783C17-11D2-422F-93FB-45C736868A01}">
      <dgm:prSet/>
      <dgm:spPr/>
      <dgm:t>
        <a:bodyPr/>
        <a:lstStyle/>
        <a:p>
          <a:endParaRPr lang="zh-TW" altLang="en-US"/>
        </a:p>
      </dgm:t>
    </dgm:pt>
    <dgm:pt modelId="{A035AC98-373F-4736-BCC8-10619C86164E}" type="pres">
      <dgm:prSet presAssocID="{FA06B97E-FE41-4D6F-83C8-B04765A0807E}" presName="arrowDiagram" presStyleCnt="0">
        <dgm:presLayoutVars>
          <dgm:chMax val="5"/>
          <dgm:dir/>
          <dgm:resizeHandles val="exact"/>
        </dgm:presLayoutVars>
      </dgm:prSet>
      <dgm:spPr/>
    </dgm:pt>
    <dgm:pt modelId="{58B8CA67-063A-4DBF-B7A4-7A23B637FFDD}" type="pres">
      <dgm:prSet presAssocID="{FA06B97E-FE41-4D6F-83C8-B04765A0807E}" presName="arrow" presStyleLbl="bgShp" presStyleIdx="0" presStyleCnt="1"/>
      <dgm:spPr/>
    </dgm:pt>
    <dgm:pt modelId="{679A7C32-F1C6-4E7C-921D-3468FA0A9565}" type="pres">
      <dgm:prSet presAssocID="{FA06B97E-FE41-4D6F-83C8-B04765A0807E}" presName="arrowDiagram5" presStyleCnt="0"/>
      <dgm:spPr/>
    </dgm:pt>
    <dgm:pt modelId="{B8A9AA10-809A-4B04-A352-46053CD1F73E}" type="pres">
      <dgm:prSet presAssocID="{D351FB1C-C181-47C3-BA05-C27EC563B72D}" presName="bullet5a" presStyleLbl="node1" presStyleIdx="0" presStyleCnt="5"/>
      <dgm:spPr/>
    </dgm:pt>
    <dgm:pt modelId="{C3FF173C-278D-4CD0-ADFD-674C53A6174D}" type="pres">
      <dgm:prSet presAssocID="{D351FB1C-C181-47C3-BA05-C27EC563B72D}" presName="textBox5a" presStyleLbl="revTx" presStyleIdx="0" presStyleCnt="5" custScaleX="119586" custLinFactNeighborX="11154" custLinFactNeighborY="-185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33ABB3A-965F-496E-9B8B-8E9E6AF0395F}" type="pres">
      <dgm:prSet presAssocID="{4746252E-2916-46D0-AAF2-04DFC608BA3F}" presName="bullet5b" presStyleLbl="node1" presStyleIdx="1" presStyleCnt="5"/>
      <dgm:spPr/>
    </dgm:pt>
    <dgm:pt modelId="{A1F25C6A-1615-453F-9ABA-C7288D8A3C20}" type="pres">
      <dgm:prSet presAssocID="{4746252E-2916-46D0-AAF2-04DFC608BA3F}" presName="textBox5b" presStyleLbl="revTx" presStyleIdx="1" presStyleCnt="5" custScaleX="109414" custLinFactNeighborX="6731" custLinFactNeighborY="-125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BEADB4E-440D-4218-BED2-173CB1114DA2}" type="pres">
      <dgm:prSet presAssocID="{81FE05BA-0983-4CCF-B404-6269B6FD61E8}" presName="bullet5c" presStyleLbl="node1" presStyleIdx="2" presStyleCnt="5"/>
      <dgm:spPr/>
    </dgm:pt>
    <dgm:pt modelId="{4ED60827-48FA-410E-8457-5AE9D9F7A14A}" type="pres">
      <dgm:prSet presAssocID="{81FE05BA-0983-4CCF-B404-6269B6FD61E8}" presName="textBox5c" presStyleLbl="revTx" presStyleIdx="2" presStyleCnt="5" custScaleX="91903" custLinFactNeighborX="-4907" custLinFactNeighborY="2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85E23B4-C359-47A5-B4B8-2AAAD5E6E1F8}" type="pres">
      <dgm:prSet presAssocID="{CB372DF9-9C65-4ECD-88FD-65EBB22AB07B}" presName="bullet5d" presStyleLbl="node1" presStyleIdx="3" presStyleCnt="5"/>
      <dgm:spPr/>
    </dgm:pt>
    <dgm:pt modelId="{10C646BA-D24A-49AE-80F5-814E3698DB44}" type="pres">
      <dgm:prSet presAssocID="{CB372DF9-9C65-4ECD-88FD-65EBB22AB07B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43AAAA7-D274-4DED-A8D6-23D0C73916B6}" type="pres">
      <dgm:prSet presAssocID="{58A0545E-4AC8-4ECC-9A11-EC368C074AB1}" presName="bullet5e" presStyleLbl="node1" presStyleIdx="4" presStyleCnt="5"/>
      <dgm:spPr/>
    </dgm:pt>
    <dgm:pt modelId="{EADEAA24-BF05-41FA-ADB5-4D60FD175BF1}" type="pres">
      <dgm:prSet presAssocID="{58A0545E-4AC8-4ECC-9A11-EC368C074AB1}" presName="textBox5e" presStyleLbl="revTx" presStyleIdx="4" presStyleCnt="5" custScaleX="146131" custScaleY="85277" custLinFactNeighborX="19541" custLinFactNeighborY="-39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D5D191D-197B-43E1-A69E-8FCE0E78B448}" type="presOf" srcId="{4746252E-2916-46D0-AAF2-04DFC608BA3F}" destId="{A1F25C6A-1615-453F-9ABA-C7288D8A3C20}" srcOrd="0" destOrd="0" presId="urn:microsoft.com/office/officeart/2005/8/layout/arrow2"/>
    <dgm:cxn modelId="{03A566AE-6739-4DFE-BA1A-1655658C60A2}" type="presOf" srcId="{CB372DF9-9C65-4ECD-88FD-65EBB22AB07B}" destId="{10C646BA-D24A-49AE-80F5-814E3698DB44}" srcOrd="0" destOrd="0" presId="urn:microsoft.com/office/officeart/2005/8/layout/arrow2"/>
    <dgm:cxn modelId="{0A0A9B39-3D4A-4387-A1DC-4B9057E3D519}" type="presOf" srcId="{D351FB1C-C181-47C3-BA05-C27EC563B72D}" destId="{C3FF173C-278D-4CD0-ADFD-674C53A6174D}" srcOrd="0" destOrd="0" presId="urn:microsoft.com/office/officeart/2005/8/layout/arrow2"/>
    <dgm:cxn modelId="{F0783C17-11D2-422F-93FB-45C736868A01}" srcId="{FA06B97E-FE41-4D6F-83C8-B04765A0807E}" destId="{58A0545E-4AC8-4ECC-9A11-EC368C074AB1}" srcOrd="4" destOrd="0" parTransId="{996915DF-F3C9-4BA4-B5DD-CFCCA133E53D}" sibTransId="{2485F020-D17E-4F38-B73C-8B670A583247}"/>
    <dgm:cxn modelId="{6933EA2A-A75E-4BA9-B759-E45662F4B11D}" type="presOf" srcId="{FA06B97E-FE41-4D6F-83C8-B04765A0807E}" destId="{A035AC98-373F-4736-BCC8-10619C86164E}" srcOrd="0" destOrd="0" presId="urn:microsoft.com/office/officeart/2005/8/layout/arrow2"/>
    <dgm:cxn modelId="{45BABC45-1561-43A2-A0BF-AA078240CD95}" srcId="{FA06B97E-FE41-4D6F-83C8-B04765A0807E}" destId="{CB372DF9-9C65-4ECD-88FD-65EBB22AB07B}" srcOrd="3" destOrd="0" parTransId="{66BFCFA3-49DE-4047-8597-49B7AAA11B16}" sibTransId="{D9B9B1F8-8A7E-4774-88A9-4830F541E6F1}"/>
    <dgm:cxn modelId="{2E178FBE-3EC7-48A4-8B8C-60A39225FB98}" srcId="{FA06B97E-FE41-4D6F-83C8-B04765A0807E}" destId="{4746252E-2916-46D0-AAF2-04DFC608BA3F}" srcOrd="1" destOrd="0" parTransId="{05468B6F-C622-4854-B79C-196A96E6BB20}" sibTransId="{CE5F6733-5985-4F1D-9BE2-10A1A6515437}"/>
    <dgm:cxn modelId="{FCA84B89-9A6A-49FD-A46A-34DE69D9E5D4}" type="presOf" srcId="{58A0545E-4AC8-4ECC-9A11-EC368C074AB1}" destId="{EADEAA24-BF05-41FA-ADB5-4D60FD175BF1}" srcOrd="0" destOrd="0" presId="urn:microsoft.com/office/officeart/2005/8/layout/arrow2"/>
    <dgm:cxn modelId="{19631C37-4610-4FD8-905A-A83A4C7E5B56}" srcId="{FA06B97E-FE41-4D6F-83C8-B04765A0807E}" destId="{D351FB1C-C181-47C3-BA05-C27EC563B72D}" srcOrd="0" destOrd="0" parTransId="{D7519F53-FC46-4B17-8F0E-83E14042D199}" sibTransId="{4486FF2F-4EB4-47CD-9686-C1DB59276637}"/>
    <dgm:cxn modelId="{58377CF7-2624-4826-BF78-1AEDABC2DF47}" srcId="{FA06B97E-FE41-4D6F-83C8-B04765A0807E}" destId="{81FE05BA-0983-4CCF-B404-6269B6FD61E8}" srcOrd="2" destOrd="0" parTransId="{6498C32B-CBF0-4B71-BAFC-759B40754B84}" sibTransId="{D50610E2-5C5B-46F2-9A95-E316B0303C18}"/>
    <dgm:cxn modelId="{03B8E8DD-FC4D-4101-BCBF-3D2EB877DB9F}" type="presOf" srcId="{81FE05BA-0983-4CCF-B404-6269B6FD61E8}" destId="{4ED60827-48FA-410E-8457-5AE9D9F7A14A}" srcOrd="0" destOrd="0" presId="urn:microsoft.com/office/officeart/2005/8/layout/arrow2"/>
    <dgm:cxn modelId="{46DBAB10-F9DD-4972-B8D5-9D729D590C6C}" type="presParOf" srcId="{A035AC98-373F-4736-BCC8-10619C86164E}" destId="{58B8CA67-063A-4DBF-B7A4-7A23B637FFDD}" srcOrd="0" destOrd="0" presId="urn:microsoft.com/office/officeart/2005/8/layout/arrow2"/>
    <dgm:cxn modelId="{9F2A530C-8894-4973-A6B1-419A05F6468F}" type="presParOf" srcId="{A035AC98-373F-4736-BCC8-10619C86164E}" destId="{679A7C32-F1C6-4E7C-921D-3468FA0A9565}" srcOrd="1" destOrd="0" presId="urn:microsoft.com/office/officeart/2005/8/layout/arrow2"/>
    <dgm:cxn modelId="{DD7D7B7D-9793-4BC0-BBBC-ED71E56E415A}" type="presParOf" srcId="{679A7C32-F1C6-4E7C-921D-3468FA0A9565}" destId="{B8A9AA10-809A-4B04-A352-46053CD1F73E}" srcOrd="0" destOrd="0" presId="urn:microsoft.com/office/officeart/2005/8/layout/arrow2"/>
    <dgm:cxn modelId="{3EA15941-7625-4B49-839B-7B880803A21E}" type="presParOf" srcId="{679A7C32-F1C6-4E7C-921D-3468FA0A9565}" destId="{C3FF173C-278D-4CD0-ADFD-674C53A6174D}" srcOrd="1" destOrd="0" presId="urn:microsoft.com/office/officeart/2005/8/layout/arrow2"/>
    <dgm:cxn modelId="{8ACF94EF-F9F1-4D87-A90B-6992D76E3AD5}" type="presParOf" srcId="{679A7C32-F1C6-4E7C-921D-3468FA0A9565}" destId="{033ABB3A-965F-496E-9B8B-8E9E6AF0395F}" srcOrd="2" destOrd="0" presId="urn:microsoft.com/office/officeart/2005/8/layout/arrow2"/>
    <dgm:cxn modelId="{52558ADC-B692-4964-8CA2-00D3EDF0ED17}" type="presParOf" srcId="{679A7C32-F1C6-4E7C-921D-3468FA0A9565}" destId="{A1F25C6A-1615-453F-9ABA-C7288D8A3C20}" srcOrd="3" destOrd="0" presId="urn:microsoft.com/office/officeart/2005/8/layout/arrow2"/>
    <dgm:cxn modelId="{FA41D858-40A2-4B52-826E-8E7443D9C0EB}" type="presParOf" srcId="{679A7C32-F1C6-4E7C-921D-3468FA0A9565}" destId="{2BEADB4E-440D-4218-BED2-173CB1114DA2}" srcOrd="4" destOrd="0" presId="urn:microsoft.com/office/officeart/2005/8/layout/arrow2"/>
    <dgm:cxn modelId="{C1FB604A-2A3B-4B1B-85E9-0C0899A11C9A}" type="presParOf" srcId="{679A7C32-F1C6-4E7C-921D-3468FA0A9565}" destId="{4ED60827-48FA-410E-8457-5AE9D9F7A14A}" srcOrd="5" destOrd="0" presId="urn:microsoft.com/office/officeart/2005/8/layout/arrow2"/>
    <dgm:cxn modelId="{B55C7AB0-7603-4B05-A078-9D2C10096E88}" type="presParOf" srcId="{679A7C32-F1C6-4E7C-921D-3468FA0A9565}" destId="{685E23B4-C359-47A5-B4B8-2AAAD5E6E1F8}" srcOrd="6" destOrd="0" presId="urn:microsoft.com/office/officeart/2005/8/layout/arrow2"/>
    <dgm:cxn modelId="{4FE3C991-E339-4723-A273-482045C7E282}" type="presParOf" srcId="{679A7C32-F1C6-4E7C-921D-3468FA0A9565}" destId="{10C646BA-D24A-49AE-80F5-814E3698DB44}" srcOrd="7" destOrd="0" presId="urn:microsoft.com/office/officeart/2005/8/layout/arrow2"/>
    <dgm:cxn modelId="{D3D416BE-A6FA-44B4-A875-B2FC134B076C}" type="presParOf" srcId="{679A7C32-F1C6-4E7C-921D-3468FA0A9565}" destId="{F43AAAA7-D274-4DED-A8D6-23D0C73916B6}" srcOrd="8" destOrd="0" presId="urn:microsoft.com/office/officeart/2005/8/layout/arrow2"/>
    <dgm:cxn modelId="{448EE726-62D9-4A3A-88B9-6E065D20F93E}" type="presParOf" srcId="{679A7C32-F1C6-4E7C-921D-3468FA0A9565}" destId="{EADEAA24-BF05-41FA-ADB5-4D60FD175BF1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E958494-BE92-423B-8FFB-2E3FBDEA03C2}" type="doc">
      <dgm:prSet loTypeId="urn:microsoft.com/office/officeart/2005/8/layout/h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75018CBF-99AA-492A-8F4C-6C7066D072A2}">
      <dgm:prSet phldrT="[文字]" custT="1"/>
      <dgm:spPr/>
      <dgm:t>
        <a:bodyPr/>
        <a:lstStyle/>
        <a:p>
          <a:pPr>
            <a:lnSpc>
              <a:spcPts val="18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接受報名期間</a:t>
          </a:r>
          <a:endParaRPr lang="en-US" altLang="zh-TW" sz="18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1800"/>
            </a:lnSpc>
          </a:pPr>
          <a:r>
            <a:rPr lang="en-US" altLang="zh-TW" sz="140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(6/3-6/30)</a:t>
          </a:r>
          <a:endParaRPr lang="zh-TW" altLang="en-US" sz="1400" dirty="0">
            <a:solidFill>
              <a:schemeClr val="tx2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1F03BF4-D30B-4C88-863F-95A45D4E7D20}" type="parTrans" cxnId="{84044942-B088-412D-8EEC-0E0200DA89F7}">
      <dgm:prSet/>
      <dgm:spPr/>
      <dgm:t>
        <a:bodyPr/>
        <a:lstStyle/>
        <a:p>
          <a:pPr>
            <a:lnSpc>
              <a:spcPts val="1800"/>
            </a:lnSpc>
          </a:pPr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B4B11CD-FCFE-407A-9E36-31F75B276750}" type="sibTrans" cxnId="{84044942-B088-412D-8EEC-0E0200DA89F7}">
      <dgm:prSet/>
      <dgm:spPr/>
      <dgm:t>
        <a:bodyPr/>
        <a:lstStyle/>
        <a:p>
          <a:pPr>
            <a:lnSpc>
              <a:spcPts val="1800"/>
            </a:lnSpc>
          </a:pPr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EA91206-B3DE-4730-8197-EC1224B48D42}">
      <dgm:prSet custT="1"/>
      <dgm:spPr/>
      <dgm:t>
        <a:bodyPr/>
        <a:lstStyle/>
        <a:p>
          <a:pPr>
            <a:lnSpc>
              <a:spcPts val="18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辦理筆試測驗</a:t>
          </a:r>
          <a:endParaRPr lang="en-US" altLang="zh-TW" sz="18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1800"/>
            </a:lnSpc>
          </a:pPr>
          <a:r>
            <a:rPr lang="en-US" altLang="zh-TW" sz="140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(7</a:t>
          </a:r>
          <a:r>
            <a:rPr lang="zh-TW" altLang="en-US" sz="140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140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16</a:t>
          </a:r>
          <a:r>
            <a:rPr lang="zh-TW" altLang="en-US" sz="140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日第一期</a:t>
          </a:r>
          <a:r>
            <a:rPr lang="en-US" altLang="zh-TW" sz="140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1400" dirty="0">
            <a:solidFill>
              <a:schemeClr val="tx2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E0ACCE4-62A4-41A8-AD35-6A4449845BD0}" type="parTrans" cxnId="{1BD8B2A0-2557-40EC-BC93-F4902590C092}">
      <dgm:prSet/>
      <dgm:spPr/>
      <dgm:t>
        <a:bodyPr/>
        <a:lstStyle/>
        <a:p>
          <a:pPr>
            <a:lnSpc>
              <a:spcPts val="1800"/>
            </a:lnSpc>
          </a:pPr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3193682-6FEA-41D2-8A61-C1FBAE9C1354}" type="sibTrans" cxnId="{1BD8B2A0-2557-40EC-BC93-F4902590C092}">
      <dgm:prSet/>
      <dgm:spPr/>
      <dgm:t>
        <a:bodyPr/>
        <a:lstStyle/>
        <a:p>
          <a:pPr>
            <a:lnSpc>
              <a:spcPts val="1800"/>
            </a:lnSpc>
          </a:pPr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B7DA9D9-AD56-4978-8C59-BE1306BADA0E}">
      <dgm:prSet custT="1"/>
      <dgm:spPr/>
      <dgm:t>
        <a:bodyPr/>
        <a:lstStyle/>
        <a:p>
          <a:pPr>
            <a:lnSpc>
              <a:spcPts val="18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推出電腦應試</a:t>
          </a:r>
          <a:endParaRPr lang="en-US" altLang="zh-TW" sz="18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1800"/>
            </a:lnSpc>
          </a:pPr>
          <a:r>
            <a:rPr lang="en-US" altLang="zh-TW" sz="140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(106</a:t>
          </a:r>
          <a:r>
            <a:rPr lang="zh-TW" altLang="en-US" sz="140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40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1400" dirty="0">
            <a:solidFill>
              <a:schemeClr val="tx2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15DB605-CC39-47D7-A2EC-127E7526A7EC}" type="parTrans" cxnId="{A66B9473-20B8-42D7-BFDA-927CA9CE1AA0}">
      <dgm:prSet/>
      <dgm:spPr/>
      <dgm:t>
        <a:bodyPr/>
        <a:lstStyle/>
        <a:p>
          <a:pPr>
            <a:lnSpc>
              <a:spcPts val="1800"/>
            </a:lnSpc>
          </a:pPr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66FB6D0-738A-45B5-A582-01C7130C63AA}" type="sibTrans" cxnId="{A66B9473-20B8-42D7-BFDA-927CA9CE1AA0}">
      <dgm:prSet/>
      <dgm:spPr/>
      <dgm:t>
        <a:bodyPr/>
        <a:lstStyle/>
        <a:p>
          <a:pPr>
            <a:lnSpc>
              <a:spcPts val="1800"/>
            </a:lnSpc>
          </a:pPr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27A9000-0A49-41CA-9E56-FC4F5BDCF5FC}">
      <dgm:prSet phldrT="[文字]" custT="1"/>
      <dgm:spPr/>
      <dgm:t>
        <a:bodyPr/>
        <a:lstStyle/>
        <a:p>
          <a:pPr>
            <a:lnSpc>
              <a:spcPts val="18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出版檢定參考書</a:t>
          </a:r>
          <a:endParaRPr lang="en-US" altLang="zh-TW" sz="18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1800"/>
            </a:lnSpc>
          </a:pPr>
          <a:r>
            <a:rPr lang="en-US" altLang="zh-TW" sz="140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(5</a:t>
          </a:r>
          <a:r>
            <a:rPr lang="zh-TW" altLang="en-US" sz="140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140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1400" dirty="0">
            <a:solidFill>
              <a:schemeClr val="tx2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02B8E69-E168-4556-BB27-907F0FD3468F}" type="parTrans" cxnId="{20253092-4696-4EB7-BB39-90A45ED16D79}">
      <dgm:prSet/>
      <dgm:spPr/>
      <dgm:t>
        <a:bodyPr/>
        <a:lstStyle/>
        <a:p>
          <a:endParaRPr lang="zh-TW" altLang="en-US"/>
        </a:p>
      </dgm:t>
    </dgm:pt>
    <dgm:pt modelId="{B62F92AD-B5EC-4797-8B3C-DF66DFD5A466}" type="sibTrans" cxnId="{20253092-4696-4EB7-BB39-90A45ED16D79}">
      <dgm:prSet/>
      <dgm:spPr/>
      <dgm:t>
        <a:bodyPr/>
        <a:lstStyle/>
        <a:p>
          <a:endParaRPr lang="zh-TW" altLang="en-US"/>
        </a:p>
      </dgm:t>
    </dgm:pt>
    <dgm:pt modelId="{3D7D7316-6090-4225-A1D3-30DF47172CCB}" type="pres">
      <dgm:prSet presAssocID="{DE958494-BE92-423B-8FFB-2E3FBDEA03C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921E5C5-A73D-40B3-AF36-D71A43FAB50A}" type="pres">
      <dgm:prSet presAssocID="{827A9000-0A49-41CA-9E56-FC4F5BDCF5FC}" presName="node" presStyleLbl="node1" presStyleIdx="0" presStyleCnt="4" custScaleX="20759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D82F98-E7EA-4853-9FBC-3D986E66BAEF}" type="pres">
      <dgm:prSet presAssocID="{B62F92AD-B5EC-4797-8B3C-DF66DFD5A466}" presName="sibTrans" presStyleCnt="0"/>
      <dgm:spPr/>
    </dgm:pt>
    <dgm:pt modelId="{BA545150-4669-448E-8D00-A779BB950EA4}" type="pres">
      <dgm:prSet presAssocID="{75018CBF-99AA-492A-8F4C-6C7066D072A2}" presName="node" presStyleLbl="node1" presStyleIdx="1" presStyleCnt="4" custScaleX="1408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007728-22D1-4F15-88B2-200DC1506B95}" type="pres">
      <dgm:prSet presAssocID="{9B4B11CD-FCFE-407A-9E36-31F75B276750}" presName="sibTrans" presStyleCnt="0"/>
      <dgm:spPr/>
    </dgm:pt>
    <dgm:pt modelId="{2789C260-B97D-481C-977F-2CF3B2E017A3}" type="pres">
      <dgm:prSet presAssocID="{2EA91206-B3DE-4730-8197-EC1224B48D42}" presName="node" presStyleLbl="node1" presStyleIdx="2" presStyleCnt="4" custScaleX="16428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D9584AC-E2D8-4339-8562-465CED79D233}" type="pres">
      <dgm:prSet presAssocID="{53193682-6FEA-41D2-8A61-C1FBAE9C1354}" presName="sibTrans" presStyleCnt="0"/>
      <dgm:spPr/>
    </dgm:pt>
    <dgm:pt modelId="{FF58C1FB-C976-4941-A7BC-DC71D64914E6}" type="pres">
      <dgm:prSet presAssocID="{6B7DA9D9-AD56-4978-8C59-BE1306BADA0E}" presName="node" presStyleLbl="node1" presStyleIdx="3" presStyleCnt="4" custScaleX="1609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9C36897-8164-48E4-ADCC-EA89D3A16793}" type="presOf" srcId="{DE958494-BE92-423B-8FFB-2E3FBDEA03C2}" destId="{3D7D7316-6090-4225-A1D3-30DF47172CCB}" srcOrd="0" destOrd="0" presId="urn:microsoft.com/office/officeart/2005/8/layout/hList6"/>
    <dgm:cxn modelId="{FB701243-3DBA-46CF-8B33-A3E21C5ABEBF}" type="presOf" srcId="{827A9000-0A49-41CA-9E56-FC4F5BDCF5FC}" destId="{3921E5C5-A73D-40B3-AF36-D71A43FAB50A}" srcOrd="0" destOrd="0" presId="urn:microsoft.com/office/officeart/2005/8/layout/hList6"/>
    <dgm:cxn modelId="{AA96A8AA-CB91-4D95-98E3-812136F06A60}" type="presOf" srcId="{75018CBF-99AA-492A-8F4C-6C7066D072A2}" destId="{BA545150-4669-448E-8D00-A779BB950EA4}" srcOrd="0" destOrd="0" presId="urn:microsoft.com/office/officeart/2005/8/layout/hList6"/>
    <dgm:cxn modelId="{1BD8B2A0-2557-40EC-BC93-F4902590C092}" srcId="{DE958494-BE92-423B-8FFB-2E3FBDEA03C2}" destId="{2EA91206-B3DE-4730-8197-EC1224B48D42}" srcOrd="2" destOrd="0" parTransId="{9E0ACCE4-62A4-41A8-AD35-6A4449845BD0}" sibTransId="{53193682-6FEA-41D2-8A61-C1FBAE9C1354}"/>
    <dgm:cxn modelId="{47B195B5-E269-453C-ACD7-6DA6BAB6B8B1}" type="presOf" srcId="{6B7DA9D9-AD56-4978-8C59-BE1306BADA0E}" destId="{FF58C1FB-C976-4941-A7BC-DC71D64914E6}" srcOrd="0" destOrd="0" presId="urn:microsoft.com/office/officeart/2005/8/layout/hList6"/>
    <dgm:cxn modelId="{1E2603CD-B469-47C6-9BA9-CAD1A2F5EF1C}" type="presOf" srcId="{2EA91206-B3DE-4730-8197-EC1224B48D42}" destId="{2789C260-B97D-481C-977F-2CF3B2E017A3}" srcOrd="0" destOrd="0" presId="urn:microsoft.com/office/officeart/2005/8/layout/hList6"/>
    <dgm:cxn modelId="{20253092-4696-4EB7-BB39-90A45ED16D79}" srcId="{DE958494-BE92-423B-8FFB-2E3FBDEA03C2}" destId="{827A9000-0A49-41CA-9E56-FC4F5BDCF5FC}" srcOrd="0" destOrd="0" parTransId="{802B8E69-E168-4556-BB27-907F0FD3468F}" sibTransId="{B62F92AD-B5EC-4797-8B3C-DF66DFD5A466}"/>
    <dgm:cxn modelId="{A66B9473-20B8-42D7-BFDA-927CA9CE1AA0}" srcId="{DE958494-BE92-423B-8FFB-2E3FBDEA03C2}" destId="{6B7DA9D9-AD56-4978-8C59-BE1306BADA0E}" srcOrd="3" destOrd="0" parTransId="{515DB605-CC39-47D7-A2EC-127E7526A7EC}" sibTransId="{866FB6D0-738A-45B5-A582-01C7130C63AA}"/>
    <dgm:cxn modelId="{84044942-B088-412D-8EEC-0E0200DA89F7}" srcId="{DE958494-BE92-423B-8FFB-2E3FBDEA03C2}" destId="{75018CBF-99AA-492A-8F4C-6C7066D072A2}" srcOrd="1" destOrd="0" parTransId="{C1F03BF4-D30B-4C88-863F-95A45D4E7D20}" sibTransId="{9B4B11CD-FCFE-407A-9E36-31F75B276750}"/>
    <dgm:cxn modelId="{54C84699-E358-4CAA-A248-4827B037F971}" type="presParOf" srcId="{3D7D7316-6090-4225-A1D3-30DF47172CCB}" destId="{3921E5C5-A73D-40B3-AF36-D71A43FAB50A}" srcOrd="0" destOrd="0" presId="urn:microsoft.com/office/officeart/2005/8/layout/hList6"/>
    <dgm:cxn modelId="{943D935E-EEF3-4592-9CA5-41AA9038A0DC}" type="presParOf" srcId="{3D7D7316-6090-4225-A1D3-30DF47172CCB}" destId="{28D82F98-E7EA-4853-9FBC-3D986E66BAEF}" srcOrd="1" destOrd="0" presId="urn:microsoft.com/office/officeart/2005/8/layout/hList6"/>
    <dgm:cxn modelId="{A14CC30C-A1DC-4F91-8BC1-205EC654C069}" type="presParOf" srcId="{3D7D7316-6090-4225-A1D3-30DF47172CCB}" destId="{BA545150-4669-448E-8D00-A779BB950EA4}" srcOrd="2" destOrd="0" presId="urn:microsoft.com/office/officeart/2005/8/layout/hList6"/>
    <dgm:cxn modelId="{64C08F7F-05F7-4178-B4B0-C85D81DCA38A}" type="presParOf" srcId="{3D7D7316-6090-4225-A1D3-30DF47172CCB}" destId="{3A007728-22D1-4F15-88B2-200DC1506B95}" srcOrd="3" destOrd="0" presId="urn:microsoft.com/office/officeart/2005/8/layout/hList6"/>
    <dgm:cxn modelId="{79DCDE79-D8B4-4B96-93E6-DDE066A0C7E4}" type="presParOf" srcId="{3D7D7316-6090-4225-A1D3-30DF47172CCB}" destId="{2789C260-B97D-481C-977F-2CF3B2E017A3}" srcOrd="4" destOrd="0" presId="urn:microsoft.com/office/officeart/2005/8/layout/hList6"/>
    <dgm:cxn modelId="{B2193FFC-8504-4325-92F9-3CCA47D24958}" type="presParOf" srcId="{3D7D7316-6090-4225-A1D3-30DF47172CCB}" destId="{BD9584AC-E2D8-4339-8562-465CED79D233}" srcOrd="5" destOrd="0" presId="urn:microsoft.com/office/officeart/2005/8/layout/hList6"/>
    <dgm:cxn modelId="{152D394F-07DB-4281-AE11-80A849421F07}" type="presParOf" srcId="{3D7D7316-6090-4225-A1D3-30DF47172CCB}" destId="{FF58C1FB-C976-4941-A7BC-DC71D64914E6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E09E9-9FB6-48CF-9CF3-33628B025488}">
      <dsp:nvSpPr>
        <dsp:cNvPr id="0" name=""/>
        <dsp:cNvSpPr/>
      </dsp:nvSpPr>
      <dsp:spPr>
        <a:xfrm>
          <a:off x="1626704" y="462721"/>
          <a:ext cx="3022584" cy="3022584"/>
        </a:xfrm>
        <a:prstGeom prst="blockArc">
          <a:avLst>
            <a:gd name="adj1" fmla="val 11257319"/>
            <a:gd name="adj2" fmla="val 16230412"/>
            <a:gd name="adj3" fmla="val 4644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13149-D340-4E32-889C-CA5C5B820169}">
      <dsp:nvSpPr>
        <dsp:cNvPr id="0" name=""/>
        <dsp:cNvSpPr/>
      </dsp:nvSpPr>
      <dsp:spPr>
        <a:xfrm>
          <a:off x="1639747" y="266902"/>
          <a:ext cx="3022584" cy="3022584"/>
        </a:xfrm>
        <a:prstGeom prst="blockArc">
          <a:avLst>
            <a:gd name="adj1" fmla="val 5399961"/>
            <a:gd name="adj2" fmla="val 10799951"/>
            <a:gd name="adj3" fmla="val 4644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1D48B4-EDBE-4391-987C-0B389B2E7549}">
      <dsp:nvSpPr>
        <dsp:cNvPr id="0" name=""/>
        <dsp:cNvSpPr/>
      </dsp:nvSpPr>
      <dsp:spPr>
        <a:xfrm>
          <a:off x="1639780" y="246137"/>
          <a:ext cx="3022584" cy="3022584"/>
        </a:xfrm>
        <a:prstGeom prst="blockArc">
          <a:avLst>
            <a:gd name="adj1" fmla="val 49"/>
            <a:gd name="adj2" fmla="val 5400039"/>
            <a:gd name="adj3" fmla="val 4644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402FC1-7EF7-4E09-A62F-9B567916C6AB}">
      <dsp:nvSpPr>
        <dsp:cNvPr id="0" name=""/>
        <dsp:cNvSpPr/>
      </dsp:nvSpPr>
      <dsp:spPr>
        <a:xfrm>
          <a:off x="1652823" y="462721"/>
          <a:ext cx="3022584" cy="3022584"/>
        </a:xfrm>
        <a:prstGeom prst="blockArc">
          <a:avLst>
            <a:gd name="adj1" fmla="val 16169588"/>
            <a:gd name="adj2" fmla="val 21142681"/>
            <a:gd name="adj3" fmla="val 464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716B27-8E41-4B20-BD50-DDF8928C6E2C}">
      <dsp:nvSpPr>
        <dsp:cNvPr id="0" name=""/>
        <dsp:cNvSpPr/>
      </dsp:nvSpPr>
      <dsp:spPr>
        <a:xfrm>
          <a:off x="2454839" y="1268731"/>
          <a:ext cx="1392434" cy="1392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5900" b="1" kern="1200" dirty="0" smtClean="0"/>
            <a:t> </a:t>
          </a:r>
          <a:endParaRPr lang="zh-TW" altLang="en-US" sz="5900" b="1" kern="1200" dirty="0"/>
        </a:p>
      </dsp:txBody>
      <dsp:txXfrm>
        <a:off x="2658756" y="1472648"/>
        <a:ext cx="984600" cy="984600"/>
      </dsp:txXfrm>
    </dsp:sp>
    <dsp:sp modelId="{0C78EAB1-36F5-4597-B38B-10C36FA3EB4C}">
      <dsp:nvSpPr>
        <dsp:cNvPr id="0" name=""/>
        <dsp:cNvSpPr/>
      </dsp:nvSpPr>
      <dsp:spPr>
        <a:xfrm>
          <a:off x="2469957" y="-183230"/>
          <a:ext cx="1362197" cy="136219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雲端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669446" y="16259"/>
        <a:ext cx="963219" cy="963219"/>
      </dsp:txXfrm>
    </dsp:sp>
    <dsp:sp modelId="{79FC55C7-9FC3-40D3-8F04-E8996120E78F}">
      <dsp:nvSpPr>
        <dsp:cNvPr id="0" name=""/>
        <dsp:cNvSpPr/>
      </dsp:nvSpPr>
      <dsp:spPr>
        <a:xfrm>
          <a:off x="3946177" y="1097116"/>
          <a:ext cx="1362197" cy="1362197"/>
        </a:xfrm>
        <a:prstGeom prst="ellips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大數據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145666" y="1296605"/>
        <a:ext cx="963219" cy="963219"/>
      </dsp:txXfrm>
    </dsp:sp>
    <dsp:sp modelId="{2427F056-2881-40B0-A7D6-8F61C80EC3C8}">
      <dsp:nvSpPr>
        <dsp:cNvPr id="0" name=""/>
        <dsp:cNvSpPr/>
      </dsp:nvSpPr>
      <dsp:spPr>
        <a:xfrm>
          <a:off x="2469957" y="2573298"/>
          <a:ext cx="1362197" cy="1362197"/>
        </a:xfrm>
        <a:prstGeom prst="ellips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區塊鏈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669446" y="2772787"/>
        <a:ext cx="963219" cy="963219"/>
      </dsp:txXfrm>
    </dsp:sp>
    <dsp:sp modelId="{C8266768-7F6B-40AC-A0F9-3A3359743DB3}">
      <dsp:nvSpPr>
        <dsp:cNvPr id="0" name=""/>
        <dsp:cNvSpPr/>
      </dsp:nvSpPr>
      <dsp:spPr>
        <a:xfrm>
          <a:off x="993737" y="1097116"/>
          <a:ext cx="1362197" cy="1362197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物聯網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193226" y="1296605"/>
        <a:ext cx="963219" cy="96321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45150-4669-448E-8D00-A779BB950EA4}">
      <dsp:nvSpPr>
        <dsp:cNvPr id="0" name=""/>
        <dsp:cNvSpPr/>
      </dsp:nvSpPr>
      <dsp:spPr>
        <a:xfrm rot="16200000">
          <a:off x="-830191" y="832627"/>
          <a:ext cx="2520280" cy="855024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ts val="18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產品設計人員</a:t>
          </a:r>
          <a:endParaRPr lang="zh-TW" altLang="en-US" sz="18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5400000">
        <a:off x="2437" y="504055"/>
        <a:ext cx="855024" cy="1512168"/>
      </dsp:txXfrm>
    </dsp:sp>
    <dsp:sp modelId="{2789C260-B97D-481C-977F-2CF3B2E017A3}">
      <dsp:nvSpPr>
        <dsp:cNvPr id="0" name=""/>
        <dsp:cNvSpPr/>
      </dsp:nvSpPr>
      <dsp:spPr>
        <a:xfrm rot="16200000">
          <a:off x="88960" y="832627"/>
          <a:ext cx="2520280" cy="855024"/>
        </a:xfrm>
        <a:prstGeom prst="flowChartManualOperation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ts val="18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數位行銷人員</a:t>
          </a:r>
          <a:endParaRPr lang="zh-TW" altLang="en-US" sz="18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5400000">
        <a:off x="921588" y="504055"/>
        <a:ext cx="855024" cy="1512168"/>
      </dsp:txXfrm>
    </dsp:sp>
    <dsp:sp modelId="{FF58C1FB-C976-4941-A7BC-DC71D64914E6}">
      <dsp:nvSpPr>
        <dsp:cNvPr id="0" name=""/>
        <dsp:cNvSpPr/>
      </dsp:nvSpPr>
      <dsp:spPr>
        <a:xfrm rot="16200000">
          <a:off x="1008112" y="832627"/>
          <a:ext cx="2520280" cy="855024"/>
        </a:xfrm>
        <a:prstGeom prst="flowChartManualOperation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ts val="18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風險控管人員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5400000">
        <a:off x="1840740" y="504055"/>
        <a:ext cx="855024" cy="1512168"/>
      </dsp:txXfrm>
    </dsp:sp>
    <dsp:sp modelId="{FD8EF58C-5CC6-40D9-927F-D9727FB3F151}">
      <dsp:nvSpPr>
        <dsp:cNvPr id="0" name=""/>
        <dsp:cNvSpPr/>
      </dsp:nvSpPr>
      <dsp:spPr>
        <a:xfrm rot="16200000">
          <a:off x="1927263" y="832627"/>
          <a:ext cx="2520280" cy="855024"/>
        </a:xfrm>
        <a:prstGeom prst="flowChartManualOperation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ts val="18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大數據分析人員</a:t>
          </a:r>
          <a:endParaRPr lang="zh-TW" altLang="en-US" sz="18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5400000">
        <a:off x="2759891" y="504055"/>
        <a:ext cx="855024" cy="1512168"/>
      </dsp:txXfrm>
    </dsp:sp>
    <dsp:sp modelId="{EDFBCC87-B37E-4082-8E82-6C01B69CE7AD}">
      <dsp:nvSpPr>
        <dsp:cNvPr id="0" name=""/>
        <dsp:cNvSpPr/>
      </dsp:nvSpPr>
      <dsp:spPr>
        <a:xfrm rot="16200000">
          <a:off x="2846415" y="832627"/>
          <a:ext cx="2520280" cy="855024"/>
        </a:xfrm>
        <a:prstGeom prst="flowChartManualOperati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ts val="18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大數據系統人員</a:t>
          </a:r>
          <a:endParaRPr lang="zh-TW" altLang="en-US" sz="18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5400000">
        <a:off x="3679043" y="504055"/>
        <a:ext cx="855024" cy="151216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591FB-D2D0-4631-A94B-F85F7FF5B48B}">
      <dsp:nvSpPr>
        <dsp:cNvPr id="0" name=""/>
        <dsp:cNvSpPr/>
      </dsp:nvSpPr>
      <dsp:spPr>
        <a:xfrm>
          <a:off x="1096373" y="227105"/>
          <a:ext cx="3154825" cy="3154825"/>
        </a:xfrm>
        <a:prstGeom prst="pie">
          <a:avLst>
            <a:gd name="adj1" fmla="val 162000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500" kern="12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FinTech</a:t>
          </a:r>
          <a:r>
            <a:rPr lang="en-US" altLang="zh-TW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zh-TW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諮詢顧問</a:t>
          </a:r>
          <a:r>
            <a:rPr lang="en-US" altLang="zh-TW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zh-TW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服務</a:t>
          </a:r>
          <a:endParaRPr lang="en-US" sz="15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09841" y="810748"/>
        <a:ext cx="1164280" cy="938936"/>
      </dsp:txXfrm>
    </dsp:sp>
    <dsp:sp modelId="{2267F962-622B-49FE-B32B-AF0C06199FF9}">
      <dsp:nvSpPr>
        <dsp:cNvPr id="0" name=""/>
        <dsp:cNvSpPr/>
      </dsp:nvSpPr>
      <dsp:spPr>
        <a:xfrm>
          <a:off x="923385" y="366936"/>
          <a:ext cx="3154825" cy="3154825"/>
        </a:xfrm>
        <a:prstGeom prst="pie">
          <a:avLst>
            <a:gd name="adj1" fmla="val 0"/>
            <a:gd name="adj2" fmla="val 54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500" kern="12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FinTech</a:t>
          </a:r>
          <a:r>
            <a:rPr lang="en-US" altLang="zh-TW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zh-TW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新創育成</a:t>
          </a:r>
          <a:r>
            <a:rPr lang="en-US" altLang="zh-TW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zh-TW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endParaRPr lang="en-US" sz="15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557134" y="2000685"/>
        <a:ext cx="1164280" cy="938936"/>
      </dsp:txXfrm>
    </dsp:sp>
    <dsp:sp modelId="{D7E4FC64-8706-4A9C-9FA4-65B105AF8F60}">
      <dsp:nvSpPr>
        <dsp:cNvPr id="0" name=""/>
        <dsp:cNvSpPr/>
      </dsp:nvSpPr>
      <dsp:spPr>
        <a:xfrm>
          <a:off x="923385" y="366936"/>
          <a:ext cx="3154825" cy="3154825"/>
        </a:xfrm>
        <a:prstGeom prst="pie">
          <a:avLst>
            <a:gd name="adj1" fmla="val 5400000"/>
            <a:gd name="adj2" fmla="val 108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500" kern="12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FinTech</a:t>
          </a:r>
          <a:r>
            <a:rPr lang="en-US" altLang="zh-TW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zh-TW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創新研究</a:t>
          </a:r>
          <a:r>
            <a:rPr lang="en-US" altLang="zh-TW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zh-TW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發展</a:t>
          </a:r>
          <a:endParaRPr lang="en-US" sz="15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280181" y="2000685"/>
        <a:ext cx="1164280" cy="938936"/>
      </dsp:txXfrm>
    </dsp:sp>
    <dsp:sp modelId="{3E208723-21EE-438F-8497-9DFE9DD5643E}">
      <dsp:nvSpPr>
        <dsp:cNvPr id="0" name=""/>
        <dsp:cNvSpPr/>
      </dsp:nvSpPr>
      <dsp:spPr>
        <a:xfrm>
          <a:off x="923385" y="366936"/>
          <a:ext cx="3154825" cy="3154825"/>
        </a:xfrm>
        <a:prstGeom prst="pie">
          <a:avLst>
            <a:gd name="adj1" fmla="val 108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500" kern="12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FinTech</a:t>
          </a:r>
          <a:r>
            <a:rPr lang="en-US" altLang="zh-TW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人才</a:t>
          </a:r>
          <a:r>
            <a:rPr lang="en-US" altLang="zh-TW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sz="1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發展與培育</a:t>
          </a:r>
          <a:endParaRPr lang="en-US" sz="15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280181" y="949076"/>
        <a:ext cx="1164280" cy="9389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1F8B10-3EC7-478F-898D-281F41E0950C}">
      <dsp:nvSpPr>
        <dsp:cNvPr id="0" name=""/>
        <dsp:cNvSpPr/>
      </dsp:nvSpPr>
      <dsp:spPr>
        <a:xfrm>
          <a:off x="-6025072" y="-921917"/>
          <a:ext cx="7172427" cy="7172427"/>
        </a:xfrm>
        <a:prstGeom prst="blockArc">
          <a:avLst>
            <a:gd name="adj1" fmla="val 18900000"/>
            <a:gd name="adj2" fmla="val 2700000"/>
            <a:gd name="adj3" fmla="val 301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12D43-2A0B-4A2A-B282-948200826538}">
      <dsp:nvSpPr>
        <dsp:cNvPr id="0" name=""/>
        <dsp:cNvSpPr/>
      </dsp:nvSpPr>
      <dsp:spPr>
        <a:xfrm>
          <a:off x="427326" y="280603"/>
          <a:ext cx="7346385" cy="5609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289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進行組織調整，設立金融相關部門</a:t>
          </a:r>
          <a:endParaRPr lang="zh-TW" altLang="en-US" sz="2500" kern="1200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sp:txBody>
      <dsp:txXfrm>
        <a:off x="427326" y="280603"/>
        <a:ext cx="7346385" cy="560994"/>
      </dsp:txXfrm>
    </dsp:sp>
    <dsp:sp modelId="{459EC0B5-FDEA-4932-BE05-EE2451935881}">
      <dsp:nvSpPr>
        <dsp:cNvPr id="0" name=""/>
        <dsp:cNvSpPr/>
      </dsp:nvSpPr>
      <dsp:spPr>
        <a:xfrm>
          <a:off x="76705" y="210479"/>
          <a:ext cx="701242" cy="7012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786EE7-8F68-474A-AC94-B25F6D0EDA72}">
      <dsp:nvSpPr>
        <dsp:cNvPr id="0" name=""/>
        <dsp:cNvSpPr/>
      </dsp:nvSpPr>
      <dsp:spPr>
        <a:xfrm>
          <a:off x="888782" y="1121988"/>
          <a:ext cx="6884929" cy="5609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289" tIns="63500" rIns="63500" bIns="635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5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成立數位金融等新型態分行</a:t>
          </a:r>
          <a:endParaRPr lang="zh-TW" altLang="en-US" sz="2500" kern="1200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sp:txBody>
      <dsp:txXfrm>
        <a:off x="888782" y="1121988"/>
        <a:ext cx="6884929" cy="560994"/>
      </dsp:txXfrm>
    </dsp:sp>
    <dsp:sp modelId="{6DCBEDB1-369F-4348-BD49-B4AAC864B75C}">
      <dsp:nvSpPr>
        <dsp:cNvPr id="0" name=""/>
        <dsp:cNvSpPr/>
      </dsp:nvSpPr>
      <dsp:spPr>
        <a:xfrm>
          <a:off x="538161" y="1051864"/>
          <a:ext cx="701242" cy="7012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572337-E814-4815-9AB6-E3401430857D}">
      <dsp:nvSpPr>
        <dsp:cNvPr id="0" name=""/>
        <dsp:cNvSpPr/>
      </dsp:nvSpPr>
      <dsp:spPr>
        <a:xfrm>
          <a:off x="1099795" y="1963373"/>
          <a:ext cx="6673917" cy="56099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289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自動化服務取代臨櫃儲匯人員業務</a:t>
          </a:r>
          <a:endParaRPr lang="zh-TW" altLang="en-US" sz="2500" kern="1200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sp:txBody>
      <dsp:txXfrm>
        <a:off x="1099795" y="1963373"/>
        <a:ext cx="6673917" cy="560994"/>
      </dsp:txXfrm>
    </dsp:sp>
    <dsp:sp modelId="{C048F1F8-E489-40DC-B77D-234289AF0289}">
      <dsp:nvSpPr>
        <dsp:cNvPr id="0" name=""/>
        <dsp:cNvSpPr/>
      </dsp:nvSpPr>
      <dsp:spPr>
        <a:xfrm>
          <a:off x="749173" y="1893248"/>
          <a:ext cx="701242" cy="7012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92D7A3-5206-4230-BF28-5B5030345F32}">
      <dsp:nvSpPr>
        <dsp:cNvPr id="0" name=""/>
        <dsp:cNvSpPr/>
      </dsp:nvSpPr>
      <dsp:spPr>
        <a:xfrm>
          <a:off x="1099795" y="2804224"/>
          <a:ext cx="6673917" cy="5609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289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強化員工專業能力並培養第二專長</a:t>
          </a:r>
          <a:endParaRPr lang="zh-TW" altLang="en-US" sz="2500" kern="1200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sp:txBody>
      <dsp:txXfrm>
        <a:off x="1099795" y="2804224"/>
        <a:ext cx="6673917" cy="560994"/>
      </dsp:txXfrm>
    </dsp:sp>
    <dsp:sp modelId="{B7C1F91B-9528-4B6C-903F-0B22D8772966}">
      <dsp:nvSpPr>
        <dsp:cNvPr id="0" name=""/>
        <dsp:cNvSpPr/>
      </dsp:nvSpPr>
      <dsp:spPr>
        <a:xfrm>
          <a:off x="749173" y="2734100"/>
          <a:ext cx="701242" cy="7012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65C76C-9AAA-467F-8303-185EEC166149}">
      <dsp:nvSpPr>
        <dsp:cNvPr id="0" name=""/>
        <dsp:cNvSpPr/>
      </dsp:nvSpPr>
      <dsp:spPr>
        <a:xfrm>
          <a:off x="888782" y="3645609"/>
          <a:ext cx="6884929" cy="5609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289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導入測評工具，協助員工進行職涯規劃</a:t>
          </a:r>
          <a:endParaRPr lang="zh-TW" altLang="en-US" sz="2500" kern="1200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sp:txBody>
      <dsp:txXfrm>
        <a:off x="888782" y="3645609"/>
        <a:ext cx="6884929" cy="560994"/>
      </dsp:txXfrm>
    </dsp:sp>
    <dsp:sp modelId="{162CD8C2-71E6-4F2F-B98E-D913E58CA3E5}">
      <dsp:nvSpPr>
        <dsp:cNvPr id="0" name=""/>
        <dsp:cNvSpPr/>
      </dsp:nvSpPr>
      <dsp:spPr>
        <a:xfrm>
          <a:off x="538161" y="3575485"/>
          <a:ext cx="701242" cy="7012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FB8305-007E-455A-B04D-F6B1F25B670C}">
      <dsp:nvSpPr>
        <dsp:cNvPr id="0" name=""/>
        <dsp:cNvSpPr/>
      </dsp:nvSpPr>
      <dsp:spPr>
        <a:xfrm>
          <a:off x="427326" y="4486994"/>
          <a:ext cx="7346385" cy="5609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289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推展員工數位金融訓練，養成全方位金融人才</a:t>
          </a:r>
          <a:endParaRPr lang="zh-TW" altLang="en-US" sz="2500" kern="1200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sp:txBody>
      <dsp:txXfrm>
        <a:off x="427326" y="4486994"/>
        <a:ext cx="7346385" cy="560994"/>
      </dsp:txXfrm>
    </dsp:sp>
    <dsp:sp modelId="{47834A76-909F-4380-9980-FC4BC8EEC0D7}">
      <dsp:nvSpPr>
        <dsp:cNvPr id="0" name=""/>
        <dsp:cNvSpPr/>
      </dsp:nvSpPr>
      <dsp:spPr>
        <a:xfrm>
          <a:off x="76705" y="4416869"/>
          <a:ext cx="701242" cy="7012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E220F-A72E-47C6-BDD8-F6306B9A6A73}">
      <dsp:nvSpPr>
        <dsp:cNvPr id="0" name=""/>
        <dsp:cNvSpPr/>
      </dsp:nvSpPr>
      <dsp:spPr>
        <a:xfrm>
          <a:off x="1905" y="1227"/>
          <a:ext cx="1857374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國泰人壽</a:t>
          </a:r>
          <a:endParaRPr lang="zh-TW" altLang="en-US" sz="1700" kern="1200" dirty="0"/>
        </a:p>
      </dsp:txBody>
      <dsp:txXfrm>
        <a:off x="1905" y="1227"/>
        <a:ext cx="1857374" cy="489600"/>
      </dsp:txXfrm>
    </dsp:sp>
    <dsp:sp modelId="{5AEA3675-B591-4E3D-9D3E-A0AA630B4191}">
      <dsp:nvSpPr>
        <dsp:cNvPr id="0" name=""/>
        <dsp:cNvSpPr/>
      </dsp:nvSpPr>
      <dsp:spPr>
        <a:xfrm>
          <a:off x="1905" y="490827"/>
          <a:ext cx="1857374" cy="15399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kern="1200" dirty="0" smtClean="0"/>
            <a:t>成立了客群經營部，專門做數據探勘並運用數據來做行銷企劃。</a:t>
          </a:r>
          <a:endParaRPr lang="zh-TW" altLang="en-US" sz="1700" kern="1200" dirty="0"/>
        </a:p>
      </dsp:txBody>
      <dsp:txXfrm>
        <a:off x="1905" y="490827"/>
        <a:ext cx="1857374" cy="1539944"/>
      </dsp:txXfrm>
    </dsp:sp>
    <dsp:sp modelId="{E0DCF522-9FD2-479B-A594-763042D9F2F5}">
      <dsp:nvSpPr>
        <dsp:cNvPr id="0" name=""/>
        <dsp:cNvSpPr/>
      </dsp:nvSpPr>
      <dsp:spPr>
        <a:xfrm>
          <a:off x="2119312" y="1227"/>
          <a:ext cx="1857374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富邦金控</a:t>
          </a:r>
          <a:endParaRPr lang="zh-TW" altLang="en-US" sz="1700" kern="1200" dirty="0"/>
        </a:p>
      </dsp:txBody>
      <dsp:txXfrm>
        <a:off x="2119312" y="1227"/>
        <a:ext cx="1857374" cy="489600"/>
      </dsp:txXfrm>
    </dsp:sp>
    <dsp:sp modelId="{E45C9857-E8C4-4AAF-ADB5-C1ADAA31A5F1}">
      <dsp:nvSpPr>
        <dsp:cNvPr id="0" name=""/>
        <dsp:cNvSpPr/>
      </dsp:nvSpPr>
      <dsp:spPr>
        <a:xfrm>
          <a:off x="2119312" y="490827"/>
          <a:ext cx="1857374" cy="15399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kern="1200" dirty="0" smtClean="0"/>
            <a:t>則推出「創新科技辦公室」，尋找值得投資的金科技新創公司。</a:t>
          </a:r>
          <a:endParaRPr lang="zh-TW" altLang="en-US" sz="1700" kern="1200" dirty="0"/>
        </a:p>
      </dsp:txBody>
      <dsp:txXfrm>
        <a:off x="2119312" y="490827"/>
        <a:ext cx="1857374" cy="1539944"/>
      </dsp:txXfrm>
    </dsp:sp>
    <dsp:sp modelId="{52ADAA92-9BEA-4AE3-A712-5E5F562A4724}">
      <dsp:nvSpPr>
        <dsp:cNvPr id="0" name=""/>
        <dsp:cNvSpPr/>
      </dsp:nvSpPr>
      <dsp:spPr>
        <a:xfrm>
          <a:off x="4236719" y="1227"/>
          <a:ext cx="1857374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中信銀</a:t>
          </a:r>
          <a:endParaRPr lang="zh-TW" altLang="en-US" sz="1700" kern="1200" dirty="0"/>
        </a:p>
      </dsp:txBody>
      <dsp:txXfrm>
        <a:off x="4236719" y="1227"/>
        <a:ext cx="1857374" cy="489600"/>
      </dsp:txXfrm>
    </dsp:sp>
    <dsp:sp modelId="{29A0098A-69AB-460E-A373-4DACA9B7BC71}">
      <dsp:nvSpPr>
        <dsp:cNvPr id="0" name=""/>
        <dsp:cNvSpPr/>
      </dsp:nvSpPr>
      <dsp:spPr>
        <a:xfrm>
          <a:off x="4236719" y="490827"/>
          <a:ext cx="1857374" cy="15399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kern="1200" dirty="0" smtClean="0"/>
            <a:t>成立數位金融處，直接隸屬總經理管轄。</a:t>
          </a:r>
          <a:endParaRPr lang="zh-TW" altLang="en-US" sz="1700" kern="1200" dirty="0"/>
        </a:p>
      </dsp:txBody>
      <dsp:txXfrm>
        <a:off x="4236719" y="490827"/>
        <a:ext cx="1857374" cy="15399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E220F-A72E-47C6-BDD8-F6306B9A6A73}">
      <dsp:nvSpPr>
        <dsp:cNvPr id="0" name=""/>
        <dsp:cNvSpPr/>
      </dsp:nvSpPr>
      <dsp:spPr>
        <a:xfrm>
          <a:off x="1905" y="23101"/>
          <a:ext cx="1857374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玉山銀</a:t>
          </a:r>
          <a:endParaRPr lang="zh-TW" altLang="en-US" sz="1700" kern="1200" dirty="0"/>
        </a:p>
      </dsp:txBody>
      <dsp:txXfrm>
        <a:off x="1905" y="23101"/>
        <a:ext cx="1857374" cy="489600"/>
      </dsp:txXfrm>
    </dsp:sp>
    <dsp:sp modelId="{5AEA3675-B591-4E3D-9D3E-A0AA630B4191}">
      <dsp:nvSpPr>
        <dsp:cNvPr id="0" name=""/>
        <dsp:cNvSpPr/>
      </dsp:nvSpPr>
      <dsp:spPr>
        <a:xfrm>
          <a:off x="1905" y="512701"/>
          <a:ext cx="1857374" cy="14961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kern="1200" dirty="0" smtClean="0"/>
            <a:t>成立數位金融處，與個金、法金事業處隸屬同一層級。</a:t>
          </a:r>
          <a:endParaRPr lang="zh-TW" altLang="en-US" sz="1700" kern="1200" dirty="0"/>
        </a:p>
      </dsp:txBody>
      <dsp:txXfrm>
        <a:off x="1905" y="512701"/>
        <a:ext cx="1857374" cy="1496196"/>
      </dsp:txXfrm>
    </dsp:sp>
    <dsp:sp modelId="{E0DCF522-9FD2-479B-A594-763042D9F2F5}">
      <dsp:nvSpPr>
        <dsp:cNvPr id="0" name=""/>
        <dsp:cNvSpPr/>
      </dsp:nvSpPr>
      <dsp:spPr>
        <a:xfrm>
          <a:off x="2119312" y="23101"/>
          <a:ext cx="1857374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華銀</a:t>
          </a:r>
        </a:p>
      </dsp:txBody>
      <dsp:txXfrm>
        <a:off x="2119312" y="23101"/>
        <a:ext cx="1857374" cy="489600"/>
      </dsp:txXfrm>
    </dsp:sp>
    <dsp:sp modelId="{E45C9857-E8C4-4AAF-ADB5-C1ADAA31A5F1}">
      <dsp:nvSpPr>
        <dsp:cNvPr id="0" name=""/>
        <dsp:cNvSpPr/>
      </dsp:nvSpPr>
      <dsp:spPr>
        <a:xfrm>
          <a:off x="2119312" y="512701"/>
          <a:ext cx="1857374" cy="14961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kern="1200" dirty="0" smtClean="0"/>
            <a:t>成立數位金融小組，規劃今年在台灣大學推出智慧型分行。</a:t>
          </a:r>
          <a:endParaRPr lang="zh-TW" altLang="en-US" sz="1700" kern="1200" dirty="0"/>
        </a:p>
      </dsp:txBody>
      <dsp:txXfrm>
        <a:off x="2119312" y="512701"/>
        <a:ext cx="1857374" cy="1496196"/>
      </dsp:txXfrm>
    </dsp:sp>
    <dsp:sp modelId="{52ADAA92-9BEA-4AE3-A712-5E5F562A4724}">
      <dsp:nvSpPr>
        <dsp:cNvPr id="0" name=""/>
        <dsp:cNvSpPr/>
      </dsp:nvSpPr>
      <dsp:spPr>
        <a:xfrm>
          <a:off x="4236719" y="23101"/>
          <a:ext cx="1857374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第一銀</a:t>
          </a:r>
          <a:endParaRPr lang="zh-TW" altLang="en-US" sz="1700" kern="1200" dirty="0"/>
        </a:p>
      </dsp:txBody>
      <dsp:txXfrm>
        <a:off x="4236719" y="23101"/>
        <a:ext cx="1857374" cy="489600"/>
      </dsp:txXfrm>
    </dsp:sp>
    <dsp:sp modelId="{29A0098A-69AB-460E-A373-4DACA9B7BC71}">
      <dsp:nvSpPr>
        <dsp:cNvPr id="0" name=""/>
        <dsp:cNvSpPr/>
      </dsp:nvSpPr>
      <dsp:spPr>
        <a:xfrm>
          <a:off x="4236719" y="512701"/>
          <a:ext cx="1857374" cy="14961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kern="1200" dirty="0" smtClean="0"/>
            <a:t>電子金融處更名為數位銀行處，以推動數位金融業務。</a:t>
          </a:r>
          <a:endParaRPr lang="zh-TW" altLang="en-US" sz="1700" kern="1200" dirty="0"/>
        </a:p>
      </dsp:txBody>
      <dsp:txXfrm>
        <a:off x="4236719" y="512701"/>
        <a:ext cx="1857374" cy="14961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2ED1B1-5626-42A3-9731-E61F633F9DC3}">
      <dsp:nvSpPr>
        <dsp:cNvPr id="0" name=""/>
        <dsp:cNvSpPr/>
      </dsp:nvSpPr>
      <dsp:spPr>
        <a:xfrm>
          <a:off x="302852" y="0"/>
          <a:ext cx="3286147" cy="3286147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FB314F-420D-4D7A-9AA8-2CD423B490D3}">
      <dsp:nvSpPr>
        <dsp:cNvPr id="0" name=""/>
        <dsp:cNvSpPr/>
      </dsp:nvSpPr>
      <dsp:spPr>
        <a:xfrm>
          <a:off x="615036" y="312184"/>
          <a:ext cx="1281597" cy="128159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1800" b="1" i="0" u="none" strike="noStrike" kern="1200" cap="none" normalizeH="0" baseline="0" dirty="0" smtClean="0">
              <a:ln/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細明體" pitchFamily="49" charset="-120"/>
            </a:rPr>
            <a:t>創新獲客能力</a:t>
          </a:r>
          <a:endParaRPr lang="zh-TW" altLang="en-US" sz="1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77598" y="374746"/>
        <a:ext cx="1156473" cy="1156473"/>
      </dsp:txXfrm>
    </dsp:sp>
    <dsp:sp modelId="{41C6C54E-87EB-4B32-8C94-5822153DFD0D}">
      <dsp:nvSpPr>
        <dsp:cNvPr id="0" name=""/>
        <dsp:cNvSpPr/>
      </dsp:nvSpPr>
      <dsp:spPr>
        <a:xfrm>
          <a:off x="1995218" y="312184"/>
          <a:ext cx="1281597" cy="1281597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1800" b="1" i="0" u="none" strike="noStrike" kern="1200" cap="none" normalizeH="0" baseline="0" dirty="0" smtClean="0">
              <a:ln/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細明體" pitchFamily="49" charset="-120"/>
            </a:rPr>
            <a:t>商業設計能力</a:t>
          </a:r>
          <a:endParaRPr lang="zh-TW" altLang="en-US" sz="1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057780" y="374746"/>
        <a:ext cx="1156473" cy="1156473"/>
      </dsp:txXfrm>
    </dsp:sp>
    <dsp:sp modelId="{A68E0AF8-2D2B-41EF-8F66-57E0D239CA3D}">
      <dsp:nvSpPr>
        <dsp:cNvPr id="0" name=""/>
        <dsp:cNvSpPr/>
      </dsp:nvSpPr>
      <dsp:spPr>
        <a:xfrm>
          <a:off x="615036" y="1692366"/>
          <a:ext cx="1281597" cy="1281597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1800" b="1" i="0" u="none" strike="noStrike" kern="1200" cap="none" normalizeH="0" baseline="0" dirty="0" smtClean="0">
              <a:ln/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細明體" pitchFamily="49" charset="-120"/>
            </a:rPr>
            <a:t>顧問式銷售能力</a:t>
          </a:r>
          <a:endParaRPr lang="zh-TW" altLang="en-US" sz="1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77598" y="1754928"/>
        <a:ext cx="1156473" cy="1156473"/>
      </dsp:txXfrm>
    </dsp:sp>
    <dsp:sp modelId="{FBF50199-1515-464F-AD29-C63BDB1740C1}">
      <dsp:nvSpPr>
        <dsp:cNvPr id="0" name=""/>
        <dsp:cNvSpPr/>
      </dsp:nvSpPr>
      <dsp:spPr>
        <a:xfrm>
          <a:off x="1995218" y="1692366"/>
          <a:ext cx="1281597" cy="1281597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科技與新技術應用力</a:t>
          </a:r>
          <a:endParaRPr lang="zh-TW" altLang="en-US" sz="1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057780" y="1754928"/>
        <a:ext cx="1156473" cy="11564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F8E01A-CE19-4B62-9FA1-5B3F7D2064B4}">
      <dsp:nvSpPr>
        <dsp:cNvPr id="0" name=""/>
        <dsp:cNvSpPr/>
      </dsp:nvSpPr>
      <dsp:spPr>
        <a:xfrm>
          <a:off x="591346" y="282283"/>
          <a:ext cx="3968504" cy="3968504"/>
        </a:xfrm>
        <a:prstGeom prst="pie">
          <a:avLst>
            <a:gd name="adj1" fmla="val 16200000"/>
            <a:gd name="adj2" fmla="val 2052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AI</a:t>
          </a:r>
          <a:r>
            <a:rPr lang="zh-TW" alt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人工智慧</a:t>
          </a:r>
          <a:endParaRPr lang="zh-TW" altLang="en-US" sz="1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625677" y="875196"/>
        <a:ext cx="1346456" cy="921259"/>
      </dsp:txXfrm>
    </dsp:sp>
    <dsp:sp modelId="{CB18D02F-E39B-4478-923B-89E01CB16198}">
      <dsp:nvSpPr>
        <dsp:cNvPr id="0" name=""/>
        <dsp:cNvSpPr/>
      </dsp:nvSpPr>
      <dsp:spPr>
        <a:xfrm>
          <a:off x="452448" y="473622"/>
          <a:ext cx="3968504" cy="3968504"/>
        </a:xfrm>
        <a:prstGeom prst="pie">
          <a:avLst>
            <a:gd name="adj1" fmla="val 20520000"/>
            <a:gd name="adj2" fmla="val 324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大數據分析</a:t>
          </a:r>
          <a:endParaRPr lang="zh-TW" altLang="en-US" sz="1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046150" y="2268897"/>
        <a:ext cx="1181102" cy="996850"/>
      </dsp:txXfrm>
    </dsp:sp>
    <dsp:sp modelId="{90F25059-676B-4E62-A8F3-7626F5083484}">
      <dsp:nvSpPr>
        <dsp:cNvPr id="0" name=""/>
        <dsp:cNvSpPr/>
      </dsp:nvSpPr>
      <dsp:spPr>
        <a:xfrm>
          <a:off x="452448" y="473622"/>
          <a:ext cx="3968504" cy="3968504"/>
        </a:xfrm>
        <a:prstGeom prst="pie">
          <a:avLst>
            <a:gd name="adj1" fmla="val 3240000"/>
            <a:gd name="adj2" fmla="val 756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行動</a:t>
          </a:r>
          <a:r>
            <a:rPr lang="en-US" altLang="zh-TW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APP</a:t>
          </a:r>
          <a:r>
            <a:rPr lang="zh-TW" alt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設計</a:t>
          </a:r>
          <a:endParaRPr lang="zh-TW" altLang="en-US" sz="1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728039" y="3450000"/>
        <a:ext cx="1417323" cy="850393"/>
      </dsp:txXfrm>
    </dsp:sp>
    <dsp:sp modelId="{E6D59A3C-3DB1-4C21-849D-B022A2FDA4A3}">
      <dsp:nvSpPr>
        <dsp:cNvPr id="0" name=""/>
        <dsp:cNvSpPr/>
      </dsp:nvSpPr>
      <dsp:spPr>
        <a:xfrm>
          <a:off x="452448" y="473622"/>
          <a:ext cx="3968504" cy="3968504"/>
        </a:xfrm>
        <a:prstGeom prst="pie">
          <a:avLst>
            <a:gd name="adj1" fmla="val 7560000"/>
            <a:gd name="adj2" fmla="val 1188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端末整合與應用</a:t>
          </a:r>
          <a:endParaRPr lang="zh-TW" altLang="en-US" sz="1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41425" y="2268897"/>
        <a:ext cx="1181102" cy="996850"/>
      </dsp:txXfrm>
    </dsp:sp>
    <dsp:sp modelId="{6B441672-01D0-4A0D-90C3-18591B86CF90}">
      <dsp:nvSpPr>
        <dsp:cNvPr id="0" name=""/>
        <dsp:cNvSpPr/>
      </dsp:nvSpPr>
      <dsp:spPr>
        <a:xfrm>
          <a:off x="452448" y="473622"/>
          <a:ext cx="3968504" cy="3968504"/>
        </a:xfrm>
        <a:prstGeom prst="pie">
          <a:avLst>
            <a:gd name="adj1" fmla="val 1188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UX</a:t>
          </a:r>
          <a:endParaRPr lang="zh-TW" altLang="en-US" sz="1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031189" y="1078346"/>
        <a:ext cx="1346456" cy="9212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450DF1-0CE7-4499-BD27-E4E6291F2524}">
      <dsp:nvSpPr>
        <dsp:cNvPr id="0" name=""/>
        <dsp:cNvSpPr/>
      </dsp:nvSpPr>
      <dsp:spPr>
        <a:xfrm>
          <a:off x="1891257" y="0"/>
          <a:ext cx="3317776" cy="2437588"/>
        </a:xfrm>
        <a:prstGeom prst="trapezoid">
          <a:avLst>
            <a:gd name="adj" fmla="val 6805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0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10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有使命感</a:t>
          </a:r>
          <a:r>
            <a:rPr lang="en-US" alt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的領導者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891257" y="0"/>
        <a:ext cx="3317776" cy="2437588"/>
      </dsp:txXfrm>
    </dsp:sp>
    <dsp:sp modelId="{91843B96-0E21-43BC-8074-E41A4E16C8B8}">
      <dsp:nvSpPr>
        <dsp:cNvPr id="0" name=""/>
        <dsp:cNvSpPr/>
      </dsp:nvSpPr>
      <dsp:spPr>
        <a:xfrm>
          <a:off x="945628" y="2437588"/>
          <a:ext cx="5209034" cy="1389517"/>
        </a:xfrm>
        <a:prstGeom prst="trapezoid">
          <a:avLst>
            <a:gd name="adj" fmla="val 68054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找認同的人上車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857209" y="2437588"/>
        <a:ext cx="3385872" cy="1389517"/>
      </dsp:txXfrm>
    </dsp:sp>
    <dsp:sp modelId="{CDED60FE-C1D8-4DEF-8EDE-85E9DF077A2E}">
      <dsp:nvSpPr>
        <dsp:cNvPr id="0" name=""/>
        <dsp:cNvSpPr/>
      </dsp:nvSpPr>
      <dsp:spPr>
        <a:xfrm>
          <a:off x="0" y="3827106"/>
          <a:ext cx="7100292" cy="1389517"/>
        </a:xfrm>
        <a:prstGeom prst="trapezoid">
          <a:avLst>
            <a:gd name="adj" fmla="val 68054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跨界合作培育人才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242551" y="3827106"/>
        <a:ext cx="4615189" cy="138951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B8CA67-063A-4DBF-B7A4-7A23B637FFDD}">
      <dsp:nvSpPr>
        <dsp:cNvPr id="0" name=""/>
        <dsp:cNvSpPr/>
      </dsp:nvSpPr>
      <dsp:spPr>
        <a:xfrm>
          <a:off x="307062" y="0"/>
          <a:ext cx="7604044" cy="475252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A9AA10-809A-4B04-A352-46053CD1F73E}">
      <dsp:nvSpPr>
        <dsp:cNvPr id="0" name=""/>
        <dsp:cNvSpPr/>
      </dsp:nvSpPr>
      <dsp:spPr>
        <a:xfrm>
          <a:off x="1056060" y="3533979"/>
          <a:ext cx="174893" cy="1748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FF173C-278D-4CD0-ADFD-674C53A6174D}">
      <dsp:nvSpPr>
        <dsp:cNvPr id="0" name=""/>
        <dsp:cNvSpPr/>
      </dsp:nvSpPr>
      <dsp:spPr>
        <a:xfrm>
          <a:off x="1157064" y="3600399"/>
          <a:ext cx="1191231" cy="1131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672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加強</a:t>
          </a:r>
          <a:r>
            <a:rPr lang="en-US" altLang="en-US" sz="2000" b="1" kern="12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FinTech</a:t>
          </a: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議題研究</a:t>
          </a:r>
        </a:p>
      </dsp:txBody>
      <dsp:txXfrm>
        <a:off x="1157064" y="3600399"/>
        <a:ext cx="1191231" cy="1131101"/>
      </dsp:txXfrm>
    </dsp:sp>
    <dsp:sp modelId="{033ABB3A-965F-496E-9B8B-8E9E6AF0395F}">
      <dsp:nvSpPr>
        <dsp:cNvPr id="0" name=""/>
        <dsp:cNvSpPr/>
      </dsp:nvSpPr>
      <dsp:spPr>
        <a:xfrm>
          <a:off x="2002764" y="2624345"/>
          <a:ext cx="273745" cy="2737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F25C6A-1615-453F-9ABA-C7288D8A3C20}">
      <dsp:nvSpPr>
        <dsp:cNvPr id="0" name=""/>
        <dsp:cNvSpPr/>
      </dsp:nvSpPr>
      <dsp:spPr>
        <a:xfrm>
          <a:off x="2165185" y="2736307"/>
          <a:ext cx="1381101" cy="1991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052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加重</a:t>
          </a:r>
          <a:r>
            <a:rPr lang="en-US" altLang="en-US" sz="2000" b="1" kern="12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FinTech</a:t>
          </a: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研習與訓練培訓</a:t>
          </a:r>
        </a:p>
      </dsp:txBody>
      <dsp:txXfrm>
        <a:off x="2165185" y="2736307"/>
        <a:ext cx="1381101" cy="1991309"/>
      </dsp:txXfrm>
    </dsp:sp>
    <dsp:sp modelId="{2BEADB4E-440D-4218-BED2-173CB1114DA2}">
      <dsp:nvSpPr>
        <dsp:cNvPr id="0" name=""/>
        <dsp:cNvSpPr/>
      </dsp:nvSpPr>
      <dsp:spPr>
        <a:xfrm>
          <a:off x="3219411" y="1899110"/>
          <a:ext cx="364994" cy="3649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D60827-48FA-410E-8457-5AE9D9F7A14A}">
      <dsp:nvSpPr>
        <dsp:cNvPr id="0" name=""/>
        <dsp:cNvSpPr/>
      </dsp:nvSpPr>
      <dsp:spPr>
        <a:xfrm>
          <a:off x="3389309" y="2081607"/>
          <a:ext cx="1348750" cy="2670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403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推動金融數位力知識檢定</a:t>
          </a:r>
        </a:p>
      </dsp:txBody>
      <dsp:txXfrm>
        <a:off x="3389309" y="2081607"/>
        <a:ext cx="1348750" cy="2670920"/>
      </dsp:txXfrm>
    </dsp:sp>
    <dsp:sp modelId="{685E23B4-C359-47A5-B4B8-2AAAD5E6E1F8}">
      <dsp:nvSpPr>
        <dsp:cNvPr id="0" name=""/>
        <dsp:cNvSpPr/>
      </dsp:nvSpPr>
      <dsp:spPr>
        <a:xfrm>
          <a:off x="4633763" y="1332608"/>
          <a:ext cx="471450" cy="4714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C646BA-D24A-49AE-80F5-814E3698DB44}">
      <dsp:nvSpPr>
        <dsp:cNvPr id="0" name=""/>
        <dsp:cNvSpPr/>
      </dsp:nvSpPr>
      <dsp:spPr>
        <a:xfrm>
          <a:off x="4869489" y="1568334"/>
          <a:ext cx="1520808" cy="3184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812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與資策會合作成立數位金融學院深化</a:t>
          </a:r>
          <a:r>
            <a:rPr lang="en-US" altLang="en-US" sz="2000" b="1" kern="12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FinTech</a:t>
          </a: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人才培育</a:t>
          </a:r>
        </a:p>
      </dsp:txBody>
      <dsp:txXfrm>
        <a:off x="4869489" y="1568334"/>
        <a:ext cx="1520808" cy="3184193"/>
      </dsp:txXfrm>
    </dsp:sp>
    <dsp:sp modelId="{F43AAAA7-D274-4DED-A8D6-23D0C73916B6}">
      <dsp:nvSpPr>
        <dsp:cNvPr id="0" name=""/>
        <dsp:cNvSpPr/>
      </dsp:nvSpPr>
      <dsp:spPr>
        <a:xfrm>
          <a:off x="6089938" y="954307"/>
          <a:ext cx="600719" cy="6007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DEAA24-BF05-41FA-ADB5-4D60FD175BF1}">
      <dsp:nvSpPr>
        <dsp:cNvPr id="0" name=""/>
        <dsp:cNvSpPr/>
      </dsp:nvSpPr>
      <dsp:spPr>
        <a:xfrm>
          <a:off x="6336697" y="1375186"/>
          <a:ext cx="2222373" cy="2982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8309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中小型金融機構</a:t>
          </a:r>
          <a:r>
            <a:rPr lang="en-US" altLang="en-US" sz="2000" b="1" kern="12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FinTech</a:t>
          </a: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諮詢服務小組</a:t>
          </a:r>
        </a:p>
      </dsp:txBody>
      <dsp:txXfrm>
        <a:off x="6336697" y="1375186"/>
        <a:ext cx="2222373" cy="298287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21E5C5-A73D-40B3-AF36-D71A43FAB50A}">
      <dsp:nvSpPr>
        <dsp:cNvPr id="0" name=""/>
        <dsp:cNvSpPr/>
      </dsp:nvSpPr>
      <dsp:spPr>
        <a:xfrm rot="16200000">
          <a:off x="-697901" y="699293"/>
          <a:ext cx="2696193" cy="1297605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ts val="18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出版檢定參考書</a:t>
          </a:r>
          <a:endParaRPr lang="en-US" altLang="zh-TW" sz="18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00100">
            <a:lnSpc>
              <a:spcPts val="18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(5</a:t>
          </a:r>
          <a:r>
            <a:rPr lang="zh-TW" altLang="en-US" sz="1400" kern="120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1400" kern="120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1400" kern="1200" dirty="0">
            <a:solidFill>
              <a:schemeClr val="tx2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5400000">
        <a:off x="1393" y="539238"/>
        <a:ext cx="1297605" cy="1617715"/>
      </dsp:txXfrm>
    </dsp:sp>
    <dsp:sp modelId="{BA545150-4669-448E-8D00-A779BB950EA4}">
      <dsp:nvSpPr>
        <dsp:cNvPr id="0" name=""/>
        <dsp:cNvSpPr/>
      </dsp:nvSpPr>
      <dsp:spPr>
        <a:xfrm rot="16200000">
          <a:off x="437864" y="908013"/>
          <a:ext cx="2696193" cy="880165"/>
        </a:xfrm>
        <a:prstGeom prst="flowChartManualOperation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ts val="18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接受報名期間</a:t>
          </a:r>
          <a:endParaRPr lang="en-US" altLang="zh-TW" sz="18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00100">
            <a:lnSpc>
              <a:spcPts val="18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(6/3-6/30)</a:t>
          </a:r>
          <a:endParaRPr lang="zh-TW" altLang="en-US" sz="1400" kern="1200" dirty="0">
            <a:solidFill>
              <a:schemeClr val="tx2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5400000">
        <a:off x="1345878" y="539238"/>
        <a:ext cx="880165" cy="1617715"/>
      </dsp:txXfrm>
    </dsp:sp>
    <dsp:sp modelId="{2789C260-B97D-481C-977F-2CF3B2E017A3}">
      <dsp:nvSpPr>
        <dsp:cNvPr id="0" name=""/>
        <dsp:cNvSpPr/>
      </dsp:nvSpPr>
      <dsp:spPr>
        <a:xfrm rot="16200000">
          <a:off x="1438264" y="834658"/>
          <a:ext cx="2696193" cy="1026875"/>
        </a:xfrm>
        <a:prstGeom prst="flowChartManualOperation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ts val="18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辦理筆試測驗</a:t>
          </a:r>
          <a:endParaRPr lang="en-US" altLang="zh-TW" sz="18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00100">
            <a:lnSpc>
              <a:spcPts val="18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(7</a:t>
          </a:r>
          <a:r>
            <a:rPr lang="zh-TW" altLang="en-US" sz="1400" kern="120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1400" kern="120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16</a:t>
          </a:r>
          <a:r>
            <a:rPr lang="zh-TW" altLang="en-US" sz="1400" kern="120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日第一期</a:t>
          </a:r>
          <a:r>
            <a:rPr lang="en-US" altLang="zh-TW" sz="1400" kern="120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1400" kern="1200" dirty="0">
            <a:solidFill>
              <a:schemeClr val="tx2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5400000">
        <a:off x="2272923" y="539238"/>
        <a:ext cx="1026875" cy="1617715"/>
      </dsp:txXfrm>
    </dsp:sp>
    <dsp:sp modelId="{FF58C1FB-C976-4941-A7BC-DC71D64914E6}">
      <dsp:nvSpPr>
        <dsp:cNvPr id="0" name=""/>
        <dsp:cNvSpPr/>
      </dsp:nvSpPr>
      <dsp:spPr>
        <a:xfrm rot="16200000">
          <a:off x="2501656" y="845022"/>
          <a:ext cx="2696193" cy="1006148"/>
        </a:xfrm>
        <a:prstGeom prst="flowChartManualOperati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ts val="18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推出電腦應試</a:t>
          </a:r>
          <a:endParaRPr lang="en-US" altLang="zh-TW" sz="18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00100">
            <a:lnSpc>
              <a:spcPts val="18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(106</a:t>
          </a:r>
          <a:r>
            <a:rPr lang="zh-TW" altLang="en-US" sz="1400" kern="120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400" kern="120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1400" kern="1200" dirty="0">
            <a:solidFill>
              <a:schemeClr val="tx2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5400000">
        <a:off x="3346678" y="539239"/>
        <a:ext cx="1006148" cy="1617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D8733-FAD7-4FA5-AE89-93A88CE63E4B}" type="datetimeFigureOut">
              <a:rPr lang="zh-TW" altLang="en-US" smtClean="0"/>
              <a:t>2016/5/27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39C0E-A110-4626-9FBB-49E5FC2A78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3972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39C0E-A110-4626-9FBB-49E5FC2A782D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1186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39C0E-A110-4626-9FBB-49E5FC2A782D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3158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39C0E-A110-4626-9FBB-49E5FC2A782D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3158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39C0E-A110-4626-9FBB-49E5FC2A782D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3158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39C0E-A110-4626-9FBB-49E5FC2A782D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3158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C73A-2C76-45C5-9F0E-7D729F747742}" type="datetimeFigureOut">
              <a:rPr lang="zh-TW" altLang="en-US" smtClean="0"/>
              <a:t>2016/5/27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0592-B978-4A86-AD1C-B41851E8BC55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/>
          <a:srcRect t="5789" b="9755"/>
          <a:stretch>
            <a:fillRect/>
          </a:stretch>
        </p:blipFill>
        <p:spPr bwMode="auto">
          <a:xfrm>
            <a:off x="0" y="4437112"/>
            <a:ext cx="2273300" cy="196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圖片 7"/>
          <p:cNvPicPr>
            <a:picLocks noChangeAspect="1"/>
          </p:cNvPicPr>
          <p:nvPr userDrawn="1"/>
        </p:nvPicPr>
        <p:blipFill>
          <a:blip r:embed="rId3"/>
          <a:srcRect l="7036" r="8113"/>
          <a:stretch>
            <a:fillRect/>
          </a:stretch>
        </p:blipFill>
        <p:spPr bwMode="auto">
          <a:xfrm>
            <a:off x="5681060" y="4992836"/>
            <a:ext cx="1736725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 userDrawn="1"/>
        </p:nvSpPr>
        <p:spPr>
          <a:xfrm>
            <a:off x="0" y="6453335"/>
            <a:ext cx="9144000" cy="40466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" name="矩形 11"/>
          <p:cNvSpPr/>
          <p:nvPr userDrawn="1"/>
        </p:nvSpPr>
        <p:spPr>
          <a:xfrm>
            <a:off x="4726526" y="4992836"/>
            <a:ext cx="900000" cy="140493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1" name="文字方塊 12"/>
          <p:cNvSpPr txBox="1">
            <a:spLocks noChangeArrowheads="1"/>
          </p:cNvSpPr>
          <p:nvPr userDrawn="1"/>
        </p:nvSpPr>
        <p:spPr bwMode="auto">
          <a:xfrm>
            <a:off x="4644008" y="5794523"/>
            <a:ext cx="10525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3600" dirty="0">
                <a:solidFill>
                  <a:schemeClr val="bg1"/>
                </a:solidFill>
                <a:latin typeface="KunstlerschreibschDBol" pitchFamily="66" charset="0"/>
              </a:rPr>
              <a:t>P</a:t>
            </a:r>
            <a:r>
              <a:rPr kumimoji="0" lang="en-US" altLang="zh-TW" dirty="0">
                <a:solidFill>
                  <a:schemeClr val="bg1"/>
                </a:solidFill>
                <a:latin typeface="KunstlerschreibschDBol" pitchFamily="66" charset="0"/>
              </a:rPr>
              <a:t>eople</a:t>
            </a:r>
            <a:endParaRPr kumimoji="0" lang="zh-TW" altLang="en-US" dirty="0">
              <a:solidFill>
                <a:schemeClr val="bg1"/>
              </a:solidFill>
              <a:latin typeface="KunstlerschreibschDBol" pitchFamily="66" charset="0"/>
            </a:endParaRPr>
          </a:p>
        </p:txBody>
      </p:sp>
      <p:sp>
        <p:nvSpPr>
          <p:cNvPr id="12" name="矩形 13"/>
          <p:cNvSpPr/>
          <p:nvPr userDrawn="1"/>
        </p:nvSpPr>
        <p:spPr>
          <a:xfrm>
            <a:off x="8066088" y="3514873"/>
            <a:ext cx="1081087" cy="14049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3" name="文字方塊 14"/>
          <p:cNvSpPr txBox="1">
            <a:spLocks noChangeArrowheads="1"/>
          </p:cNvSpPr>
          <p:nvPr userDrawn="1"/>
        </p:nvSpPr>
        <p:spPr bwMode="auto">
          <a:xfrm>
            <a:off x="7996457" y="4383236"/>
            <a:ext cx="1152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3600" dirty="0">
                <a:solidFill>
                  <a:schemeClr val="bg1"/>
                </a:solidFill>
                <a:latin typeface="KunstlerschreibschDBol" pitchFamily="66" charset="0"/>
              </a:rPr>
              <a:t>P</a:t>
            </a:r>
            <a:r>
              <a:rPr kumimoji="0" lang="en-US" altLang="zh-TW" dirty="0">
                <a:solidFill>
                  <a:schemeClr val="bg1"/>
                </a:solidFill>
                <a:latin typeface="KunstlerschreibschDBol" pitchFamily="66" charset="0"/>
              </a:rPr>
              <a:t>assion</a:t>
            </a:r>
            <a:endParaRPr kumimoji="0" lang="zh-TW" altLang="en-US" dirty="0">
              <a:solidFill>
                <a:schemeClr val="bg1"/>
              </a:solidFill>
              <a:latin typeface="KunstlerschreibschDBol" pitchFamily="66" charset="0"/>
            </a:endParaRPr>
          </a:p>
        </p:txBody>
      </p:sp>
      <p:sp>
        <p:nvSpPr>
          <p:cNvPr id="14" name="矩形 15"/>
          <p:cNvSpPr/>
          <p:nvPr userDrawn="1"/>
        </p:nvSpPr>
        <p:spPr>
          <a:xfrm>
            <a:off x="2353660" y="4437112"/>
            <a:ext cx="1116000" cy="48746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5" name="文字方塊 16"/>
          <p:cNvSpPr txBox="1">
            <a:spLocks noChangeArrowheads="1"/>
          </p:cNvSpPr>
          <p:nvPr userDrawn="1"/>
        </p:nvSpPr>
        <p:spPr bwMode="auto">
          <a:xfrm>
            <a:off x="2270490" y="4383236"/>
            <a:ext cx="1231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3600" dirty="0">
                <a:solidFill>
                  <a:schemeClr val="bg1"/>
                </a:solidFill>
                <a:latin typeface="KunstlerschreibschDBol" pitchFamily="66" charset="0"/>
              </a:rPr>
              <a:t>P</a:t>
            </a:r>
            <a:r>
              <a:rPr kumimoji="0" lang="en-US" altLang="zh-TW" dirty="0">
                <a:solidFill>
                  <a:schemeClr val="bg1"/>
                </a:solidFill>
                <a:latin typeface="KunstlerschreibschDBol" pitchFamily="66" charset="0"/>
              </a:rPr>
              <a:t>recision</a:t>
            </a:r>
            <a:endParaRPr kumimoji="0" lang="zh-TW" altLang="en-US" dirty="0">
              <a:solidFill>
                <a:schemeClr val="bg1"/>
              </a:solidFill>
              <a:latin typeface="KunstlerschreibschDBol" pitchFamily="66" charset="0"/>
            </a:endParaRPr>
          </a:p>
        </p:txBody>
      </p:sp>
      <p:sp>
        <p:nvSpPr>
          <p:cNvPr id="16" name="矩形 18"/>
          <p:cNvSpPr/>
          <p:nvPr userDrawn="1"/>
        </p:nvSpPr>
        <p:spPr>
          <a:xfrm>
            <a:off x="7483255" y="4992836"/>
            <a:ext cx="1656000" cy="140493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7" name="文字方塊 19"/>
          <p:cNvSpPr txBox="1">
            <a:spLocks noChangeArrowheads="1"/>
          </p:cNvSpPr>
          <p:nvPr userDrawn="1"/>
        </p:nvSpPr>
        <p:spPr bwMode="auto">
          <a:xfrm>
            <a:off x="7410706" y="5805636"/>
            <a:ext cx="18129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3600" dirty="0">
                <a:solidFill>
                  <a:schemeClr val="bg1"/>
                </a:solidFill>
                <a:latin typeface="KunstlerschreibschDBol" pitchFamily="66" charset="0"/>
              </a:rPr>
              <a:t>P</a:t>
            </a:r>
            <a:r>
              <a:rPr kumimoji="0" lang="en-US" altLang="zh-TW" dirty="0">
                <a:solidFill>
                  <a:schemeClr val="bg1"/>
                </a:solidFill>
                <a:latin typeface="KunstlerschreibschDBol" pitchFamily="66" charset="0"/>
              </a:rPr>
              <a:t>rofessionalism</a:t>
            </a:r>
            <a:endParaRPr kumimoji="0" lang="zh-TW" altLang="en-US" dirty="0">
              <a:solidFill>
                <a:schemeClr val="bg1"/>
              </a:solidFill>
              <a:latin typeface="KunstlerschreibschDBol" pitchFamily="66" charset="0"/>
            </a:endParaRPr>
          </a:p>
        </p:txBody>
      </p:sp>
      <p:pic>
        <p:nvPicPr>
          <p:cNvPr id="18" name="Picture 4" descr="I:\公共交換區(Public)\資料交換區\琬馨\35週年資料\菁華講堂\IMG_1836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3" b="4645"/>
          <a:stretch/>
        </p:blipFill>
        <p:spPr bwMode="auto">
          <a:xfrm>
            <a:off x="5681060" y="3525985"/>
            <a:ext cx="2298177" cy="139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圖片 18"/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262" y="4993623"/>
            <a:ext cx="2318400" cy="1404000"/>
          </a:xfrm>
          <a:prstGeom prst="rect">
            <a:avLst/>
          </a:prstGeom>
        </p:spPr>
      </p:pic>
      <p:sp>
        <p:nvSpPr>
          <p:cNvPr id="20" name="矩形 19"/>
          <p:cNvSpPr/>
          <p:nvPr userDrawn="1"/>
        </p:nvSpPr>
        <p:spPr>
          <a:xfrm>
            <a:off x="0" y="620688"/>
            <a:ext cx="323528" cy="2016224"/>
          </a:xfrm>
          <a:prstGeom prst="rect">
            <a:avLst/>
          </a:prstGeom>
          <a:solidFill>
            <a:srgbClr val="9C4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 userDrawn="1"/>
        </p:nvSpPr>
        <p:spPr>
          <a:xfrm>
            <a:off x="8820472" y="620688"/>
            <a:ext cx="323528" cy="2016224"/>
          </a:xfrm>
          <a:prstGeom prst="rect">
            <a:avLst/>
          </a:prstGeom>
          <a:solidFill>
            <a:srgbClr val="9C4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9548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86D7-700C-4BBB-9669-807A60E0E9CA}" type="datetimeFigureOut">
              <a:rPr lang="zh-TW" altLang="en-US" smtClean="0"/>
              <a:t>2016/5/27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D351-3C70-4B6E-A7CC-3A411A8B91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9422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86D7-700C-4BBB-9669-807A60E0E9CA}" type="datetimeFigureOut">
              <a:rPr lang="zh-TW" altLang="en-US" smtClean="0"/>
              <a:t>2016/5/27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D351-3C70-4B6E-A7CC-3A411A8B91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3427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C73A-2C76-45C5-9F0E-7D729F747742}" type="datetimeFigureOut">
              <a:rPr lang="zh-TW" altLang="en-US" smtClean="0"/>
              <a:t>2016/5/27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0592-B978-4A86-AD1C-B41851E8BC5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13"/>
          <p:cNvSpPr/>
          <p:nvPr userDrawn="1"/>
        </p:nvSpPr>
        <p:spPr>
          <a:xfrm>
            <a:off x="0" y="188640"/>
            <a:ext cx="9149528" cy="720080"/>
          </a:xfrm>
          <a:prstGeom prst="rect">
            <a:avLst/>
          </a:prstGeom>
          <a:solidFill>
            <a:srgbClr val="E6E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9149528" cy="18863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9" name="矩形 8"/>
          <p:cNvSpPr/>
          <p:nvPr userDrawn="1"/>
        </p:nvSpPr>
        <p:spPr>
          <a:xfrm rot="18900000">
            <a:off x="-377979" y="298501"/>
            <a:ext cx="488108" cy="488108"/>
          </a:xfrm>
          <a:prstGeom prst="rect">
            <a:avLst/>
          </a:prstGeom>
          <a:solidFill>
            <a:srgbClr val="9C4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Picture 2" descr="C:\Users\0617869\Desktop\logo-2.fw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208" y="346849"/>
            <a:ext cx="42428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571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86D7-700C-4BBB-9669-807A60E0E9CA}" type="datetimeFigureOut">
              <a:rPr lang="zh-TW" altLang="en-US" smtClean="0"/>
              <a:t>2016/5/27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D351-3C70-4B6E-A7CC-3A411A8B91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5615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86D7-700C-4BBB-9669-807A60E0E9CA}" type="datetimeFigureOut">
              <a:rPr lang="zh-TW" altLang="en-US" smtClean="0"/>
              <a:t>2016/5/27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D351-3C70-4B6E-A7CC-3A411A8B91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0201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86D7-700C-4BBB-9669-807A60E0E9CA}" type="datetimeFigureOut">
              <a:rPr lang="zh-TW" altLang="en-US" smtClean="0"/>
              <a:t>2016/5/27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D351-3C70-4B6E-A7CC-3A411A8B91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4678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86D7-700C-4BBB-9669-807A60E0E9CA}" type="datetimeFigureOut">
              <a:rPr lang="zh-TW" altLang="en-US" smtClean="0"/>
              <a:t>2016/5/27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D351-3C70-4B6E-A7CC-3A411A8B91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523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86D7-700C-4BBB-9669-807A60E0E9CA}" type="datetimeFigureOut">
              <a:rPr lang="zh-TW" altLang="en-US" smtClean="0"/>
              <a:t>2016/5/27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D351-3C70-4B6E-A7CC-3A411A8B91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7709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86D7-700C-4BBB-9669-807A60E0E9CA}" type="datetimeFigureOut">
              <a:rPr lang="zh-TW" altLang="en-US" smtClean="0"/>
              <a:t>2016/5/27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D351-3C70-4B6E-A7CC-3A411A8B91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1816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86D7-700C-4BBB-9669-807A60E0E9CA}" type="datetimeFigureOut">
              <a:rPr lang="zh-TW" altLang="en-US" smtClean="0"/>
              <a:t>2016/5/27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D351-3C70-4B6E-A7CC-3A411A8B91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7641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4C73A-2C76-45C5-9F0E-7D729F747742}" type="datetimeFigureOut">
              <a:rPr lang="zh-TW" altLang="en-US" smtClean="0"/>
              <a:t>2016/5/27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80592-B978-4A86-AD1C-B41851E8BC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442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3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33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32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46.jpeg"/><Relationship Id="rId12" Type="http://schemas.microsoft.com/office/2007/relationships/diagramDrawing" Target="../diagrams/drawing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diagramColors" Target="../diagrams/colors6.xml"/><Relationship Id="rId5" Type="http://schemas.openxmlformats.org/officeDocument/2006/relationships/diagramColors" Target="../diagrams/colors5.xml"/><Relationship Id="rId10" Type="http://schemas.openxmlformats.org/officeDocument/2006/relationships/diagramQuickStyle" Target="../diagrams/quickStyle6.xml"/><Relationship Id="rId4" Type="http://schemas.openxmlformats.org/officeDocument/2006/relationships/diagramQuickStyle" Target="../diagrams/quickStyle5.xml"/><Relationship Id="rId9" Type="http://schemas.openxmlformats.org/officeDocument/2006/relationships/diagramLayout" Target="../diagrams/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50.jpe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51.jpeg"/><Relationship Id="rId9" Type="http://schemas.microsoft.com/office/2007/relationships/diagramDrawing" Target="../diagrams/drawing8.x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52.jpe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5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52.jpe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55.jpe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7772400" cy="1758057"/>
          </a:xfrm>
        </p:spPr>
        <p:txBody>
          <a:bodyPr>
            <a:noAutofit/>
          </a:bodyPr>
          <a:lstStyle/>
          <a:p>
            <a:r>
              <a:rPr lang="zh-TW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anose="03000509000000000000" pitchFamily="65" charset="-120"/>
              </a:rPr>
              <a:t>面對</a:t>
            </a:r>
            <a:r>
              <a:rPr lang="en-US" altLang="zh-TW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anose="03000509000000000000" pitchFamily="65" charset="-120"/>
              </a:rPr>
              <a:t>Fintech</a:t>
            </a:r>
            <a:br>
              <a:rPr lang="en-US" altLang="zh-TW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anose="03000509000000000000" pitchFamily="65" charset="-120"/>
              </a:rPr>
            </a:br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銀行</a:t>
            </a:r>
            <a:r>
              <a:rPr lang="zh-TW" alt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業</a:t>
            </a:r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該有的省思</a:t>
            </a:r>
            <a:r>
              <a:rPr lang="zh-TW" altLang="en-US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44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3528" y="3501008"/>
            <a:ext cx="4968552" cy="504056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與談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人：黃博怡　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2016/5/28</a:t>
            </a:r>
            <a:endParaRPr lang="zh-TW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圖片 2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5454" y="6516841"/>
            <a:ext cx="1656309" cy="28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2627784" y="476671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第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12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屆金融與經濟政策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研討會</a:t>
            </a:r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anose="03000509000000000000" pitchFamily="65" charset="-120"/>
            </a:endParaRPr>
          </a:p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會議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主題：對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新政府財經政策之建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言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698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Big </a:t>
            </a:r>
            <a:r>
              <a:rPr lang="en-US" altLang="zh-TW" dirty="0" smtClean="0"/>
              <a:t>Data+</a:t>
            </a:r>
            <a:r>
              <a:rPr lang="zh-TW" altLang="en-US" dirty="0" smtClean="0"/>
              <a:t>生物辨識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1"/>
            <a:ext cx="8075240" cy="2448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b="1" dirty="0"/>
              <a:t>騰訊網路銀行開業，貸款審核竟是 </a:t>
            </a:r>
            <a:r>
              <a:rPr lang="en-US" altLang="zh-TW" b="1" dirty="0"/>
              <a:t>Big Data </a:t>
            </a:r>
            <a:r>
              <a:rPr lang="zh-TW" altLang="en-US" b="1" dirty="0"/>
              <a:t>人臉辨識</a:t>
            </a:r>
            <a:endParaRPr lang="en-US" altLang="zh-TW" b="1" dirty="0" smtClean="0"/>
          </a:p>
          <a:p>
            <a:pPr marL="0" indent="0">
              <a:buNone/>
            </a:pPr>
            <a:r>
              <a:rPr lang="zh-TW" altLang="en-US" sz="1800" dirty="0" smtClean="0"/>
              <a:t>由</a:t>
            </a:r>
            <a:r>
              <a:rPr lang="zh-TW" altLang="en-US" sz="1800" dirty="0"/>
              <a:t>騰訊科技主導籌建的中國首家網路銀行</a:t>
            </a:r>
            <a:r>
              <a:rPr lang="en-US" altLang="zh-TW" sz="1800" dirty="0"/>
              <a:t>——</a:t>
            </a:r>
            <a:r>
              <a:rPr lang="zh-TW" altLang="en-US" sz="1800" dirty="0"/>
              <a:t>深圳前海微眾銀行於 </a:t>
            </a:r>
            <a:r>
              <a:rPr lang="en-US" altLang="zh-TW" sz="1800" dirty="0"/>
              <a:t>2015 </a:t>
            </a:r>
            <a:r>
              <a:rPr lang="zh-TW" altLang="en-US" sz="1800" dirty="0"/>
              <a:t>年 </a:t>
            </a:r>
            <a:r>
              <a:rPr lang="en-US" altLang="zh-TW" sz="1800" dirty="0"/>
              <a:t>1 </a:t>
            </a:r>
            <a:r>
              <a:rPr lang="zh-TW" altLang="en-US" sz="1800" dirty="0"/>
              <a:t>月 </a:t>
            </a:r>
            <a:r>
              <a:rPr lang="en-US" altLang="zh-TW" sz="1800" dirty="0"/>
              <a:t>4 </a:t>
            </a:r>
            <a:r>
              <a:rPr lang="zh-TW" altLang="en-US" sz="1800" dirty="0"/>
              <a:t>日開始營業，首筆業務是一位貨車司機申請的小額貸款，透過騰訊的 </a:t>
            </a:r>
            <a:r>
              <a:rPr lang="en-US" altLang="zh-TW" sz="1800" dirty="0"/>
              <a:t>Big Data </a:t>
            </a:r>
            <a:r>
              <a:rPr lang="zh-TW" altLang="en-US" sz="1800" dirty="0"/>
              <a:t>識別申請者的臉部訊息，與公安部門的資料匹配後進行信用評級，無需任何擔保和實地調查，微眾銀行給予了這位司機 </a:t>
            </a:r>
            <a:r>
              <a:rPr lang="en-US" altLang="zh-TW" sz="1800" dirty="0"/>
              <a:t>3.5 </a:t>
            </a:r>
            <a:r>
              <a:rPr lang="zh-TW" altLang="en-US" sz="1800" dirty="0"/>
              <a:t>萬元人民幣貸款。</a:t>
            </a:r>
            <a:endParaRPr lang="en-US" sz="1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89040"/>
            <a:ext cx="3841043" cy="25686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文字方塊 4"/>
          <p:cNvSpPr txBox="1"/>
          <p:nvPr/>
        </p:nvSpPr>
        <p:spPr>
          <a:xfrm>
            <a:off x="4644008" y="3465874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2019 </a:t>
            </a:r>
            <a:r>
              <a:rPr lang="zh-TW" altLang="en-US" sz="2400" b="1" dirty="0"/>
              <a:t>年生物辨識金融</a:t>
            </a:r>
            <a:r>
              <a:rPr lang="zh-TW" altLang="en-US" sz="2400" b="1" dirty="0" smtClean="0"/>
              <a:t>應用</a:t>
            </a:r>
            <a:endParaRPr lang="en-US" altLang="zh-TW" sz="2400" b="1" dirty="0" smtClean="0"/>
          </a:p>
          <a:p>
            <a:r>
              <a:rPr lang="zh-TW" altLang="en-US" sz="2400" b="1" dirty="0" smtClean="0"/>
              <a:t>產值</a:t>
            </a:r>
            <a:r>
              <a:rPr lang="zh-TW" altLang="en-US" sz="2400" b="1" dirty="0"/>
              <a:t>上看 </a:t>
            </a:r>
            <a:r>
              <a:rPr lang="en-US" altLang="zh-TW" sz="2400" b="1" dirty="0"/>
              <a:t>6.57 </a:t>
            </a:r>
            <a:r>
              <a:rPr lang="zh-TW" altLang="en-US" sz="2400" b="1" dirty="0"/>
              <a:t>億美元</a:t>
            </a:r>
          </a:p>
          <a:p>
            <a:endParaRPr lang="en-US" sz="2400" b="1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365104"/>
            <a:ext cx="3312368" cy="224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4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日本不一樣的</a:t>
            </a:r>
            <a:r>
              <a:rPr lang="en-US" altLang="zh-TW" dirty="0" err="1" smtClean="0"/>
              <a:t>FinTech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" dirty="0"/>
              <a:t>三菱東京日聯銀行為例，不僅發展電子錢包，且與電信公司合作在手機上提供整合式金融</a:t>
            </a:r>
            <a:r>
              <a:rPr lang="zh-TW" altLang="en-US" sz="2000" dirty="0" smtClean="0"/>
              <a:t>服務。</a:t>
            </a:r>
            <a:r>
              <a:rPr lang="zh-TW" altLang="en-US" sz="2000" dirty="0"/>
              <a:t>未來策略並以發展數位無紙化、遠端全能服務以及人工智慧機器人為重點</a:t>
            </a:r>
            <a:r>
              <a:rPr lang="zh-TW" altLang="en-US" sz="2000" dirty="0" smtClean="0"/>
              <a:t>。</a:t>
            </a:r>
            <a:endParaRPr lang="en-US" altLang="zh-TW" sz="2000" dirty="0" smtClean="0"/>
          </a:p>
          <a:p>
            <a:pPr marL="0" indent="0">
              <a:buNone/>
            </a:pPr>
            <a:r>
              <a:rPr lang="zh-TW" altLang="en-US" sz="2000" dirty="0"/>
              <a:t>政府的法規上面有許多的限制</a:t>
            </a:r>
            <a:r>
              <a:rPr lang="zh-TW" altLang="en-US" sz="2000" dirty="0" smtClean="0"/>
              <a:t>，甚至</a:t>
            </a:r>
            <a:r>
              <a:rPr lang="zh-TW" altLang="en-US" sz="2000" dirty="0"/>
              <a:t>限制銀行對非金融相關業務公司的持股比例</a:t>
            </a:r>
            <a:r>
              <a:rPr lang="en-US" altLang="zh-TW" sz="2000" dirty="0"/>
              <a:t>(5%)</a:t>
            </a:r>
            <a:r>
              <a:rPr lang="zh-TW" altLang="en-US" sz="2000" dirty="0"/>
              <a:t>，所以某種程度限制了日本銀行去投資新創</a:t>
            </a:r>
            <a:r>
              <a:rPr lang="zh-TW" altLang="en-US" sz="2000" dirty="0" smtClean="0"/>
              <a:t>科技</a:t>
            </a:r>
            <a:r>
              <a:rPr lang="zh-TW" altLang="en-US" sz="2000" dirty="0"/>
              <a:t>。</a:t>
            </a:r>
            <a:endParaRPr lang="en-US" altLang="zh-TW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6" name="圖片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8" y="3861328"/>
            <a:ext cx="3672409" cy="2570686"/>
          </a:xfrm>
          <a:prstGeom prst="rect">
            <a:avLst/>
          </a:prstGeom>
        </p:spPr>
      </p:pic>
      <p:pic>
        <p:nvPicPr>
          <p:cNvPr id="7" name="圖片 6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835295"/>
            <a:ext cx="3701075" cy="259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6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94376"/>
              </p:ext>
            </p:extLst>
          </p:nvPr>
        </p:nvGraphicFramePr>
        <p:xfrm>
          <a:off x="467544" y="1268760"/>
          <a:ext cx="8280920" cy="5328594"/>
        </p:xfrm>
        <a:graphic>
          <a:graphicData uri="http://schemas.openxmlformats.org/drawingml/2006/table">
            <a:tbl>
              <a:tblPr firstRow="1" bandRow="1" bandCol="1">
                <a:tableStyleId>{1E171933-4619-4E11-9A3F-F7608DF75F80}</a:tableStyleId>
              </a:tblPr>
              <a:tblGrid>
                <a:gridCol w="1786081"/>
                <a:gridCol w="6494839"/>
              </a:tblGrid>
              <a:tr h="604000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1000"/>
                        </a:spcAft>
                      </a:pPr>
                      <a:r>
                        <a:rPr lang="zh-TW" sz="1800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國家</a:t>
                      </a:r>
                      <a:r>
                        <a:rPr lang="en-US" sz="1800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800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地區</a:t>
                      </a:r>
                      <a:r>
                        <a:rPr lang="en-US" sz="1800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16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1000"/>
                        </a:spcAft>
                      </a:pPr>
                      <a:r>
                        <a:rPr lang="zh-TW" sz="18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發展趨勢重點</a:t>
                      </a:r>
                      <a:endParaRPr lang="en-US" sz="16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anchor="ctr"/>
                </a:tc>
              </a:tr>
              <a:tr h="1091331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美國</a:t>
                      </a:r>
                      <a:endParaRPr lang="en-US" sz="2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網路銀行、電子支付、群眾募資、</a:t>
                      </a:r>
                      <a:r>
                        <a:rPr lang="en-US" sz="18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P2P</a:t>
                      </a:r>
                      <a:r>
                        <a:rPr lang="zh-TW" sz="18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借貸、其他科技金融創新應用 。</a:t>
                      </a:r>
                      <a:endParaRPr lang="en-US" sz="16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anchor="ctr"/>
                </a:tc>
              </a:tr>
              <a:tr h="635483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英國</a:t>
                      </a:r>
                      <a:endParaRPr lang="en-US" sz="2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P2P</a:t>
                      </a:r>
                      <a:r>
                        <a:rPr lang="zh-TW" sz="1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業務、</a:t>
                      </a:r>
                      <a:r>
                        <a:rPr lang="zh-TW" sz="18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群眾募資</a:t>
                      </a:r>
                      <a:r>
                        <a:rPr lang="zh-TW" sz="1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en-US" sz="16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anchor="ctr"/>
                </a:tc>
              </a:tr>
              <a:tr h="635483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日本</a:t>
                      </a:r>
                      <a:endParaRPr lang="en-US" sz="2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電子支付、純網路銀行、金融科技應用。</a:t>
                      </a:r>
                      <a:endParaRPr lang="en-US" sz="16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anchor="ctr"/>
                </a:tc>
              </a:tr>
              <a:tr h="635483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韓國</a:t>
                      </a:r>
                      <a:endParaRPr lang="en-US" sz="2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電子支付、網路貨幣。</a:t>
                      </a:r>
                      <a:endParaRPr lang="en-US" sz="16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anchor="ctr"/>
                </a:tc>
              </a:tr>
              <a:tr h="635483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非洲</a:t>
                      </a:r>
                      <a:endParaRPr lang="en-US" sz="2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電子支付</a:t>
                      </a:r>
                      <a:r>
                        <a:rPr lang="en-US" sz="18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8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含第三方支付</a:t>
                      </a:r>
                      <a:r>
                        <a:rPr lang="en-US" sz="18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sz="18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、小額信貸。</a:t>
                      </a:r>
                      <a:endParaRPr lang="en-US" sz="16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anchor="ctr"/>
                </a:tc>
              </a:tr>
              <a:tr h="1091331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中國</a:t>
                      </a:r>
                      <a:endParaRPr lang="en-US" sz="2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電子支付</a:t>
                      </a:r>
                      <a:r>
                        <a:rPr lang="en-US" sz="18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8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含第三方支付</a:t>
                      </a:r>
                      <a:r>
                        <a:rPr lang="en-US" sz="18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sz="18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sz="18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P2P</a:t>
                      </a:r>
                      <a:r>
                        <a:rPr lang="zh-TW" sz="18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借貸、小額信貸、供應鏈融資、金融科技應用。</a:t>
                      </a:r>
                      <a:endParaRPr lang="en-US" sz="16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各國互聯網金融發展概況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145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FinTech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全球投資狀況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4824"/>
          </a:xfrm>
        </p:spPr>
        <p:txBody>
          <a:bodyPr/>
          <a:lstStyle/>
          <a:p>
            <a:r>
              <a:rPr lang="zh-TW" altLang="en-US" dirty="0" smtClean="0"/>
              <a:t>國外自</a:t>
            </a:r>
            <a:r>
              <a:rPr lang="en-US" altLang="zh-TW" dirty="0" smtClean="0"/>
              <a:t>2008</a:t>
            </a:r>
            <a:r>
              <a:rPr lang="zh-TW" altLang="en-US" dirty="0" smtClean="0"/>
              <a:t>年開始有大量資金湧向科技金融，投資額由</a:t>
            </a:r>
            <a:r>
              <a:rPr lang="en-US" altLang="zh-TW" dirty="0" smtClean="0"/>
              <a:t>2008</a:t>
            </a:r>
            <a:r>
              <a:rPr lang="zh-TW" altLang="en-US" dirty="0" smtClean="0"/>
              <a:t>年的</a:t>
            </a:r>
            <a:r>
              <a:rPr lang="en-US" altLang="zh-TW" dirty="0" smtClean="0"/>
              <a:t>10</a:t>
            </a:r>
            <a:r>
              <a:rPr lang="zh-TW" altLang="en-US" dirty="0" smtClean="0"/>
              <a:t>億美元逐年升至</a:t>
            </a:r>
            <a:r>
              <a:rPr lang="en-US" altLang="zh-TW" dirty="0" smtClean="0"/>
              <a:t>2013</a:t>
            </a:r>
            <a:r>
              <a:rPr lang="zh-TW" altLang="en-US" dirty="0" smtClean="0"/>
              <a:t>年的</a:t>
            </a:r>
            <a:r>
              <a:rPr lang="en-US" altLang="zh-TW" dirty="0" smtClean="0"/>
              <a:t>40</a:t>
            </a:r>
            <a:r>
              <a:rPr lang="zh-TW" altLang="en-US" dirty="0" smtClean="0"/>
              <a:t>億美元，</a:t>
            </a:r>
            <a:r>
              <a:rPr lang="en-US" altLang="zh-TW" dirty="0" smtClean="0"/>
              <a:t>2014</a:t>
            </a:r>
            <a:r>
              <a:rPr lang="zh-TW" altLang="en-US" dirty="0" smtClean="0"/>
              <a:t>年則飆升至</a:t>
            </a:r>
            <a:r>
              <a:rPr lang="en-US" altLang="zh-TW" dirty="0" smtClean="0"/>
              <a:t>122</a:t>
            </a:r>
            <a:r>
              <a:rPr lang="zh-TW" altLang="en-US" dirty="0" smtClean="0"/>
              <a:t>億美元。</a:t>
            </a:r>
            <a:endParaRPr lang="en-US" altLang="zh-TW" dirty="0" smtClean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446856" y="3717032"/>
            <a:ext cx="3693096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8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2015</a:t>
            </a:r>
            <a:r>
              <a:rPr lang="zh-TW" altLang="en-US" dirty="0" smtClean="0"/>
              <a:t>年達</a:t>
            </a:r>
            <a:r>
              <a:rPr lang="en-US" altLang="zh-TW" dirty="0" smtClean="0"/>
              <a:t>223</a:t>
            </a:r>
            <a:r>
              <a:rPr lang="zh-TW" altLang="en-US" dirty="0" smtClean="0"/>
              <a:t>億美元。</a:t>
            </a:r>
            <a:endParaRPr lang="en-US" altLang="zh-TW" dirty="0" smtClean="0"/>
          </a:p>
          <a:p>
            <a:r>
              <a:rPr lang="zh-TW" altLang="en-US" dirty="0" smtClean="0"/>
              <a:t>美國佔</a:t>
            </a:r>
            <a:r>
              <a:rPr lang="en-US" altLang="zh-TW" dirty="0" smtClean="0"/>
              <a:t>80%;</a:t>
            </a:r>
            <a:br>
              <a:rPr lang="en-US" altLang="zh-TW" dirty="0" smtClean="0"/>
            </a:br>
            <a:r>
              <a:rPr lang="zh-TW" altLang="en-US" dirty="0" smtClean="0"/>
              <a:t>歐洲佔</a:t>
            </a:r>
            <a:r>
              <a:rPr lang="en-US" altLang="zh-TW" dirty="0" smtClean="0"/>
              <a:t>12%;</a:t>
            </a:r>
            <a:br>
              <a:rPr lang="en-US" altLang="zh-TW" dirty="0" smtClean="0"/>
            </a:br>
            <a:r>
              <a:rPr lang="zh-TW" altLang="en-US" dirty="0" smtClean="0"/>
              <a:t>亞洲佔</a:t>
            </a:r>
            <a:r>
              <a:rPr lang="en-US" altLang="zh-TW" dirty="0" smtClean="0"/>
              <a:t>6%</a:t>
            </a:r>
            <a:r>
              <a:rPr lang="zh-TW" altLang="en-US" dirty="0" smtClean="0"/>
              <a:t>。</a:t>
            </a:r>
            <a:endParaRPr lang="en-US" altLang="zh-TW" dirty="0" smtClean="0"/>
          </a:p>
        </p:txBody>
      </p:sp>
      <p:pic>
        <p:nvPicPr>
          <p:cNvPr id="5" name="內容版面配置區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59" y="3356992"/>
            <a:ext cx="4907327" cy="26429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5139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BANK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3.0</a:t>
            </a:r>
            <a:r>
              <a:rPr lang="zh-TW" altLang="en-US" dirty="0" smtClean="0"/>
              <a:t>的影響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245156"/>
          </a:xfrm>
        </p:spPr>
        <p:txBody>
          <a:bodyPr>
            <a:normAutofit fontScale="85000" lnSpcReduction="10000"/>
          </a:bodyPr>
          <a:lstStyle/>
          <a:p>
            <a:r>
              <a:rPr lang="en-US" altLang="zh-TW" dirty="0"/>
              <a:t>Bank 3.0</a:t>
            </a:r>
            <a:r>
              <a:rPr lang="zh-TW" altLang="en-US" dirty="0"/>
              <a:t>一書中提到，銀行客戶的行為改變將有四個破壞性階段：社群、行動裝置、行動支付，最後是銀行不再是一個地方，而是一種行為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4115" y="2996952"/>
            <a:ext cx="1838325" cy="2847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457366" y="2636912"/>
            <a:ext cx="6236749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zh-TW" altLang="en-US" dirty="0" smtClean="0"/>
              <a:t>「</a:t>
            </a:r>
            <a:r>
              <a:rPr lang="en-US" altLang="zh-TW" dirty="0" smtClean="0"/>
              <a:t>2015</a:t>
            </a:r>
            <a:r>
              <a:rPr lang="zh-TW" altLang="en-US" dirty="0" smtClean="0"/>
              <a:t>年全球零售力量」年度報告指出，</a:t>
            </a:r>
            <a:r>
              <a:rPr lang="en-US" altLang="zh-TW" dirty="0" smtClean="0"/>
              <a:t>2015</a:t>
            </a:r>
            <a:r>
              <a:rPr lang="zh-TW" altLang="en-US" dirty="0" smtClean="0"/>
              <a:t>年全球人口將有</a:t>
            </a:r>
            <a:r>
              <a:rPr lang="en-US" altLang="zh-TW" dirty="0" smtClean="0"/>
              <a:t>65%</a:t>
            </a:r>
            <a:r>
              <a:rPr lang="zh-TW" altLang="en-US" dirty="0" smtClean="0"/>
              <a:t>使用行動電話。</a:t>
            </a:r>
          </a:p>
          <a:p>
            <a:pPr>
              <a:spcBef>
                <a:spcPts val="1800"/>
              </a:spcBef>
            </a:pPr>
            <a:r>
              <a:rPr lang="zh-TW" altLang="en-US" dirty="0" smtClean="0"/>
              <a:t>國外互聯網金融發展自</a:t>
            </a:r>
            <a:r>
              <a:rPr lang="en-US" altLang="zh-TW" dirty="0" smtClean="0"/>
              <a:t>2008</a:t>
            </a:r>
            <a:r>
              <a:rPr lang="zh-TW" altLang="en-US" dirty="0" smtClean="0"/>
              <a:t>年始開始有大量資金湧向科技金融。</a:t>
            </a:r>
          </a:p>
          <a:p>
            <a:pPr>
              <a:spcBef>
                <a:spcPts val="1800"/>
              </a:spcBef>
            </a:pPr>
            <a:r>
              <a:rPr lang="zh-TW" altLang="en-US" dirty="0" smtClean="0"/>
              <a:t>全球在互聯網金融的發展上，除了歐美金融成熟的國家外，並非全然都表現在已開發國家上。</a:t>
            </a:r>
          </a:p>
          <a:p>
            <a:pPr>
              <a:spcBef>
                <a:spcPts val="1800"/>
              </a:spcBef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3508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0617869\Desktop\81U58PIC2j5_10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89856"/>
            <a:ext cx="1584176" cy="118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FinTech</a:t>
            </a:r>
            <a:r>
              <a:rPr lang="zh-TW" altLang="en-US" dirty="0" smtClean="0"/>
              <a:t>浪潮的衝擊</a:t>
            </a:r>
            <a:endParaRPr lang="en-US" dirty="0"/>
          </a:p>
        </p:txBody>
      </p:sp>
      <p:sp>
        <p:nvSpPr>
          <p:cNvPr id="5" name="圓角矩形 4"/>
          <p:cNvSpPr/>
          <p:nvPr/>
        </p:nvSpPr>
        <p:spPr>
          <a:xfrm>
            <a:off x="4139952" y="1261864"/>
            <a:ext cx="3600400" cy="954147"/>
          </a:xfrm>
          <a:prstGeom prst="roundRect">
            <a:avLst/>
          </a:prstGeom>
          <a:solidFill>
            <a:srgbClr val="42B3CA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457200"/>
            <a:r>
              <a: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「全台８０萬金融人，不變身就淘汰」</a:t>
            </a:r>
            <a:r>
              <a:rPr lang="en-US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天下雜誌</a:t>
            </a:r>
            <a:r>
              <a:rPr lang="en-US" altLang="zh-TW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lang="en-US" altLang="zh-TW" sz="1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Picture 4" descr="C:\Users\0617869\Desktop\81U58PIC2j5_10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78070"/>
            <a:ext cx="1584176" cy="118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圓角矩形 9"/>
          <p:cNvSpPr/>
          <p:nvPr/>
        </p:nvSpPr>
        <p:spPr>
          <a:xfrm>
            <a:off x="4993819" y="2495103"/>
            <a:ext cx="3600400" cy="954147"/>
          </a:xfrm>
          <a:prstGeom prst="roundRect">
            <a:avLst/>
          </a:prstGeom>
          <a:solidFill>
            <a:srgbClr val="42B3CA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「銀行消失中</a:t>
            </a:r>
            <a:r>
              <a:rPr lang="en-US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７０萬金融人員怎麼辦？」</a:t>
            </a:r>
            <a:r>
              <a:rPr lang="en-US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財訊雜誌</a:t>
            </a:r>
            <a:r>
              <a:rPr lang="en-US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</a:p>
        </p:txBody>
      </p:sp>
      <p:pic>
        <p:nvPicPr>
          <p:cNvPr id="11" name="Picture 4" descr="C:\Users\0617869\Desktop\81U58PIC2j5_10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03541"/>
            <a:ext cx="1584176" cy="118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圓角矩形 11"/>
          <p:cNvSpPr/>
          <p:nvPr/>
        </p:nvSpPr>
        <p:spPr>
          <a:xfrm>
            <a:off x="5497875" y="3820574"/>
            <a:ext cx="3600400" cy="954147"/>
          </a:xfrm>
          <a:prstGeom prst="roundRect">
            <a:avLst/>
          </a:prstGeom>
          <a:solidFill>
            <a:srgbClr val="42B3CA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歐洲前十大的銀行光是在２０１５年下半年度就裁員了近十三萬名人員</a:t>
            </a:r>
            <a:endParaRPr lang="en-US" altLang="zh-TW" sz="1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Picture 4" descr="C:\Users\0617869\Desktop\81U58PIC2j5_10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170" y="5301208"/>
            <a:ext cx="1584176" cy="118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圓角矩形 13"/>
          <p:cNvSpPr/>
          <p:nvPr/>
        </p:nvSpPr>
        <p:spPr>
          <a:xfrm>
            <a:off x="3718133" y="5166295"/>
            <a:ext cx="3600400" cy="1323127"/>
          </a:xfrm>
          <a:prstGeom prst="roundRect">
            <a:avLst/>
          </a:prstGeom>
          <a:solidFill>
            <a:srgbClr val="42B3CA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知名的管顧公司</a:t>
            </a:r>
            <a:r>
              <a:rPr lang="en-US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Accenture</a:t>
            </a:r>
            <a:r>
              <a: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更是預估：到２０２０年全美將有四分之一的金融機構倒閉；有四成的金融業務將透過網路科技完成</a:t>
            </a:r>
            <a:endParaRPr lang="en-US" altLang="zh-TW" sz="1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251520" y="2465914"/>
            <a:ext cx="3024336" cy="2475254"/>
          </a:xfrm>
          <a:prstGeom prst="roundRect">
            <a:avLst>
              <a:gd name="adj" fmla="val 11816"/>
            </a:avLst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rgbClr val="3E17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傳統銀行：</a:t>
            </a:r>
            <a:r>
              <a:rPr lang="en-US" altLang="zh-TW" sz="700" b="1" dirty="0">
                <a:solidFill>
                  <a:srgbClr val="3E17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700" b="1" dirty="0">
                <a:solidFill>
                  <a:srgbClr val="3E17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altLang="zh-TW" sz="1000" b="1" dirty="0">
              <a:solidFill>
                <a:srgbClr val="3E171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>
                <a:solidFill>
                  <a:srgbClr val="3E17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從１７１１年誕生的第一間私人銀行「威尼斯銀行」後，已經三百多年了，除了建築、裝潢、電子設備與時俱進外，基本上銀行並沒有太大的變化。</a:t>
            </a:r>
          </a:p>
          <a:p>
            <a:pPr algn="ctr"/>
            <a:endParaRPr lang="zh-TW" altLang="en-US" sz="1600" dirty="0">
              <a:solidFill>
                <a:srgbClr val="3E17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13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192.168.2.22\picture\+ Shutterstock 圖庫下載放置區\地圖; 國旗; 地球\shutterstock_1534529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49"/>
          <a:stretch/>
        </p:blipFill>
        <p:spPr bwMode="auto">
          <a:xfrm>
            <a:off x="-13399" y="1628799"/>
            <a:ext cx="9157399" cy="525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矩形 18"/>
          <p:cNvSpPr/>
          <p:nvPr/>
        </p:nvSpPr>
        <p:spPr>
          <a:xfrm>
            <a:off x="-13399" y="1988840"/>
            <a:ext cx="9157399" cy="4896544"/>
          </a:xfrm>
          <a:prstGeom prst="rect">
            <a:avLst/>
          </a:prstGeom>
          <a:solidFill>
            <a:schemeClr val="tx2">
              <a:lumMod val="5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未來的金融服務會因</a:t>
            </a:r>
            <a:r>
              <a:rPr lang="en-US" altLang="zh-TW" sz="32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FinTech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而大不相同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梯形 3"/>
          <p:cNvSpPr/>
          <p:nvPr/>
        </p:nvSpPr>
        <p:spPr>
          <a:xfrm>
            <a:off x="971600" y="2348880"/>
            <a:ext cx="2088232" cy="580064"/>
          </a:xfrm>
          <a:prstGeom prst="trapezoid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支付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71600" y="2953520"/>
            <a:ext cx="2088232" cy="87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現金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新興支付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梯形 5"/>
          <p:cNvSpPr/>
          <p:nvPr/>
        </p:nvSpPr>
        <p:spPr>
          <a:xfrm>
            <a:off x="3563888" y="2348880"/>
            <a:ext cx="2088232" cy="580064"/>
          </a:xfrm>
          <a:prstGeom prst="trapezoi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保險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63888" y="2953520"/>
            <a:ext cx="2088232" cy="87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保險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構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互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保險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梯形 7"/>
          <p:cNvSpPr/>
          <p:nvPr/>
        </p:nvSpPr>
        <p:spPr>
          <a:xfrm>
            <a:off x="6156176" y="2348880"/>
            <a:ext cx="2088232" cy="580064"/>
          </a:xfrm>
          <a:prstGeom prst="trapezoi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融資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56176" y="2953520"/>
            <a:ext cx="2088232" cy="87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替代管道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通路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偏好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移轉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梯形 9"/>
          <p:cNvSpPr/>
          <p:nvPr/>
        </p:nvSpPr>
        <p:spPr>
          <a:xfrm>
            <a:off x="971600" y="4437112"/>
            <a:ext cx="2088232" cy="580064"/>
          </a:xfrm>
          <a:prstGeom prst="trapezoi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募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71600" y="5041752"/>
            <a:ext cx="2088232" cy="87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群眾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募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梯形 11"/>
          <p:cNvSpPr/>
          <p:nvPr/>
        </p:nvSpPr>
        <p:spPr>
          <a:xfrm>
            <a:off x="3563888" y="4437112"/>
            <a:ext cx="2088232" cy="580064"/>
          </a:xfrm>
          <a:prstGeom prst="trapezoi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投資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563888" y="5041752"/>
            <a:ext cx="2088232" cy="87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賦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投資者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外部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化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梯形 13"/>
          <p:cNvSpPr/>
          <p:nvPr/>
        </p:nvSpPr>
        <p:spPr>
          <a:xfrm>
            <a:off x="6156176" y="4437112"/>
            <a:ext cx="2088232" cy="580064"/>
          </a:xfrm>
          <a:prstGeom prst="trapezoi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市場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供應</a:t>
            </a:r>
            <a:endParaRPr 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156176" y="5041752"/>
            <a:ext cx="2088232" cy="87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機器革命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新興平台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-17048" y="1268759"/>
            <a:ext cx="9161048" cy="720080"/>
          </a:xfrm>
          <a:prstGeom prst="rect">
            <a:avLst/>
          </a:prstGeom>
          <a:solidFill>
            <a:srgbClr val="72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WE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Ｆ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2015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月針對「金融服務的未來」提出「六大功能，十一組創新」</a:t>
            </a:r>
          </a:p>
        </p:txBody>
      </p:sp>
    </p:spTree>
    <p:extLst>
      <p:ext uri="{BB962C8B-B14F-4D97-AF65-F5344CB8AC3E}">
        <p14:creationId xmlns:p14="http://schemas.microsoft.com/office/powerpoint/2010/main" val="256054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pic>
        <p:nvPicPr>
          <p:cNvPr id="4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183" y="-27384"/>
            <a:ext cx="9343424" cy="6885384"/>
          </a:xfrm>
        </p:spPr>
      </p:pic>
      <p:sp>
        <p:nvSpPr>
          <p:cNvPr id="5" name="投影片編號版面配置區 3"/>
          <p:cNvSpPr txBox="1">
            <a:spLocks/>
          </p:cNvSpPr>
          <p:nvPr/>
        </p:nvSpPr>
        <p:spPr>
          <a:xfrm>
            <a:off x="6948264" y="652025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D9D329-8650-41DF-8C45-2125FAA163D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矩形 5"/>
          <p:cNvSpPr/>
          <p:nvPr/>
        </p:nvSpPr>
        <p:spPr>
          <a:xfrm>
            <a:off x="107729" y="764704"/>
            <a:ext cx="3456384" cy="2088232"/>
          </a:xfrm>
          <a:prstGeom prst="rect">
            <a:avLst/>
          </a:prstGeom>
          <a:solidFill>
            <a:srgbClr val="9C40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金管會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金融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科技政策</a:t>
            </a:r>
            <a:endParaRPr 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3850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09906"/>
            <a:ext cx="8136904" cy="626806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2015</a:t>
            </a:r>
            <a:r>
              <a:rPr lang="zh-TW" altLang="en-US" dirty="0" smtClean="0"/>
              <a:t>台灣金融科技元年</a:t>
            </a:r>
            <a:endParaRPr lang="zh-TW" altLang="en-US" dirty="0"/>
          </a:p>
        </p:txBody>
      </p:sp>
      <p:cxnSp>
        <p:nvCxnSpPr>
          <p:cNvPr id="4" name="直線接點 3"/>
          <p:cNvCxnSpPr/>
          <p:nvPr/>
        </p:nvCxnSpPr>
        <p:spPr>
          <a:xfrm>
            <a:off x="323528" y="3501008"/>
            <a:ext cx="8424936" cy="0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橢圓 4"/>
          <p:cNvSpPr/>
          <p:nvPr/>
        </p:nvSpPr>
        <p:spPr>
          <a:xfrm>
            <a:off x="4535996" y="3356992"/>
            <a:ext cx="252028" cy="28803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圓角化對角線角落矩形 10"/>
          <p:cNvSpPr/>
          <p:nvPr/>
        </p:nvSpPr>
        <p:spPr>
          <a:xfrm>
            <a:off x="2555776" y="1035016"/>
            <a:ext cx="4212468" cy="2177960"/>
          </a:xfrm>
          <a:prstGeom prst="round2DiagRect">
            <a:avLst/>
          </a:prstGeom>
          <a:ln w="635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金管會推動金融科技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  <a:r>
              <a:rPr lang="zh-TW" altLang="en-US" sz="2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政策</a:t>
            </a:r>
            <a:endParaRPr lang="en-US" altLang="zh-TW" sz="20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政策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：成立金融科技辦公室</a:t>
            </a:r>
          </a:p>
          <a:p>
            <a:pPr>
              <a:spcBef>
                <a:spcPts val="600"/>
              </a:spcBef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政策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：成立金融科技推動基金</a:t>
            </a:r>
          </a:p>
          <a:p>
            <a:pPr>
              <a:spcBef>
                <a:spcPts val="600"/>
              </a:spcBef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政策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：建立新創事業創新基地</a:t>
            </a:r>
          </a:p>
          <a:p>
            <a:pPr>
              <a:spcBef>
                <a:spcPts val="600"/>
              </a:spcBef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政策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：利用共同成立之大資料資料庫</a:t>
            </a:r>
            <a:endParaRPr 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182710" y="3933056"/>
            <a:ext cx="7210628" cy="2363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2015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年為台灣啟動金融科技元年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放寬銀行投資金融科技持股上限，從過去的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％，大幅放寬到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100%</a:t>
            </a: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年內帶動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億元金融業投資，來促成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家金融科技新創的出現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啟動「打造數位化金融環境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」計畫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隆重揭牌金融科技辦公室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宣布了金融科技四大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政策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0484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2"/>
          <a:stretch/>
        </p:blipFill>
        <p:spPr>
          <a:xfrm>
            <a:off x="2618258" y="1086644"/>
            <a:ext cx="4168407" cy="20543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323528" y="232801"/>
            <a:ext cx="8136904" cy="626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9C40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/>
              <a:t>台灣金融科技元年</a:t>
            </a:r>
            <a:endParaRPr lang="zh-TW" altLang="en-US" dirty="0"/>
          </a:p>
        </p:txBody>
      </p:sp>
      <p:cxnSp>
        <p:nvCxnSpPr>
          <p:cNvPr id="5" name="直線接點 4"/>
          <p:cNvCxnSpPr/>
          <p:nvPr/>
        </p:nvCxnSpPr>
        <p:spPr>
          <a:xfrm>
            <a:off x="323528" y="3501008"/>
            <a:ext cx="8424936" cy="0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橢圓 5"/>
          <p:cNvSpPr/>
          <p:nvPr/>
        </p:nvSpPr>
        <p:spPr>
          <a:xfrm>
            <a:off x="4535996" y="3356992"/>
            <a:ext cx="252028" cy="28803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文字方塊 6"/>
          <p:cNvSpPr txBox="1"/>
          <p:nvPr/>
        </p:nvSpPr>
        <p:spPr>
          <a:xfrm>
            <a:off x="4211960" y="3654240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2016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966687" y="4221088"/>
            <a:ext cx="7205714" cy="17543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由金融總會設立「金融科技發展基金」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首次募集新台幣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億元，並委託資策會執行「金融科技創新創業及人才培育計畫」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2016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日已正式啟動金融科技創新基地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en-US" altLang="zh-TW" dirty="0" err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FinTechBase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</a:p>
        </p:txBody>
      </p:sp>
    </p:spTree>
    <p:extLst>
      <p:ext uri="{BB962C8B-B14F-4D97-AF65-F5344CB8AC3E}">
        <p14:creationId xmlns:p14="http://schemas.microsoft.com/office/powerpoint/2010/main" val="176663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Agenda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1147" y="1340768"/>
            <a:ext cx="8229600" cy="3201195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zh-TW" altLang="en-US" dirty="0" smtClean="0"/>
              <a:t>前言</a:t>
            </a:r>
            <a:endParaRPr lang="en-US" altLang="zh-TW" dirty="0" smtClean="0"/>
          </a:p>
          <a:p>
            <a:pPr>
              <a:spcBef>
                <a:spcPts val="1200"/>
              </a:spcBef>
            </a:pPr>
            <a:r>
              <a:rPr lang="zh-TW" altLang="en-US" dirty="0" smtClean="0"/>
              <a:t>金管會的金融科技政策</a:t>
            </a:r>
            <a:endParaRPr lang="en-US" altLang="zh-TW" dirty="0" smtClean="0"/>
          </a:p>
          <a:p>
            <a:pPr>
              <a:spcBef>
                <a:spcPts val="1200"/>
              </a:spcBef>
            </a:pPr>
            <a:r>
              <a:rPr lang="en-US" altLang="zh-TW" dirty="0" smtClean="0"/>
              <a:t>Fintech</a:t>
            </a:r>
            <a:r>
              <a:rPr lang="zh-TW" altLang="en-US" dirty="0" smtClean="0"/>
              <a:t>帶給銀行的挑戰與可能因應模式</a:t>
            </a:r>
            <a:endParaRPr lang="en-US" altLang="zh-TW" dirty="0" smtClean="0"/>
          </a:p>
          <a:p>
            <a:pPr>
              <a:spcBef>
                <a:spcPts val="1200"/>
              </a:spcBef>
            </a:pPr>
            <a:r>
              <a:rPr lang="zh-TW" altLang="en-US" dirty="0"/>
              <a:t>台灣金融研訓院的因應</a:t>
            </a:r>
            <a:r>
              <a:rPr lang="zh-TW" altLang="en-US" dirty="0" smtClean="0"/>
              <a:t>對策</a:t>
            </a:r>
            <a:endParaRPr lang="en-US" altLang="zh-TW" dirty="0" smtClean="0"/>
          </a:p>
          <a:p>
            <a:pPr>
              <a:spcBef>
                <a:spcPts val="1200"/>
              </a:spcBef>
            </a:pPr>
            <a:r>
              <a:rPr lang="zh-TW" altLang="en-US" dirty="0"/>
              <a:t>結語</a:t>
            </a:r>
            <a:endParaRPr lang="en-US" altLang="zh-TW" dirty="0" smtClean="0"/>
          </a:p>
        </p:txBody>
      </p:sp>
      <p:grpSp>
        <p:nvGrpSpPr>
          <p:cNvPr id="4" name="群組 3"/>
          <p:cNvGrpSpPr/>
          <p:nvPr/>
        </p:nvGrpSpPr>
        <p:grpSpPr>
          <a:xfrm>
            <a:off x="755576" y="4653136"/>
            <a:ext cx="7718787" cy="1944216"/>
            <a:chOff x="683568" y="3140968"/>
            <a:chExt cx="7711099" cy="3073293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2233" y="3148211"/>
              <a:ext cx="2312434" cy="1581296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7897" y="3140968"/>
              <a:ext cx="3024336" cy="1573354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3148211"/>
              <a:ext cx="2376264" cy="1581296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515" y="4729506"/>
              <a:ext cx="2651349" cy="1484755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864" y="4725144"/>
              <a:ext cx="2850180" cy="1483200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8044" y="4725144"/>
              <a:ext cx="2190380" cy="1483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158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23528" y="232801"/>
            <a:ext cx="8136904" cy="626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9C40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金融科技發展策略白皮書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04230"/>
            <a:ext cx="2190080" cy="113722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26" y="1376326"/>
            <a:ext cx="7990634" cy="533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4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金融科技服務類型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5372" y="1196752"/>
            <a:ext cx="1512168" cy="1224136"/>
          </a:xfrm>
          <a:prstGeom prst="rect">
            <a:avLst/>
          </a:prstGeom>
          <a:gradFill>
            <a:gsLst>
              <a:gs pos="0">
                <a:srgbClr val="72B28A"/>
              </a:gs>
              <a:gs pos="87000">
                <a:srgbClr val="92C290"/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支付</a:t>
            </a:r>
          </a:p>
        </p:txBody>
      </p:sp>
      <p:sp>
        <p:nvSpPr>
          <p:cNvPr id="5" name="矩形 4"/>
          <p:cNvSpPr/>
          <p:nvPr/>
        </p:nvSpPr>
        <p:spPr>
          <a:xfrm>
            <a:off x="2013160" y="1211040"/>
            <a:ext cx="6777148" cy="1224136"/>
          </a:xfrm>
          <a:prstGeom prst="rect">
            <a:avLst/>
          </a:prstGeom>
          <a:ln>
            <a:solidFill>
              <a:srgbClr val="92C29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支付是金融服務的重要基礎。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第三方支付是最早出現、發展最完善、爭議最少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Gartner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預估，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2016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年全球行動支付交易規模將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成長到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6,170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億美元。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2672" y="4725144"/>
            <a:ext cx="1512168" cy="1584176"/>
          </a:xfrm>
          <a:prstGeom prst="rect">
            <a:avLst/>
          </a:prstGeom>
          <a:gradFill flip="none" rotWithShape="1">
            <a:gsLst>
              <a:gs pos="0">
                <a:srgbClr val="948A54"/>
              </a:gs>
              <a:gs pos="90000">
                <a:srgbClr val="A99E67"/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融資</a:t>
            </a:r>
          </a:p>
        </p:txBody>
      </p:sp>
      <p:sp>
        <p:nvSpPr>
          <p:cNvPr id="7" name="矩形 6"/>
          <p:cNvSpPr/>
          <p:nvPr/>
        </p:nvSpPr>
        <p:spPr>
          <a:xfrm>
            <a:off x="2000460" y="4739432"/>
            <a:ext cx="6777148" cy="1584176"/>
          </a:xfrm>
          <a:prstGeom prst="rect">
            <a:avLst/>
          </a:prstGeom>
          <a:ln>
            <a:solidFill>
              <a:srgbClr val="948A5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P2P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借貸主要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是運用互聯網平台提供個人對個人的借貸服務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金管會於</a:t>
            </a:r>
            <a:r>
              <a:rPr 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2015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年中曾經聲明暫不開放</a:t>
            </a:r>
            <a:r>
              <a:rPr 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P2P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業務。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P2P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網路貸款有下列特點，與民間標會相似。第一是個人之間的借貸；第二是借貸關係完全基於信用，第三則是利率採市場機制。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00460" y="2579192"/>
            <a:ext cx="6777148" cy="2016224"/>
          </a:xfrm>
          <a:prstGeom prst="rect">
            <a:avLst/>
          </a:prstGeom>
          <a:ln>
            <a:solidFill>
              <a:srgbClr val="B2CD8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互聯網與共享經濟的出現，造成商業模式的改變，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FinTech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也讓保險業遇見挑戰與機會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當今保險業價值鏈分解的時代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，保險業</a:t>
            </a:r>
            <a:r>
              <a:rPr 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萬業務員大軍將面臨全新挑戰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開放網路投保方面，金管會於</a:t>
            </a:r>
            <a:r>
              <a:rPr 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2014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26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日首度開放保險業辦理網路投保業務。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2672" y="2564904"/>
            <a:ext cx="1512168" cy="2016224"/>
          </a:xfrm>
          <a:prstGeom prst="rect">
            <a:avLst/>
          </a:prstGeom>
          <a:gradFill>
            <a:gsLst>
              <a:gs pos="0">
                <a:srgbClr val="77933C"/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保險</a:t>
            </a:r>
          </a:p>
        </p:txBody>
      </p:sp>
    </p:spTree>
    <p:extLst>
      <p:ext uri="{BB962C8B-B14F-4D97-AF65-F5344CB8AC3E}">
        <p14:creationId xmlns:p14="http://schemas.microsoft.com/office/powerpoint/2010/main" val="414804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金融科技服務類型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1248" y="1196752"/>
            <a:ext cx="1512168" cy="15841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群眾募資</a:t>
            </a:r>
          </a:p>
        </p:txBody>
      </p:sp>
      <p:sp>
        <p:nvSpPr>
          <p:cNvPr id="5" name="矩形 4"/>
          <p:cNvSpPr/>
          <p:nvPr/>
        </p:nvSpPr>
        <p:spPr>
          <a:xfrm>
            <a:off x="2029036" y="1196752"/>
            <a:ext cx="6777148" cy="15841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透過網際網路讓生產者或創作者進行募資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國外是以美國的</a:t>
            </a:r>
            <a:r>
              <a:rPr 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Kickstarter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為主要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代表。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中國則是以天使匯為最大規模，其主要採用股權募資平台。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68548" y="4653136"/>
            <a:ext cx="1512168" cy="165618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u="dbl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市場供應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16336" y="4653136"/>
            <a:ext cx="6777148" cy="165618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WEF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針對市場供應提出機器革命及新興平台的創新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模式。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優化的資訊系統與演算法，建立高頻交易系統。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管會已核准集保中心與櫃買中心規劃基金網路銷售平台。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8548" y="2896368"/>
            <a:ext cx="1512168" cy="165618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投資管理</a:t>
            </a:r>
          </a:p>
        </p:txBody>
      </p:sp>
      <p:sp>
        <p:nvSpPr>
          <p:cNvPr id="9" name="矩形 8"/>
          <p:cNvSpPr/>
          <p:nvPr/>
        </p:nvSpPr>
        <p:spPr>
          <a:xfrm>
            <a:off x="2016336" y="2896368"/>
            <a:ext cx="6777148" cy="16561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自動化財富管理服務系統，以取代傳統理財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顧問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流程外部化是將金融機構的內部流程或功能提供外部客戶使用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7079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908720"/>
            <a:ext cx="9144000" cy="594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FinTech</a:t>
            </a:r>
            <a:r>
              <a:rPr lang="zh-TW" altLang="en-US" dirty="0" smtClean="0"/>
              <a:t>基礎建設</a:t>
            </a:r>
            <a:r>
              <a:rPr lang="en-US" altLang="zh-TW" dirty="0" smtClean="0"/>
              <a:t>/</a:t>
            </a:r>
            <a:r>
              <a:rPr lang="zh-TW" altLang="en-US" dirty="0" smtClean="0"/>
              <a:t>關鍵技術</a:t>
            </a:r>
            <a:endParaRPr lang="zh-TW" altLang="en-US" dirty="0"/>
          </a:p>
        </p:txBody>
      </p:sp>
      <p:sp>
        <p:nvSpPr>
          <p:cNvPr id="18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9361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dirty="0" smtClean="0"/>
              <a:t>雲端、大數據、物聯網及區塊鏈是</a:t>
            </a:r>
            <a:r>
              <a:rPr lang="en-US" altLang="zh-TW" dirty="0" err="1" smtClean="0"/>
              <a:t>FinTech</a:t>
            </a:r>
            <a:r>
              <a:rPr lang="zh-TW" altLang="en-US" dirty="0" smtClean="0"/>
              <a:t>的關鍵技術，也是發展的</a:t>
            </a:r>
            <a:r>
              <a:rPr lang="zh-TW" altLang="en-US" dirty="0"/>
              <a:t>基礎建設</a:t>
            </a:r>
            <a:endParaRPr lang="en-US" dirty="0"/>
          </a:p>
        </p:txBody>
      </p:sp>
      <p:grpSp>
        <p:nvGrpSpPr>
          <p:cNvPr id="13" name="群組 12"/>
          <p:cNvGrpSpPr/>
          <p:nvPr/>
        </p:nvGrpSpPr>
        <p:grpSpPr>
          <a:xfrm>
            <a:off x="1225090" y="2276872"/>
            <a:ext cx="6371246" cy="4392488"/>
            <a:chOff x="899592" y="1760600"/>
            <a:chExt cx="6682366" cy="4902224"/>
          </a:xfrm>
        </p:grpSpPr>
        <p:graphicFrame>
          <p:nvGraphicFramePr>
            <p:cNvPr id="12" name="資料庫圖表 11"/>
            <p:cNvGraphicFramePr/>
            <p:nvPr>
              <p:extLst>
                <p:ext uri="{D42A27DB-BD31-4B8C-83A1-F6EECF244321}">
                  <p14:modId xmlns:p14="http://schemas.microsoft.com/office/powerpoint/2010/main" val="3328327938"/>
                </p:ext>
              </p:extLst>
            </p:nvPr>
          </p:nvGraphicFramePr>
          <p:xfrm>
            <a:off x="899592" y="2276872"/>
            <a:ext cx="6609857" cy="438595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396" b="89933" l="4839" r="95699">
                          <a14:foregroundMark x1="36559" y1="30201" x2="66667" y2="29530"/>
                          <a14:foregroundMark x1="77419" y1="32215" x2="88710" y2="52349"/>
                          <a14:foregroundMark x1="87634" y1="62416" x2="95699" y2="58389"/>
                          <a14:foregroundMark x1="15591" y1="60403" x2="4839" y2="57047"/>
                          <a14:foregroundMark x1="51075" y1="63758" x2="44086" y2="61745"/>
                          <a14:foregroundMark x1="20968" y1="39597" x2="13978" y2="275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984" y="1760600"/>
              <a:ext cx="1368152" cy="1092336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136" y="4149080"/>
              <a:ext cx="1785822" cy="1225694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2636912"/>
              <a:ext cx="1459534" cy="1440160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5297" y="5905847"/>
              <a:ext cx="1512051" cy="6865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156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908720"/>
            <a:ext cx="9144000" cy="594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FinTech</a:t>
            </a:r>
            <a:r>
              <a:rPr lang="zh-TW" altLang="en-US" dirty="0" smtClean="0"/>
              <a:t>基礎建設</a:t>
            </a:r>
            <a:r>
              <a:rPr lang="en-US" altLang="zh-TW" dirty="0" smtClean="0"/>
              <a:t>/</a:t>
            </a:r>
            <a:r>
              <a:rPr lang="zh-TW" altLang="en-US" dirty="0" smtClean="0"/>
              <a:t>關鍵技術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39752" y="1268760"/>
            <a:ext cx="6347048" cy="532859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3000"/>
              </a:spcBef>
              <a:buNone/>
            </a:pPr>
            <a:r>
              <a:rPr lang="zh-TW" altLang="en-US" sz="2000" dirty="0"/>
              <a:t>雲端的蓬勃發展，改變諸多商業模式。銀行業不能以安全為由置身事外，必須利用雲端搭配互聯網與行動裝置，將服務模式與作業流程外擴，提供客戶更完整資訊、財務管理服務平台、信用卡服務等，以雲端整合服務，提升銀行的市場競爭力</a:t>
            </a:r>
            <a:r>
              <a:rPr lang="zh-TW" altLang="en-US" sz="2000" dirty="0" smtClean="0"/>
              <a:t>。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zh-TW" altLang="en-US" sz="2000" dirty="0" smtClean="0"/>
              <a:t>雲端</a:t>
            </a:r>
            <a:r>
              <a:rPr lang="zh-TW" altLang="en-US" sz="2000" dirty="0"/>
              <a:t>運算的演化：叢集運算→分散式運算→格網運算→公用運算→雲端運算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1251758" cy="999407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395536" y="1412776"/>
            <a:ext cx="1440160" cy="43204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雲端</a:t>
            </a:r>
            <a:endParaRPr 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2111648" y="1340768"/>
            <a:ext cx="0" cy="324036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Users\0617869\Desktop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880" y="5007404"/>
            <a:ext cx="1917347" cy="101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0617869\Desktop\imagesCABPZS1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416468"/>
            <a:ext cx="1572766" cy="125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0617869\Desktop\imagesCA4QIYJ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25144"/>
            <a:ext cx="1216272" cy="89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70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908720"/>
            <a:ext cx="9144000" cy="594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FinTech</a:t>
            </a:r>
            <a:r>
              <a:rPr lang="zh-TW" altLang="en-US" dirty="0" smtClean="0"/>
              <a:t>基礎建設</a:t>
            </a:r>
            <a:r>
              <a:rPr lang="en-US" altLang="zh-TW" dirty="0" smtClean="0"/>
              <a:t>/</a:t>
            </a:r>
            <a:r>
              <a:rPr lang="zh-TW" altLang="en-US" dirty="0" smtClean="0"/>
              <a:t>關鍵技術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39752" y="1268760"/>
            <a:ext cx="6347048" cy="5328592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zh-TW" altLang="en-US" sz="2000" dirty="0"/>
              <a:t>金融業可將其掌握諸多客戶資訊與金融交易資訊，搭配開放資料及其他同業或異業資料，運用大數據技術進行分析應用，形成提高營利、降低風險及增加客戶忠誠度等的模型工具，成為銀行發展競爭優勢。</a:t>
            </a:r>
            <a:endParaRPr lang="en-US" altLang="zh-TW" sz="2000" dirty="0"/>
          </a:p>
          <a:p>
            <a:pPr marL="0" indent="0">
              <a:spcBef>
                <a:spcPts val="1200"/>
              </a:spcBef>
              <a:buNone/>
            </a:pPr>
            <a:r>
              <a:rPr lang="zh-TW" altLang="en-US" sz="2000" dirty="0"/>
              <a:t>銀行業在大數據運用的範疇有：策略規劃、產品設計、風險管理、行銷管理、客戶體驗及管理、交易管理、授信審查等。</a:t>
            </a:r>
            <a:endParaRPr lang="en-US" altLang="zh-TW" sz="2000" dirty="0"/>
          </a:p>
        </p:txBody>
      </p:sp>
      <p:sp>
        <p:nvSpPr>
          <p:cNvPr id="6" name="圓角矩形 5"/>
          <p:cNvSpPr/>
          <p:nvPr/>
        </p:nvSpPr>
        <p:spPr>
          <a:xfrm>
            <a:off x="395536" y="1412776"/>
            <a:ext cx="1440160" cy="43204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大數據</a:t>
            </a:r>
            <a:endParaRPr 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1468808" cy="1008112"/>
          </a:xfrm>
          <a:prstGeom prst="rect">
            <a:avLst/>
          </a:prstGeom>
        </p:spPr>
      </p:pic>
      <p:cxnSp>
        <p:nvCxnSpPr>
          <p:cNvPr id="12" name="直線接點 11"/>
          <p:cNvCxnSpPr/>
          <p:nvPr/>
        </p:nvCxnSpPr>
        <p:spPr>
          <a:xfrm>
            <a:off x="2111648" y="1340768"/>
            <a:ext cx="0" cy="470273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內容版面配置區 2"/>
          <p:cNvSpPr txBox="1">
            <a:spLocks/>
          </p:cNvSpPr>
          <p:nvPr/>
        </p:nvSpPr>
        <p:spPr>
          <a:xfrm>
            <a:off x="2339752" y="3789040"/>
            <a:ext cx="2448272" cy="2808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8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zh-TW" altLang="zh-TW" sz="2000" dirty="0" smtClean="0"/>
              <a:t>目前全球</a:t>
            </a:r>
            <a:r>
              <a:rPr lang="zh-TW" altLang="zh-TW" sz="2000" dirty="0"/>
              <a:t>巨量資料分析市場規模發展快速，</a:t>
            </a:r>
            <a:r>
              <a:rPr lang="en-US" altLang="zh-TW" sz="2000" dirty="0"/>
              <a:t>2015</a:t>
            </a:r>
            <a:r>
              <a:rPr lang="zh-TW" altLang="zh-TW" sz="2000" dirty="0"/>
              <a:t>年達約</a:t>
            </a:r>
            <a:r>
              <a:rPr lang="en-US" altLang="zh-TW" sz="2000" dirty="0"/>
              <a:t>30</a:t>
            </a:r>
            <a:r>
              <a:rPr lang="zh-TW" altLang="zh-TW" sz="2000" dirty="0"/>
              <a:t>億美元，預測</a:t>
            </a:r>
            <a:r>
              <a:rPr lang="en-US" altLang="zh-TW" sz="2000" dirty="0"/>
              <a:t>2018</a:t>
            </a:r>
            <a:r>
              <a:rPr lang="zh-TW" altLang="zh-TW" sz="2000" dirty="0"/>
              <a:t>年達</a:t>
            </a:r>
            <a:r>
              <a:rPr lang="en-US" altLang="zh-TW" sz="2000" dirty="0"/>
              <a:t>68.4</a:t>
            </a:r>
            <a:r>
              <a:rPr lang="zh-TW" altLang="zh-TW" sz="2000" dirty="0"/>
              <a:t>億美元，並預估</a:t>
            </a:r>
            <a:r>
              <a:rPr lang="en-US" altLang="zh-TW" sz="2000" dirty="0"/>
              <a:t>2020</a:t>
            </a:r>
            <a:r>
              <a:rPr lang="zh-TW" altLang="zh-TW" sz="2000" dirty="0"/>
              <a:t>年會達</a:t>
            </a:r>
            <a:r>
              <a:rPr lang="en-US" altLang="zh-TW" sz="2000" dirty="0"/>
              <a:t>98.3</a:t>
            </a:r>
            <a:r>
              <a:rPr lang="zh-TW" altLang="zh-TW" sz="2000" dirty="0"/>
              <a:t>億美元。</a:t>
            </a:r>
            <a:endParaRPr lang="en-US" altLang="zh-TW" sz="2000" dirty="0"/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endParaRPr lang="en-US" altLang="zh-TW" sz="2000" dirty="0"/>
          </a:p>
        </p:txBody>
      </p:sp>
      <p:pic>
        <p:nvPicPr>
          <p:cNvPr id="18" name="圖片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938" y="3822942"/>
            <a:ext cx="3498850" cy="1904365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5868144" y="5766500"/>
            <a:ext cx="18714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1200" dirty="0"/>
              <a:t>資料來源：</a:t>
            </a:r>
            <a:r>
              <a:rPr lang="en-US" altLang="zh-TW" sz="1200" dirty="0"/>
              <a:t>Heavy Reading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63453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908720"/>
            <a:ext cx="9144000" cy="594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FinTech</a:t>
            </a:r>
            <a:r>
              <a:rPr lang="zh-TW" altLang="en-US" dirty="0" smtClean="0"/>
              <a:t>基礎建設</a:t>
            </a:r>
            <a:r>
              <a:rPr lang="en-US" altLang="zh-TW" dirty="0" smtClean="0"/>
              <a:t>/</a:t>
            </a:r>
            <a:r>
              <a:rPr lang="zh-TW" altLang="en-US" dirty="0" smtClean="0"/>
              <a:t>關鍵技術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39752" y="1268760"/>
            <a:ext cx="6347048" cy="5328592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zh-TW" altLang="en-US" sz="2000" dirty="0"/>
              <a:t>物聯網架構分感知層、網路層、應用服務層</a:t>
            </a:r>
            <a:r>
              <a:rPr lang="zh-TW" altLang="en-US" sz="2000" dirty="0" smtClean="0"/>
              <a:t>。</a:t>
            </a:r>
            <a:endParaRPr lang="en-US" altLang="zh-TW" sz="2000" dirty="0" smtClean="0"/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zh-TW" altLang="en-US" sz="2000" dirty="0" smtClean="0"/>
              <a:t>結合</a:t>
            </a:r>
            <a:r>
              <a:rPr lang="zh-TW" altLang="en-US" sz="2000" dirty="0"/>
              <a:t>各種嵌有感知元件的末端裝置或設備，再透過各式通訊網路，整合網際網路，將應用延展到實際裝置或設備，邁向真正全自動之應用</a:t>
            </a:r>
            <a:r>
              <a:rPr lang="zh-TW" altLang="en-US" sz="2000" dirty="0" smtClean="0"/>
              <a:t>。</a:t>
            </a:r>
            <a:endParaRPr lang="en-US" altLang="zh-TW" sz="2000" dirty="0" smtClean="0"/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zh-TW" altLang="en-US" sz="2000" dirty="0" smtClean="0"/>
              <a:t>物</a:t>
            </a:r>
            <a:r>
              <a:rPr lang="zh-TW" altLang="en-US" sz="2000" dirty="0"/>
              <a:t>聯網產值預計</a:t>
            </a:r>
            <a:r>
              <a:rPr lang="en-US" altLang="zh-TW" sz="2000" dirty="0"/>
              <a:t>5</a:t>
            </a:r>
            <a:r>
              <a:rPr lang="zh-TW" altLang="en-US" sz="2000" dirty="0"/>
              <a:t>年衝</a:t>
            </a:r>
            <a:r>
              <a:rPr lang="en-US" altLang="zh-TW" sz="2000" dirty="0"/>
              <a:t>140</a:t>
            </a:r>
            <a:r>
              <a:rPr lang="zh-TW" altLang="en-US" sz="2000" dirty="0"/>
              <a:t>億美元，國內廣達、華碩、原相等</a:t>
            </a:r>
            <a:r>
              <a:rPr lang="en-US" altLang="zh-TW" sz="2000" dirty="0"/>
              <a:t>80</a:t>
            </a:r>
            <a:r>
              <a:rPr lang="zh-TW" altLang="en-US" sz="2000" dirty="0"/>
              <a:t>餘家廠商已投入研發。</a:t>
            </a:r>
            <a:r>
              <a:rPr lang="en-US" altLang="zh-TW" sz="2000" dirty="0"/>
              <a:t>NCC</a:t>
            </a:r>
            <a:r>
              <a:rPr lang="zh-TW" altLang="en-US" sz="2000" dirty="0"/>
              <a:t>將開放物聯網專用頻譜。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02683"/>
            <a:ext cx="1327920" cy="1310293"/>
          </a:xfrm>
          <a:prstGeom prst="rect">
            <a:avLst/>
          </a:prstGeom>
        </p:spPr>
      </p:pic>
      <p:sp>
        <p:nvSpPr>
          <p:cNvPr id="9" name="圓角矩形 8"/>
          <p:cNvSpPr/>
          <p:nvPr/>
        </p:nvSpPr>
        <p:spPr>
          <a:xfrm>
            <a:off x="395536" y="1412776"/>
            <a:ext cx="1440160" cy="43204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物聯網</a:t>
            </a:r>
            <a:endParaRPr 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2111648" y="1340768"/>
            <a:ext cx="0" cy="36004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圖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5204918"/>
            <a:ext cx="1845099" cy="133490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355" y="4949726"/>
            <a:ext cx="1719633" cy="171963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176308"/>
            <a:ext cx="2376264" cy="139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53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-180528" y="908720"/>
            <a:ext cx="9144000" cy="594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FinTech</a:t>
            </a:r>
            <a:r>
              <a:rPr lang="zh-TW" altLang="en-US" dirty="0" smtClean="0"/>
              <a:t>基礎建設</a:t>
            </a:r>
            <a:r>
              <a:rPr lang="en-US" altLang="zh-TW" dirty="0" smtClean="0"/>
              <a:t>/</a:t>
            </a:r>
            <a:r>
              <a:rPr lang="zh-TW" altLang="en-US" dirty="0" smtClean="0"/>
              <a:t>關鍵技術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39752" y="1268760"/>
            <a:ext cx="6347048" cy="5328592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zh-TW" altLang="en-US" sz="2000" dirty="0"/>
              <a:t>傳統金融交易只限於買賣雙方，中間只有一個結算所，所有作業成本較高。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zh-TW" altLang="en-US" sz="2000" dirty="0"/>
              <a:t>區塊鏈雖採用分散式資訊驗證，卻比集中模式更為安全有效率。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zh-TW" altLang="en-US" sz="2000" dirty="0"/>
              <a:t>區塊鏈平台不僅適用彼特幣</a:t>
            </a:r>
            <a:r>
              <a:rPr lang="en-US" altLang="zh-TW" sz="2000" dirty="0"/>
              <a:t>(</a:t>
            </a:r>
            <a:r>
              <a:rPr lang="en-US" altLang="zh-TW" sz="2000" dirty="0" err="1"/>
              <a:t>BitCoin</a:t>
            </a:r>
            <a:r>
              <a:rPr lang="en-US" altLang="zh-TW" sz="2000" dirty="0"/>
              <a:t>)</a:t>
            </a:r>
            <a:r>
              <a:rPr lang="zh-TW" altLang="en-US" sz="2000" dirty="0"/>
              <a:t>，未來更可加入不同虛擬貨幣，實現無現金環境。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30" y="1988840"/>
            <a:ext cx="1769990" cy="803719"/>
          </a:xfrm>
          <a:prstGeom prst="rect">
            <a:avLst/>
          </a:prstGeom>
        </p:spPr>
      </p:pic>
      <p:sp>
        <p:nvSpPr>
          <p:cNvPr id="11" name="圓角矩形 10"/>
          <p:cNvSpPr/>
          <p:nvPr/>
        </p:nvSpPr>
        <p:spPr>
          <a:xfrm>
            <a:off x="395536" y="1412776"/>
            <a:ext cx="1440160" cy="43204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區塊鏈</a:t>
            </a:r>
            <a:endParaRPr 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2111648" y="1340768"/>
            <a:ext cx="0" cy="266429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437112"/>
            <a:ext cx="2559051" cy="2094707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4437112"/>
            <a:ext cx="3330351" cy="209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53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pic>
        <p:nvPicPr>
          <p:cNvPr id="4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183" y="-27384"/>
            <a:ext cx="9343424" cy="6885384"/>
          </a:xfrm>
        </p:spPr>
      </p:pic>
      <p:sp>
        <p:nvSpPr>
          <p:cNvPr id="5" name="矩形 4"/>
          <p:cNvSpPr/>
          <p:nvPr/>
        </p:nvSpPr>
        <p:spPr>
          <a:xfrm>
            <a:off x="179512" y="3429000"/>
            <a:ext cx="3384376" cy="2304256"/>
          </a:xfrm>
          <a:prstGeom prst="rect">
            <a:avLst/>
          </a:prstGeom>
          <a:solidFill>
            <a:srgbClr val="9C40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Fintech</a:t>
            </a:r>
          </a:p>
          <a:p>
            <a:pPr algn="ctr"/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對銀行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的挑戰與可能因應模式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029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908720"/>
            <a:ext cx="9144000" cy="594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大型</a:t>
            </a:r>
            <a:r>
              <a:rPr lang="zh-TW" altLang="en-US" dirty="0" smtClean="0"/>
              <a:t>銀行積極應對 ─ 推出產品服務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3" t="26415" r="17273" b="8280"/>
          <a:stretch/>
        </p:blipFill>
        <p:spPr bwMode="auto">
          <a:xfrm>
            <a:off x="198562" y="1134269"/>
            <a:ext cx="8856984" cy="5312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6156176" y="6308375"/>
            <a:ext cx="27742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1200" dirty="0"/>
              <a:t>資料來源</a:t>
            </a:r>
            <a:r>
              <a:rPr lang="zh-TW" altLang="zh-TW" sz="1200" dirty="0" smtClean="0"/>
              <a:t>：</a:t>
            </a:r>
            <a:r>
              <a:rPr lang="en-US" altLang="zh-TW" sz="1200" dirty="0" smtClean="0"/>
              <a:t>The </a:t>
            </a:r>
            <a:r>
              <a:rPr lang="en-US" altLang="zh-TW" sz="1200" dirty="0"/>
              <a:t>B</a:t>
            </a:r>
            <a:r>
              <a:rPr lang="en-US" altLang="zh-TW" sz="1200" dirty="0" smtClean="0"/>
              <a:t>oston Consulting Group</a:t>
            </a:r>
            <a:endParaRPr lang="zh-TW" altLang="en-US" sz="1200" dirty="0"/>
          </a:p>
        </p:txBody>
      </p:sp>
      <p:sp>
        <p:nvSpPr>
          <p:cNvPr id="5" name="矩形 4"/>
          <p:cNvSpPr/>
          <p:nvPr/>
        </p:nvSpPr>
        <p:spPr>
          <a:xfrm>
            <a:off x="7812360" y="1134269"/>
            <a:ext cx="1243186" cy="350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595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pic>
        <p:nvPicPr>
          <p:cNvPr id="4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183" y="-27384"/>
            <a:ext cx="9343424" cy="6885384"/>
          </a:xfrm>
        </p:spPr>
      </p:pic>
      <p:sp>
        <p:nvSpPr>
          <p:cNvPr id="5" name="矩形 4"/>
          <p:cNvSpPr/>
          <p:nvPr/>
        </p:nvSpPr>
        <p:spPr>
          <a:xfrm>
            <a:off x="782784" y="2132856"/>
            <a:ext cx="2664296" cy="936104"/>
          </a:xfrm>
          <a:prstGeom prst="rect">
            <a:avLst/>
          </a:prstGeom>
          <a:solidFill>
            <a:srgbClr val="9C40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前言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1170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908720"/>
            <a:ext cx="9144000" cy="594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6" t="26307" r="16883" b="11033"/>
          <a:stretch/>
        </p:blipFill>
        <p:spPr bwMode="auto">
          <a:xfrm>
            <a:off x="126408" y="1029818"/>
            <a:ext cx="8976763" cy="49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6156176" y="6308375"/>
            <a:ext cx="27742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1200" dirty="0"/>
              <a:t>資料來源</a:t>
            </a:r>
            <a:r>
              <a:rPr lang="zh-TW" altLang="zh-TW" sz="1200" dirty="0" smtClean="0"/>
              <a:t>：</a:t>
            </a:r>
            <a:r>
              <a:rPr lang="en-US" altLang="zh-TW" sz="1200" dirty="0" smtClean="0"/>
              <a:t>The </a:t>
            </a:r>
            <a:r>
              <a:rPr lang="en-US" altLang="zh-TW" sz="1200" dirty="0"/>
              <a:t>B</a:t>
            </a:r>
            <a:r>
              <a:rPr lang="en-US" altLang="zh-TW" sz="1200" dirty="0" smtClean="0"/>
              <a:t>oston Consulting Group</a:t>
            </a:r>
            <a:endParaRPr lang="zh-TW" altLang="en-US" sz="1200" dirty="0"/>
          </a:p>
        </p:txBody>
      </p:sp>
      <p:sp>
        <p:nvSpPr>
          <p:cNvPr id="6" name="矩形 5"/>
          <p:cNvSpPr/>
          <p:nvPr/>
        </p:nvSpPr>
        <p:spPr>
          <a:xfrm>
            <a:off x="7812360" y="1134269"/>
            <a:ext cx="1243186" cy="350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862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大型</a:t>
            </a:r>
            <a:r>
              <a:rPr lang="zh-TW" altLang="en-US" dirty="0" smtClean="0"/>
              <a:t>銀行積極因應措施還包括：</a:t>
            </a:r>
            <a:endParaRPr lang="en-US" dirty="0"/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637671761"/>
              </p:ext>
            </p:extLst>
          </p:nvPr>
        </p:nvGraphicFramePr>
        <p:xfrm>
          <a:off x="683568" y="1124744"/>
          <a:ext cx="784887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140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1012974"/>
          </a:xfrm>
        </p:spPr>
        <p:txBody>
          <a:bodyPr>
            <a:noAutofit/>
          </a:bodyPr>
          <a:lstStyle/>
          <a:p>
            <a:r>
              <a:rPr lang="zh-TW" altLang="en-US" sz="4000" dirty="0" smtClean="0"/>
              <a:t>大型銀行的因應對策還包括 ─ 組織調整</a:t>
            </a:r>
            <a:endParaRPr lang="en-US" sz="4000" dirty="0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515876664"/>
              </p:ext>
            </p:extLst>
          </p:nvPr>
        </p:nvGraphicFramePr>
        <p:xfrm>
          <a:off x="1547664" y="1628800"/>
          <a:ext cx="6096000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726961515"/>
              </p:ext>
            </p:extLst>
          </p:nvPr>
        </p:nvGraphicFramePr>
        <p:xfrm>
          <a:off x="1547664" y="4005064"/>
          <a:ext cx="6096000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9935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dirty="0" smtClean="0"/>
              <a:t>Fintech</a:t>
            </a:r>
            <a:r>
              <a:rPr lang="zh-TW" altLang="en-US" dirty="0" smtClean="0"/>
              <a:t>重新定義銀行</a:t>
            </a:r>
            <a:r>
              <a:rPr lang="zh-TW" altLang="en-US" dirty="0"/>
              <a:t>核心能力</a:t>
            </a:r>
            <a:endParaRPr lang="en-US" dirty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432270404"/>
              </p:ext>
            </p:extLst>
          </p:nvPr>
        </p:nvGraphicFramePr>
        <p:xfrm>
          <a:off x="251520" y="2146498"/>
          <a:ext cx="3891852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hape 117"/>
          <p:cNvSpPr/>
          <p:nvPr/>
        </p:nvSpPr>
        <p:spPr bwMode="auto">
          <a:xfrm>
            <a:off x="5868144" y="3250774"/>
            <a:ext cx="1008658" cy="898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7" cstate="print"/>
            <a:stretch>
              <a:fillRect/>
            </a:stretch>
          </a:blip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  <a:sym typeface="Georgia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  <a:sym typeface="Georgia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  <a:sym typeface="Georgia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  <a:sym typeface="Georgia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  <a:sym typeface="Georgia" pitchFamily="18" charset="0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  <a:sym typeface="Georgia" pitchFamily="18" charset="0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  <a:sym typeface="Georgia" pitchFamily="18" charset="0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  <a:sym typeface="Georgia" pitchFamily="18" charset="0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  <a:sym typeface="Georgia" pitchFamily="18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Arial"/>
                <a:cs typeface="Arial"/>
                <a:sym typeface="Arial"/>
              </a:defRPr>
            </a:pPr>
            <a:endParaRPr kumimoji="0" kern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Kaiti TC Regular"/>
              <a:sym typeface="Arial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323057" y="3376612"/>
            <a:ext cx="1447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商業模式設計</a:t>
            </a:r>
            <a:r>
              <a:rPr lang="en-US" altLang="zh-TW" sz="1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1200" dirty="0">
              <a:solidFill>
                <a:schemeClr val="accent3">
                  <a:lumMod val="20000"/>
                  <a:lumOff val="8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516216" y="6392361"/>
            <a:ext cx="15696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1200" dirty="0"/>
              <a:t>資料來源</a:t>
            </a:r>
            <a:r>
              <a:rPr lang="zh-TW" altLang="zh-TW" sz="1200" dirty="0" smtClean="0"/>
              <a:t>：</a:t>
            </a:r>
            <a:r>
              <a:rPr lang="zh-TW" altLang="en-US" sz="1200" dirty="0"/>
              <a:t>玉山銀行</a:t>
            </a:r>
          </a:p>
        </p:txBody>
      </p:sp>
      <p:grpSp>
        <p:nvGrpSpPr>
          <p:cNvPr id="10" name="群組 9"/>
          <p:cNvGrpSpPr/>
          <p:nvPr/>
        </p:nvGrpSpPr>
        <p:grpSpPr>
          <a:xfrm>
            <a:off x="3880180" y="1368886"/>
            <a:ext cx="5012300" cy="4724410"/>
            <a:chOff x="3880180" y="1368886"/>
            <a:chExt cx="5012300" cy="4724410"/>
          </a:xfrm>
        </p:grpSpPr>
        <p:graphicFrame>
          <p:nvGraphicFramePr>
            <p:cNvPr id="5" name="資料庫圖表 4"/>
            <p:cNvGraphicFramePr/>
            <p:nvPr>
              <p:extLst>
                <p:ext uri="{D42A27DB-BD31-4B8C-83A1-F6EECF244321}">
                  <p14:modId xmlns:p14="http://schemas.microsoft.com/office/powerpoint/2010/main" val="865975214"/>
                </p:ext>
              </p:extLst>
            </p:nvPr>
          </p:nvGraphicFramePr>
          <p:xfrm>
            <a:off x="3880180" y="1368886"/>
            <a:ext cx="5012300" cy="472441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9" name="橢圓 8"/>
            <p:cNvSpPr/>
            <p:nvPr/>
          </p:nvSpPr>
          <p:spPr>
            <a:xfrm>
              <a:off x="5868144" y="3250774"/>
              <a:ext cx="1008658" cy="89830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587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人才培育為發展</a:t>
            </a:r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關鍵</a:t>
            </a:r>
            <a:endParaRPr lang="en-US" dirty="0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1072873082"/>
              </p:ext>
            </p:extLst>
          </p:nvPr>
        </p:nvGraphicFramePr>
        <p:xfrm>
          <a:off x="1021854" y="1412776"/>
          <a:ext cx="7100292" cy="52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矩形 3"/>
          <p:cNvSpPr/>
          <p:nvPr/>
        </p:nvSpPr>
        <p:spPr>
          <a:xfrm>
            <a:off x="6156176" y="6608385"/>
            <a:ext cx="15696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1200" dirty="0"/>
              <a:t>資料來源</a:t>
            </a:r>
            <a:r>
              <a:rPr lang="zh-TW" altLang="zh-TW" sz="1200" dirty="0" smtClean="0"/>
              <a:t>：</a:t>
            </a:r>
            <a:r>
              <a:rPr lang="zh-TW" altLang="en-US" sz="1200" dirty="0" smtClean="0"/>
              <a:t>玉山銀行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20409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8470" y="188640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面對</a:t>
            </a:r>
            <a:r>
              <a:rPr lang="en-US" altLang="zh-TW" dirty="0" err="1" smtClean="0"/>
              <a:t>FinTech</a:t>
            </a:r>
            <a:r>
              <a:rPr lang="zh-TW" altLang="en-US" dirty="0" smtClean="0"/>
              <a:t>大型銀行組織的因應策略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69401"/>
            <a:ext cx="5196915" cy="355188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071" y="2567455"/>
            <a:ext cx="2880321" cy="14376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grpSp>
        <p:nvGrpSpPr>
          <p:cNvPr id="6" name="群組 5"/>
          <p:cNvGrpSpPr/>
          <p:nvPr/>
        </p:nvGrpSpPr>
        <p:grpSpPr>
          <a:xfrm>
            <a:off x="5364088" y="1556792"/>
            <a:ext cx="2860327" cy="612000"/>
            <a:chOff x="5256144" y="2096920"/>
            <a:chExt cx="2860327" cy="612000"/>
          </a:xfrm>
        </p:grpSpPr>
        <p:sp>
          <p:nvSpPr>
            <p:cNvPr id="7" name="圓角矩形 6"/>
            <p:cNvSpPr/>
            <p:nvPr/>
          </p:nvSpPr>
          <p:spPr>
            <a:xfrm>
              <a:off x="5596191" y="2132856"/>
              <a:ext cx="2520280" cy="576064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TW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招募跨界人才</a:t>
              </a:r>
            </a:p>
          </p:txBody>
        </p:sp>
        <p:sp>
          <p:nvSpPr>
            <p:cNvPr id="8" name="橢圓 7"/>
            <p:cNvSpPr>
              <a:spLocks noChangeAspect="1"/>
            </p:cNvSpPr>
            <p:nvPr/>
          </p:nvSpPr>
          <p:spPr>
            <a:xfrm>
              <a:off x="5256144" y="2096920"/>
              <a:ext cx="612000" cy="6120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395536" y="1556792"/>
            <a:ext cx="2835896" cy="624577"/>
            <a:chOff x="800000" y="5756751"/>
            <a:chExt cx="2835896" cy="624577"/>
          </a:xfrm>
        </p:grpSpPr>
        <p:sp>
          <p:nvSpPr>
            <p:cNvPr id="10" name="圓角矩形 9"/>
            <p:cNvSpPr/>
            <p:nvPr/>
          </p:nvSpPr>
          <p:spPr>
            <a:xfrm>
              <a:off x="1115616" y="5805264"/>
              <a:ext cx="2520280" cy="576064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啟動數位轉型</a:t>
              </a:r>
            </a:p>
          </p:txBody>
        </p:sp>
        <p:sp>
          <p:nvSpPr>
            <p:cNvPr id="11" name="橢圓 10"/>
            <p:cNvSpPr>
              <a:spLocks noChangeAspect="1"/>
            </p:cNvSpPr>
            <p:nvPr/>
          </p:nvSpPr>
          <p:spPr>
            <a:xfrm>
              <a:off x="800000" y="5756751"/>
              <a:ext cx="611932" cy="6120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5364088" y="4509120"/>
            <a:ext cx="2852011" cy="612000"/>
            <a:chOff x="5264460" y="6044851"/>
            <a:chExt cx="2852011" cy="612000"/>
          </a:xfrm>
        </p:grpSpPr>
        <p:sp>
          <p:nvSpPr>
            <p:cNvPr id="13" name="圓角矩形 12"/>
            <p:cNvSpPr/>
            <p:nvPr/>
          </p:nvSpPr>
          <p:spPr>
            <a:xfrm>
              <a:off x="5596191" y="6080787"/>
              <a:ext cx="2520280" cy="576064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TW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尋求策略聯盟</a:t>
              </a:r>
              <a:endPara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橢圓 13"/>
            <p:cNvSpPr>
              <a:spLocks noChangeAspect="1"/>
            </p:cNvSpPr>
            <p:nvPr/>
          </p:nvSpPr>
          <p:spPr>
            <a:xfrm>
              <a:off x="5264460" y="6044851"/>
              <a:ext cx="611932" cy="6120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15" name="圖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071" y="5557737"/>
            <a:ext cx="2906099" cy="7824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6" name="矩形 15"/>
          <p:cNvSpPr/>
          <p:nvPr/>
        </p:nvSpPr>
        <p:spPr>
          <a:xfrm>
            <a:off x="1176361" y="6364169"/>
            <a:ext cx="15696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1200" dirty="0"/>
              <a:t>資料來源</a:t>
            </a:r>
            <a:r>
              <a:rPr lang="zh-TW" altLang="zh-TW" sz="1200" dirty="0" smtClean="0"/>
              <a:t>：</a:t>
            </a:r>
            <a:r>
              <a:rPr lang="zh-TW" altLang="en-US" sz="1200" dirty="0"/>
              <a:t>玉山銀行</a:t>
            </a:r>
          </a:p>
        </p:txBody>
      </p:sp>
    </p:spTree>
    <p:extLst>
      <p:ext uri="{BB962C8B-B14F-4D97-AF65-F5344CB8AC3E}">
        <p14:creationId xmlns:p14="http://schemas.microsoft.com/office/powerpoint/2010/main" val="99003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892480" cy="1143000"/>
          </a:xfrm>
        </p:spPr>
        <p:txBody>
          <a:bodyPr>
            <a:noAutofit/>
          </a:bodyPr>
          <a:lstStyle/>
          <a:p>
            <a:r>
              <a:rPr lang="zh-TW" altLang="en-US" sz="3600" dirty="0" smtClean="0"/>
              <a:t>中小型銀行與基層金融機構亟需需關心協助</a:t>
            </a:r>
            <a:endParaRPr lang="en-US" sz="3600" dirty="0"/>
          </a:p>
        </p:txBody>
      </p:sp>
      <p:sp>
        <p:nvSpPr>
          <p:cNvPr id="4" name="圓角矩形 3"/>
          <p:cNvSpPr/>
          <p:nvPr/>
        </p:nvSpPr>
        <p:spPr>
          <a:xfrm>
            <a:off x="1043608" y="1839963"/>
            <a:ext cx="7344816" cy="57606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TW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Fintech</a:t>
            </a:r>
            <a:r>
              <a: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投資不是所有金融機構都負擔得起</a:t>
            </a:r>
          </a:p>
        </p:txBody>
      </p:sp>
      <p:sp>
        <p:nvSpPr>
          <p:cNvPr id="5" name="圓角矩形 4"/>
          <p:cNvSpPr/>
          <p:nvPr/>
        </p:nvSpPr>
        <p:spPr>
          <a:xfrm>
            <a:off x="1043608" y="2924944"/>
            <a:ext cx="7344816" cy="57606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錯過或缺席</a:t>
            </a:r>
            <a:r>
              <a:rPr lang="en-US" altLang="zh-TW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Fintech</a:t>
            </a:r>
            <a:r>
              <a: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未來恐怕會更加邊緣化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1037890" y="4071275"/>
            <a:ext cx="7344816" cy="57606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如何整合資源共構平台已跟上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Fintech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浪潮</a:t>
            </a:r>
          </a:p>
        </p:txBody>
      </p:sp>
    </p:spTree>
    <p:extLst>
      <p:ext uri="{BB962C8B-B14F-4D97-AF65-F5344CB8AC3E}">
        <p14:creationId xmlns:p14="http://schemas.microsoft.com/office/powerpoint/2010/main" val="182270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pic>
        <p:nvPicPr>
          <p:cNvPr id="4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183" y="-27384"/>
            <a:ext cx="9343424" cy="6885384"/>
          </a:xfrm>
        </p:spPr>
      </p:pic>
      <p:sp>
        <p:nvSpPr>
          <p:cNvPr id="5" name="矩形 4"/>
          <p:cNvSpPr/>
          <p:nvPr/>
        </p:nvSpPr>
        <p:spPr>
          <a:xfrm>
            <a:off x="234217" y="980728"/>
            <a:ext cx="3341557" cy="1872208"/>
          </a:xfrm>
          <a:prstGeom prst="rect">
            <a:avLst/>
          </a:prstGeom>
          <a:solidFill>
            <a:srgbClr val="9C40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台灣金融研訓院的因應對策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8405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 descr="C:\Users\0617869\Desktop\shutterstock_2832367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5"/>
            <a:ext cx="4599348" cy="573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192.168.2.22\picture\+ Shutterstock 圖庫下載放置區\電腦; 科技; 行動裝置\shutterstock_8909338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5" r="18338"/>
          <a:stretch/>
        </p:blipFill>
        <p:spPr bwMode="auto">
          <a:xfrm>
            <a:off x="4608516" y="1124745"/>
            <a:ext cx="4545013" cy="573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金融研訓院對</a:t>
            </a:r>
            <a:r>
              <a:rPr lang="en-US" altLang="zh-TW" dirty="0" err="1" smtClean="0"/>
              <a:t>FinTech</a:t>
            </a:r>
            <a:r>
              <a:rPr lang="zh-TW" altLang="en-US" dirty="0" smtClean="0"/>
              <a:t>的回應措施</a:t>
            </a:r>
            <a:endParaRPr lang="zh-TW" altLang="en-US" dirty="0"/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476014647"/>
              </p:ext>
            </p:extLst>
          </p:nvPr>
        </p:nvGraphicFramePr>
        <p:xfrm>
          <a:off x="323528" y="1124744"/>
          <a:ext cx="856895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6" name="群組 15"/>
          <p:cNvGrpSpPr/>
          <p:nvPr/>
        </p:nvGrpSpPr>
        <p:grpSpPr>
          <a:xfrm>
            <a:off x="623810" y="5797277"/>
            <a:ext cx="1191231" cy="1131101"/>
            <a:chOff x="1080116" y="3600399"/>
            <a:chExt cx="1191231" cy="1131101"/>
          </a:xfrm>
        </p:grpSpPr>
        <p:sp>
          <p:nvSpPr>
            <p:cNvPr id="17" name="矩形 16"/>
            <p:cNvSpPr/>
            <p:nvPr/>
          </p:nvSpPr>
          <p:spPr>
            <a:xfrm>
              <a:off x="1080116" y="3600399"/>
              <a:ext cx="1191231" cy="113110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矩形 17"/>
            <p:cNvSpPr/>
            <p:nvPr/>
          </p:nvSpPr>
          <p:spPr>
            <a:xfrm>
              <a:off x="1080116" y="3600399"/>
              <a:ext cx="1191231" cy="11311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672" tIns="0" rIns="0" bIns="0" numCol="1" spcCol="1270" anchor="t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出版</a:t>
              </a:r>
              <a:r>
                <a:rPr lang="en-US" altLang="zh-TW" sz="2000" b="1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FinTech</a:t>
              </a:r>
              <a:endPara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系列專書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212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192.168.2.22\picture\+ Shutterstock 圖庫下載放置區\電腦; 科技; 行動裝置\shutterstock_890933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2" t="321" r="28593" b="-321"/>
          <a:stretch/>
        </p:blipFill>
        <p:spPr bwMode="auto">
          <a:xfrm>
            <a:off x="0" y="908720"/>
            <a:ext cx="3781426" cy="596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加強數位金融專業人才培養</a:t>
            </a:r>
            <a:endParaRPr lang="zh-TW" altLang="en-US" dirty="0"/>
          </a:p>
        </p:txBody>
      </p:sp>
      <p:sp>
        <p:nvSpPr>
          <p:cNvPr id="11" name="圓角矩形 10"/>
          <p:cNvSpPr/>
          <p:nvPr/>
        </p:nvSpPr>
        <p:spPr>
          <a:xfrm>
            <a:off x="971600" y="1484785"/>
            <a:ext cx="1872207" cy="1343476"/>
          </a:xfrm>
          <a:prstGeom prst="roundRect">
            <a:avLst/>
          </a:prstGeom>
          <a:solidFill>
            <a:srgbClr val="E6EFD5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4E5C2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金融數位力知識檢定</a:t>
            </a:r>
          </a:p>
        </p:txBody>
      </p:sp>
      <p:graphicFrame>
        <p:nvGraphicFramePr>
          <p:cNvPr id="16" name="資料庫圖表 15"/>
          <p:cNvGraphicFramePr/>
          <p:nvPr>
            <p:extLst>
              <p:ext uri="{D42A27DB-BD31-4B8C-83A1-F6EECF244321}">
                <p14:modId xmlns:p14="http://schemas.microsoft.com/office/powerpoint/2010/main" val="1640308689"/>
              </p:ext>
            </p:extLst>
          </p:nvPr>
        </p:nvGraphicFramePr>
        <p:xfrm>
          <a:off x="4220964" y="1556792"/>
          <a:ext cx="4354220" cy="2696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50" y="3027858"/>
            <a:ext cx="2708506" cy="3621564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4293172" y="4622616"/>
            <a:ext cx="4075192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Bef>
                <a:spcPts val="800"/>
              </a:spcBef>
              <a:buFont typeface="Calibri" panose="020F0502020204030204" pitchFamily="34" charset="0"/>
              <a:buChar char="–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考題涵蓋六大領域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4329910" y="5054664"/>
            <a:ext cx="1368152" cy="50405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發展趨勢</a:t>
            </a:r>
            <a:endParaRPr lang="zh-TW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5756943" y="5054664"/>
            <a:ext cx="1368152" cy="50405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行動支付</a:t>
            </a:r>
          </a:p>
        </p:txBody>
      </p:sp>
      <p:sp>
        <p:nvSpPr>
          <p:cNvPr id="12" name="圓角矩形 11"/>
          <p:cNvSpPr/>
          <p:nvPr/>
        </p:nvSpPr>
        <p:spPr>
          <a:xfrm>
            <a:off x="7184114" y="5054664"/>
            <a:ext cx="1368152" cy="50405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數據分析</a:t>
            </a:r>
          </a:p>
        </p:txBody>
      </p:sp>
      <p:sp>
        <p:nvSpPr>
          <p:cNvPr id="13" name="圓角矩形 12"/>
          <p:cNvSpPr/>
          <p:nvPr/>
        </p:nvSpPr>
        <p:spPr>
          <a:xfrm>
            <a:off x="4329910" y="5602296"/>
            <a:ext cx="1368152" cy="50405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社群行銷</a:t>
            </a:r>
          </a:p>
        </p:txBody>
      </p:sp>
      <p:sp>
        <p:nvSpPr>
          <p:cNvPr id="14" name="圓角矩形 13"/>
          <p:cNvSpPr/>
          <p:nvPr/>
        </p:nvSpPr>
        <p:spPr>
          <a:xfrm>
            <a:off x="5756943" y="5602296"/>
            <a:ext cx="1368152" cy="50405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雲端運用</a:t>
            </a:r>
            <a:endParaRPr lang="zh-TW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7188365" y="5602296"/>
            <a:ext cx="1368152" cy="50405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通路轉型</a:t>
            </a:r>
          </a:p>
        </p:txBody>
      </p:sp>
    </p:spTree>
    <p:extLst>
      <p:ext uri="{BB962C8B-B14F-4D97-AF65-F5344CB8AC3E}">
        <p14:creationId xmlns:p14="http://schemas.microsoft.com/office/powerpoint/2010/main" val="132654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實體銀行與分行服務，在現今社會的重要性正不斷下降。（亞新社圖片）"/>
          <p:cNvPicPr>
            <a:picLocks noChangeAspect="1" noChangeArrowheads="1"/>
          </p:cNvPicPr>
          <p:nvPr/>
        </p:nvPicPr>
        <p:blipFill rotWithShape="1">
          <a:blip r:embed="rId2" cstate="print"/>
          <a:srcRect l="18453" r="1"/>
          <a:stretch/>
        </p:blipFill>
        <p:spPr bwMode="auto">
          <a:xfrm>
            <a:off x="1" y="9525"/>
            <a:ext cx="9153524" cy="684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1904211" y="4226892"/>
            <a:ext cx="6340197" cy="2154436"/>
          </a:xfrm>
          <a:prstGeom prst="rect">
            <a:avLst/>
          </a:prstGeom>
          <a:solidFill>
            <a:schemeClr val="tx1">
              <a:alpha val="71000"/>
            </a:schemeClr>
          </a:solidFill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你有多久沒去銀行？</a:t>
            </a:r>
            <a:endParaRPr lang="en-US" altLang="zh-TW" sz="28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你需要的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銀行服務</a:t>
            </a: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36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6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不是一座實體銀行</a:t>
            </a:r>
            <a:endParaRPr lang="en-US" sz="6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6876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192.168.2.22\picture\+ Shutterstock 圖庫下載放置區\電腦; 科技; 行動裝置\shutterstock_890933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2" t="321" r="28593" b="-321"/>
          <a:stretch/>
        </p:blipFill>
        <p:spPr bwMode="auto">
          <a:xfrm>
            <a:off x="0" y="908720"/>
            <a:ext cx="3781426" cy="596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加強數位金融專業人才培養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4499992" y="4581128"/>
            <a:ext cx="4075192" cy="18891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Bef>
                <a:spcPts val="800"/>
              </a:spcBef>
              <a:buFont typeface="Calibri" panose="020F0502020204030204" pitchFamily="34" charset="0"/>
              <a:buChar char="–"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配合政府</a:t>
            </a:r>
            <a:r>
              <a:rPr lang="en-US" altLang="zh-TW" sz="2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FinTech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人才培育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spcBef>
                <a:spcPts val="800"/>
              </a:spcBef>
              <a:buFont typeface="Calibri" panose="020F0502020204030204" pitchFamily="34" charset="0"/>
              <a:buChar char="–"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與資策會共同成立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spcBef>
                <a:spcPts val="800"/>
              </a:spcBef>
              <a:buFont typeface="Calibri" panose="020F0502020204030204" pitchFamily="34" charset="0"/>
              <a:buChar char="–"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培育金融從業人員轉型數位金融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spcBef>
                <a:spcPts val="800"/>
              </a:spcBef>
              <a:buFont typeface="Calibri" panose="020F0502020204030204" pitchFamily="34" charset="0"/>
              <a:buChar char="–"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協助資訊人員轉職金融行業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spcBef>
                <a:spcPts val="800"/>
              </a:spcBef>
              <a:buFont typeface="Calibri" panose="020F0502020204030204" pitchFamily="34" charset="0"/>
              <a:buChar char="–"/>
            </a:pPr>
            <a:endParaRPr 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1044923" y="1484785"/>
            <a:ext cx="1691580" cy="1343476"/>
          </a:xfrm>
          <a:prstGeom prst="roundRect">
            <a:avLst/>
          </a:prstGeom>
          <a:solidFill>
            <a:srgbClr val="E6EFD5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4E5C2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</a:t>
            </a:r>
            <a:endParaRPr lang="en-US" altLang="zh-TW" sz="2400" b="1" dirty="0" smtClean="0">
              <a:solidFill>
                <a:srgbClr val="4E5C2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 smtClean="0">
                <a:solidFill>
                  <a:srgbClr val="4E5C2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金融學院</a:t>
            </a:r>
            <a:endParaRPr lang="en-US" altLang="zh-TW" sz="2400" b="1" dirty="0">
              <a:solidFill>
                <a:srgbClr val="4E5C2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6" name="資料庫圖表 15"/>
          <p:cNvGraphicFramePr/>
          <p:nvPr>
            <p:extLst>
              <p:ext uri="{D42A27DB-BD31-4B8C-83A1-F6EECF244321}">
                <p14:modId xmlns:p14="http://schemas.microsoft.com/office/powerpoint/2010/main" val="2965476728"/>
              </p:ext>
            </p:extLst>
          </p:nvPr>
        </p:nvGraphicFramePr>
        <p:xfrm>
          <a:off x="4211960" y="1196752"/>
          <a:ext cx="4536504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6331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5399" y="188640"/>
            <a:ext cx="8892480" cy="864096"/>
          </a:xfrm>
        </p:spPr>
        <p:txBody>
          <a:bodyPr>
            <a:normAutofit/>
          </a:bodyPr>
          <a:lstStyle/>
          <a:p>
            <a:r>
              <a:rPr lang="zh-TW" altLang="en-US" sz="2600" dirty="0" smtClean="0"/>
              <a:t>台灣金融研訓院與資策會共同合作成立「數位金融學院」</a:t>
            </a:r>
            <a:endParaRPr lang="zh-TW" altLang="en-US" sz="26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8460432" cy="563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2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C:\Users\0617869\Desktop\shutterstock_28323674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1" r="5049"/>
          <a:stretch/>
        </p:blipFill>
        <p:spPr bwMode="auto">
          <a:xfrm>
            <a:off x="0" y="896792"/>
            <a:ext cx="3867150" cy="596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296437029"/>
              </p:ext>
            </p:extLst>
          </p:nvPr>
        </p:nvGraphicFramePr>
        <p:xfrm>
          <a:off x="3707904" y="1052736"/>
          <a:ext cx="5134550" cy="3755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提供中小型金融機構</a:t>
            </a:r>
            <a:r>
              <a:rPr lang="en-US" altLang="zh-TW" dirty="0" err="1" smtClean="0"/>
              <a:t>FinTech</a:t>
            </a:r>
            <a:r>
              <a:rPr lang="zh-TW" altLang="en-US" dirty="0" smtClean="0"/>
              <a:t>諮詢服務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79512" y="4509120"/>
            <a:ext cx="3240360" cy="15441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Bef>
                <a:spcPts val="800"/>
              </a:spcBef>
              <a:buFont typeface="Calibri" panose="020F0502020204030204" pitchFamily="34" charset="0"/>
              <a:buChar char="–"/>
            </a:pP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666265" y="3609020"/>
            <a:ext cx="2448272" cy="1944216"/>
          </a:xfrm>
          <a:prstGeom prst="roundRect">
            <a:avLst/>
          </a:prstGeom>
          <a:solidFill>
            <a:srgbClr val="E6EFD5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4E5C2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中小型金融機構</a:t>
            </a:r>
            <a:r>
              <a:rPr lang="en-US" altLang="zh-TW" sz="2400" b="1" dirty="0">
                <a:solidFill>
                  <a:srgbClr val="4E5C2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Fintech</a:t>
            </a:r>
          </a:p>
          <a:p>
            <a:pPr algn="ctr"/>
            <a:r>
              <a:rPr lang="zh-TW" altLang="en-US" sz="2400" b="1" dirty="0">
                <a:solidFill>
                  <a:srgbClr val="4E5C2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諮詢服務小組</a:t>
            </a:r>
            <a:endParaRPr lang="en-US" altLang="zh-TW" sz="2400" b="1" dirty="0">
              <a:solidFill>
                <a:srgbClr val="4E5C2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499992" y="4978003"/>
            <a:ext cx="4075192" cy="14033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Bef>
                <a:spcPts val="800"/>
              </a:spcBef>
              <a:buFont typeface="Calibri" panose="020F0502020204030204" pitchFamily="34" charset="0"/>
              <a:buChar char="–"/>
            </a:pPr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FinTech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諮詢輔導服務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spcBef>
                <a:spcPts val="800"/>
              </a:spcBef>
              <a:buFont typeface="Calibri" panose="020F0502020204030204" pitchFamily="34" charset="0"/>
              <a:buChar char="–"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協助建置</a:t>
            </a:r>
            <a:r>
              <a:rPr lang="en-US" altLang="zh-TW" sz="2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FinTech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共享平台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spcBef>
                <a:spcPts val="800"/>
              </a:spcBef>
              <a:buFont typeface="Calibri" panose="020F0502020204030204" pitchFamily="34" charset="0"/>
              <a:buChar char="–"/>
            </a:pPr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FinTech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人才發展與培育</a:t>
            </a:r>
          </a:p>
        </p:txBody>
      </p:sp>
    </p:spTree>
    <p:extLst>
      <p:ext uri="{BB962C8B-B14F-4D97-AF65-F5344CB8AC3E}">
        <p14:creationId xmlns:p14="http://schemas.microsoft.com/office/powerpoint/2010/main" val="395387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pic>
        <p:nvPicPr>
          <p:cNvPr id="4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183" y="-27384"/>
            <a:ext cx="9343424" cy="6885384"/>
          </a:xfrm>
        </p:spPr>
      </p:pic>
      <p:sp>
        <p:nvSpPr>
          <p:cNvPr id="5" name="矩形 4"/>
          <p:cNvSpPr/>
          <p:nvPr/>
        </p:nvSpPr>
        <p:spPr>
          <a:xfrm>
            <a:off x="537282" y="1268760"/>
            <a:ext cx="2664296" cy="945396"/>
          </a:xfrm>
          <a:prstGeom prst="rect">
            <a:avLst/>
          </a:prstGeom>
          <a:solidFill>
            <a:srgbClr val="9C40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結語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130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3588501" y="4293096"/>
            <a:ext cx="2880320" cy="504056"/>
          </a:xfrm>
          <a:prstGeom prst="rect">
            <a:avLst/>
          </a:prstGeom>
          <a:solidFill>
            <a:schemeClr val="tx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3588501" y="4851054"/>
            <a:ext cx="2880320" cy="504056"/>
          </a:xfrm>
          <a:prstGeom prst="rect">
            <a:avLst/>
          </a:prstGeom>
          <a:solidFill>
            <a:schemeClr val="tx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3588501" y="5400375"/>
            <a:ext cx="2880320" cy="504056"/>
          </a:xfrm>
          <a:prstGeom prst="rect">
            <a:avLst/>
          </a:prstGeom>
          <a:solidFill>
            <a:schemeClr val="tx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3588501" y="5958333"/>
            <a:ext cx="2880320" cy="504056"/>
          </a:xfrm>
          <a:prstGeom prst="rect">
            <a:avLst/>
          </a:prstGeom>
          <a:solidFill>
            <a:schemeClr val="tx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2699792" y="4221088"/>
            <a:ext cx="460851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衝擊與挑戰</a:t>
            </a:r>
            <a:endParaRPr lang="en-US" altLang="zh-TW" sz="2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自我定位與策略</a:t>
            </a:r>
            <a:endParaRPr lang="zh-TW" altLang="en-US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尋找</a:t>
            </a:r>
            <a:r>
              <a:rPr lang="en-US" altLang="zh-TW" sz="2800" b="1" dirty="0" err="1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FinTech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導入最適策略</a:t>
            </a:r>
          </a:p>
          <a:p>
            <a:pPr algn="ctr">
              <a:lnSpc>
                <a:spcPct val="150000"/>
              </a:lnSpc>
            </a:pPr>
            <a:r>
              <a:rPr lang="zh-TW" altLang="en-US" sz="2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開創金融新高峰</a:t>
            </a:r>
            <a:endParaRPr lang="zh-TW" altLang="en-US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1" name="Picture 3" descr="C:\Users\0617869\Desktop\0b1f36dcf0b74abf1a278d0eabc13d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3326524" y="2754036"/>
            <a:ext cx="3600400" cy="64807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/>
              <a:t>衝擊與挑戰</a:t>
            </a:r>
          </a:p>
        </p:txBody>
      </p:sp>
      <p:sp>
        <p:nvSpPr>
          <p:cNvPr id="12" name="圓角矩形 11"/>
          <p:cNvSpPr/>
          <p:nvPr/>
        </p:nvSpPr>
        <p:spPr>
          <a:xfrm>
            <a:off x="3311491" y="3576250"/>
            <a:ext cx="3600400" cy="64807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/>
              <a:t>自我定位與策略</a:t>
            </a:r>
          </a:p>
        </p:txBody>
      </p:sp>
      <p:sp>
        <p:nvSpPr>
          <p:cNvPr id="13" name="圓角矩形 12"/>
          <p:cNvSpPr/>
          <p:nvPr/>
        </p:nvSpPr>
        <p:spPr>
          <a:xfrm>
            <a:off x="2555776" y="4376722"/>
            <a:ext cx="4968552" cy="64807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rgbClr val="FF0000"/>
                </a:solidFill>
              </a:rPr>
              <a:t>尋找</a:t>
            </a:r>
            <a:r>
              <a:rPr lang="en-US" altLang="zh-TW" sz="3200" b="1" dirty="0" err="1">
                <a:solidFill>
                  <a:srgbClr val="FF0000"/>
                </a:solidFill>
              </a:rPr>
              <a:t>FinTech</a:t>
            </a:r>
            <a:r>
              <a:rPr lang="zh-TW" altLang="en-US" sz="3200" b="1" dirty="0">
                <a:solidFill>
                  <a:srgbClr val="FF0000"/>
                </a:solidFill>
              </a:rPr>
              <a:t>導入最適策略</a:t>
            </a:r>
          </a:p>
        </p:txBody>
      </p:sp>
      <p:sp>
        <p:nvSpPr>
          <p:cNvPr id="14" name="圓角矩形 13"/>
          <p:cNvSpPr/>
          <p:nvPr/>
        </p:nvSpPr>
        <p:spPr>
          <a:xfrm>
            <a:off x="3331803" y="5211361"/>
            <a:ext cx="3600400" cy="64807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/>
              <a:t>開創金融新高峰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面對</a:t>
            </a:r>
            <a:r>
              <a:rPr lang="en-US" altLang="zh-TW" sz="3600" dirty="0" err="1" smtClean="0"/>
              <a:t>FinTech</a:t>
            </a:r>
            <a:r>
              <a:rPr lang="zh-TW" altLang="en-US" sz="3600" dirty="0" smtClean="0"/>
              <a:t>真的該人人自危</a:t>
            </a:r>
            <a:r>
              <a:rPr lang="zh-TW" altLang="en-US" dirty="0" smtClean="0"/>
              <a:t>嗎？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9502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914400" y="2060575"/>
            <a:ext cx="8229600" cy="24479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7200" b="1" dirty="0" smtClean="0">
                <a:solidFill>
                  <a:srgbClr val="4E5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感謝聆聽</a:t>
            </a:r>
            <a:br>
              <a:rPr lang="zh-TW" altLang="en-US" sz="7200" b="1" dirty="0" smtClean="0">
                <a:solidFill>
                  <a:srgbClr val="4E5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7200" b="1" dirty="0" smtClean="0">
                <a:solidFill>
                  <a:srgbClr val="4E5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敬請指教</a:t>
            </a:r>
            <a:endParaRPr lang="zh-TW" altLang="en-US" sz="7200" b="1" dirty="0">
              <a:solidFill>
                <a:srgbClr val="4E5C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453335"/>
            <a:ext cx="9144000" cy="40466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4" name="圖片 2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5454" y="6516841"/>
            <a:ext cx="1656309" cy="28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060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圖表 8"/>
          <p:cNvGraphicFramePr/>
          <p:nvPr>
            <p:extLst>
              <p:ext uri="{D42A27DB-BD31-4B8C-83A1-F6EECF244321}">
                <p14:modId xmlns:p14="http://schemas.microsoft.com/office/powerpoint/2010/main" val="3467305873"/>
              </p:ext>
            </p:extLst>
          </p:nvPr>
        </p:nvGraphicFramePr>
        <p:xfrm>
          <a:off x="395536" y="4130374"/>
          <a:ext cx="4896544" cy="2720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支付變革浪潮</a:t>
            </a:r>
            <a:endParaRPr 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472966" y="2060848"/>
            <a:ext cx="4819114" cy="35283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4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根據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全球支付業者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Visa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委託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Euromonitor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International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所進行的市場研究顯示，現金仍是目前台灣主要的支付方式，電子支付僅佔台灣個人消費支出的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25.8%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，遠低於南韓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(77%)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、香港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(64.5%)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、中國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(55.9%)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、新加坡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(53%)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等亞洲國家，顯示台灣有很大的成長空間。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2966" y="1196752"/>
            <a:ext cx="4819114" cy="64807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電子支付與行動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支付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23" name="Picture 3" descr="C:\Users\0617869\Desktop\shutterstock_171086117 [轉換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" r="164"/>
          <a:stretch/>
        </p:blipFill>
        <p:spPr bwMode="auto">
          <a:xfrm>
            <a:off x="5910676" y="1768472"/>
            <a:ext cx="3237302" cy="324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910676" y="5014917"/>
            <a:ext cx="3237302" cy="646331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出門沒鑰匙、沒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錢</a:t>
            </a:r>
            <a:endParaRPr lang="en-US" altLang="zh-TW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但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一定要有手機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0555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非洲手機銀行發達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5328592"/>
          </a:xfrm>
        </p:spPr>
        <p:txBody>
          <a:bodyPr>
            <a:normAutofit/>
          </a:bodyPr>
          <a:lstStyle/>
          <a:p>
            <a:r>
              <a:rPr lang="zh-TW" altLang="en-US" sz="2000" dirty="0" smtClean="0"/>
              <a:t>自</a:t>
            </a:r>
            <a:r>
              <a:rPr lang="en-US" sz="2000" dirty="0"/>
              <a:t>2000 </a:t>
            </a:r>
            <a:r>
              <a:rPr lang="zh-TW" altLang="en-US" sz="2000" dirty="0"/>
              <a:t>年至</a:t>
            </a:r>
            <a:r>
              <a:rPr lang="en-US" sz="2000" dirty="0"/>
              <a:t>2012</a:t>
            </a:r>
            <a:r>
              <a:rPr lang="zh-TW" altLang="en-US" sz="2000" dirty="0"/>
              <a:t>年底，非洲的手機市場成長約</a:t>
            </a:r>
            <a:r>
              <a:rPr lang="en-US" sz="2000" dirty="0"/>
              <a:t> 40 </a:t>
            </a:r>
            <a:r>
              <a:rPr lang="zh-TW" altLang="en-US" sz="2000" dirty="0"/>
              <a:t>倍，並有超過</a:t>
            </a:r>
            <a:r>
              <a:rPr lang="en-US" sz="2000" dirty="0"/>
              <a:t> 6.5 </a:t>
            </a:r>
            <a:r>
              <a:rPr lang="zh-TW" altLang="en-US" sz="2000" dirty="0"/>
              <a:t>億的手機使用者</a:t>
            </a:r>
            <a:r>
              <a:rPr lang="zh-TW" altLang="en-US" sz="2000" dirty="0" smtClean="0"/>
              <a:t>。</a:t>
            </a:r>
            <a:endParaRPr lang="en-US" altLang="zh-TW" sz="2000" dirty="0" smtClean="0"/>
          </a:p>
          <a:p>
            <a:r>
              <a:rPr lang="zh-TW" altLang="en-US" sz="2000" dirty="0" smtClean="0"/>
              <a:t>為了</a:t>
            </a:r>
            <a:r>
              <a:rPr lang="zh-TW" altLang="en-US" sz="2000" dirty="0"/>
              <a:t>普及行動銀行，</a:t>
            </a:r>
            <a:r>
              <a:rPr lang="en-US" sz="2000" dirty="0"/>
              <a:t>2012</a:t>
            </a:r>
            <a:r>
              <a:rPr lang="zh-TW" altLang="en-US" sz="2000" dirty="0"/>
              <a:t>年非洲地區的寬頻需求成長</a:t>
            </a:r>
            <a:r>
              <a:rPr lang="en-US" sz="2000" dirty="0"/>
              <a:t>20</a:t>
            </a:r>
            <a:r>
              <a:rPr lang="zh-TW" altLang="en-US" sz="2000" dirty="0"/>
              <a:t>倍，而當時全球的需求成長僅</a:t>
            </a:r>
            <a:r>
              <a:rPr lang="en-US" sz="2000" dirty="0"/>
              <a:t>5</a:t>
            </a:r>
            <a:r>
              <a:rPr lang="zh-TW" altLang="en-US" sz="2000" dirty="0"/>
              <a:t>倍</a:t>
            </a:r>
            <a:r>
              <a:rPr lang="zh-TW" altLang="en-US" sz="2000" dirty="0" smtClean="0"/>
              <a:t>。</a:t>
            </a:r>
            <a:endParaRPr lang="en-US" altLang="zh-TW" sz="2000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882" y="3068960"/>
            <a:ext cx="4396402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395536" y="3140968"/>
            <a:ext cx="3707904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8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000" dirty="0" smtClean="0"/>
              <a:t>肯亞有</a:t>
            </a:r>
            <a:r>
              <a:rPr lang="en-US" sz="2000" dirty="0" smtClean="0"/>
              <a:t>89%</a:t>
            </a:r>
            <a:r>
              <a:rPr lang="zh-TW" altLang="en-US" sz="2000" dirty="0" smtClean="0"/>
              <a:t>人民熟悉行動支付，</a:t>
            </a:r>
            <a:r>
              <a:rPr lang="en-US" sz="2000" dirty="0" smtClean="0"/>
              <a:t>68%</a:t>
            </a:r>
            <a:r>
              <a:rPr lang="zh-TW" altLang="en-US" sz="2000" dirty="0" smtClean="0"/>
              <a:t>使用行動貨幣，是全世界行動支付使用程度最高的國家。</a:t>
            </a:r>
            <a:endParaRPr lang="en-US" sz="2000" dirty="0" smtClean="0"/>
          </a:p>
          <a:p>
            <a:r>
              <a:rPr lang="zh-TW" altLang="en-US" sz="2000" dirty="0" smtClean="0"/>
              <a:t>非洲肯亞的</a:t>
            </a:r>
            <a:r>
              <a:rPr lang="en-US" sz="2000" dirty="0" smtClean="0"/>
              <a:t>M-PESA</a:t>
            </a:r>
            <a:r>
              <a:rPr lang="zh-TW" altLang="en-US" sz="2000" dirty="0" smtClean="0"/>
              <a:t>業務，提供小額行動支付服務。用戶從最早的</a:t>
            </a:r>
            <a:r>
              <a:rPr lang="en-US" sz="2000" dirty="0" smtClean="0"/>
              <a:t>5.2</a:t>
            </a:r>
            <a:r>
              <a:rPr lang="zh-TW" altLang="en-US" sz="2000" dirty="0" smtClean="0"/>
              <a:t>萬戶，</a:t>
            </a:r>
            <a:r>
              <a:rPr lang="en-US" sz="2000" dirty="0" smtClean="0"/>
              <a:t>2012</a:t>
            </a:r>
            <a:r>
              <a:rPr lang="zh-TW" altLang="en-US" sz="2000" dirty="0" smtClean="0"/>
              <a:t>年底已成長到已突破</a:t>
            </a:r>
            <a:r>
              <a:rPr lang="en-US" sz="2000" dirty="0" smtClean="0"/>
              <a:t>1</a:t>
            </a:r>
            <a:r>
              <a:rPr lang="zh-TW" altLang="en-US" sz="2000" dirty="0" smtClean="0"/>
              <a:t>千</a:t>
            </a:r>
            <a:r>
              <a:rPr lang="en-US" sz="2000" dirty="0" smtClean="0"/>
              <a:t>7</a:t>
            </a:r>
            <a:r>
              <a:rPr lang="zh-TW" altLang="en-US" sz="2000" dirty="0" smtClean="0"/>
              <a:t>百萬戶。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0131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阿里集團螞蟻金服啟動互聯網</a:t>
            </a:r>
            <a:r>
              <a:rPr lang="zh-TW" altLang="en-US" dirty="0" smtClean="0"/>
              <a:t>推進器</a:t>
            </a:r>
            <a:endParaRPr 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323528" y="1556792"/>
            <a:ext cx="8640960" cy="4032448"/>
          </a:xfrm>
        </p:spPr>
        <p:txBody>
          <a:bodyPr>
            <a:normAutofit fontScale="92500"/>
          </a:bodyPr>
          <a:lstStyle/>
          <a:p>
            <a:pPr>
              <a:lnSpc>
                <a:spcPts val="4000"/>
              </a:lnSpc>
            </a:pPr>
            <a:r>
              <a:rPr lang="zh-TW" altLang="en-US" sz="2600" dirty="0"/>
              <a:t>超過</a:t>
            </a:r>
            <a:r>
              <a:rPr lang="en-US" sz="2600" dirty="0"/>
              <a:t>200</a:t>
            </a:r>
            <a:r>
              <a:rPr lang="zh-TW" altLang="en-US" sz="2600" dirty="0"/>
              <a:t>家銀行使用快捷支付，支付成功率超過</a:t>
            </a:r>
            <a:r>
              <a:rPr lang="en-US" sz="2600" dirty="0"/>
              <a:t>95</a:t>
            </a:r>
            <a:r>
              <a:rPr lang="zh-TW" altLang="en-US" sz="2600" dirty="0" smtClean="0"/>
              <a:t>％。</a:t>
            </a:r>
            <a:endParaRPr lang="en-US" sz="2600" dirty="0"/>
          </a:p>
          <a:p>
            <a:pPr>
              <a:lnSpc>
                <a:spcPts val="4000"/>
              </a:lnSpc>
            </a:pPr>
            <a:r>
              <a:rPr lang="zh-TW" altLang="en-US" sz="2600" dirty="0" smtClean="0"/>
              <a:t>和</a:t>
            </a:r>
            <a:r>
              <a:rPr lang="en-US" sz="2600" dirty="0"/>
              <a:t>60</a:t>
            </a:r>
            <a:r>
              <a:rPr lang="zh-TW" altLang="en-US" sz="2600" dirty="0"/>
              <a:t>多家保險公司推出超過</a:t>
            </a:r>
            <a:r>
              <a:rPr lang="en-US" sz="2600" dirty="0"/>
              <a:t>2000</a:t>
            </a:r>
            <a:r>
              <a:rPr lang="zh-TW" altLang="en-US" sz="2600" dirty="0"/>
              <a:t>款保險服務。</a:t>
            </a:r>
            <a:endParaRPr lang="en-US" sz="2600" dirty="0"/>
          </a:p>
          <a:p>
            <a:pPr>
              <a:lnSpc>
                <a:spcPts val="4000"/>
              </a:lnSpc>
            </a:pPr>
            <a:r>
              <a:rPr lang="zh-TW" altLang="en-US" sz="2600" dirty="0" smtClean="0"/>
              <a:t>和</a:t>
            </a:r>
            <a:r>
              <a:rPr lang="en-US" sz="2600" dirty="0"/>
              <a:t>90</a:t>
            </a:r>
            <a:r>
              <a:rPr lang="zh-TW" altLang="en-US" sz="2600" dirty="0"/>
              <a:t>多家基金公司推出超過</a:t>
            </a:r>
            <a:r>
              <a:rPr lang="en-US" sz="2600" dirty="0"/>
              <a:t>1600</a:t>
            </a:r>
            <a:r>
              <a:rPr lang="zh-TW" altLang="en-US" sz="2600" dirty="0"/>
              <a:t>款基金產品。</a:t>
            </a:r>
            <a:endParaRPr lang="en-US" sz="2600" dirty="0"/>
          </a:p>
          <a:p>
            <a:pPr>
              <a:lnSpc>
                <a:spcPts val="4000"/>
              </a:lnSpc>
            </a:pPr>
            <a:r>
              <a:rPr lang="en-US" sz="2600" dirty="0" smtClean="0"/>
              <a:t> </a:t>
            </a:r>
            <a:r>
              <a:rPr lang="zh-TW" altLang="en-US" sz="2600" dirty="0"/>
              <a:t>有</a:t>
            </a:r>
            <a:r>
              <a:rPr lang="en-US" sz="2600" dirty="0"/>
              <a:t>70</a:t>
            </a:r>
            <a:r>
              <a:rPr lang="zh-TW" altLang="en-US" sz="2600" dirty="0"/>
              <a:t>多家金融機構加入招財寶（螞蟻金服的理財產品），理財金額高達</a:t>
            </a:r>
            <a:r>
              <a:rPr lang="en-US" sz="2600" dirty="0"/>
              <a:t>3400</a:t>
            </a:r>
            <a:r>
              <a:rPr lang="zh-TW" altLang="en-US" sz="2600" dirty="0"/>
              <a:t>億。</a:t>
            </a:r>
            <a:endParaRPr lang="en-US" sz="2600" dirty="0"/>
          </a:p>
          <a:p>
            <a:pPr>
              <a:lnSpc>
                <a:spcPts val="4000"/>
              </a:lnSpc>
            </a:pPr>
            <a:r>
              <a:rPr lang="en-US" sz="2600" dirty="0" smtClean="0"/>
              <a:t> </a:t>
            </a:r>
            <a:r>
              <a:rPr lang="zh-TW" altLang="en-US" sz="2600" dirty="0"/>
              <a:t>和</a:t>
            </a:r>
            <a:r>
              <a:rPr lang="en-US" sz="2600" dirty="0"/>
              <a:t>20</a:t>
            </a:r>
            <a:r>
              <a:rPr lang="zh-TW" altLang="en-US" sz="2600" dirty="0"/>
              <a:t>多家財產保險公司合作，融資擔保額高達</a:t>
            </a:r>
            <a:r>
              <a:rPr lang="en-US" sz="2600" dirty="0"/>
              <a:t>1500</a:t>
            </a:r>
            <a:r>
              <a:rPr lang="zh-TW" altLang="en-US" sz="2600" dirty="0"/>
              <a:t>億。</a:t>
            </a:r>
            <a:endParaRPr lang="en-US" sz="2600" dirty="0"/>
          </a:p>
          <a:p>
            <a:pPr>
              <a:lnSpc>
                <a:spcPts val="4000"/>
              </a:lnSpc>
            </a:pPr>
            <a:r>
              <a:rPr lang="en-US" sz="2600" dirty="0" smtClean="0"/>
              <a:t> </a:t>
            </a:r>
            <a:r>
              <a:rPr lang="zh-TW" altLang="en-US" sz="2600" dirty="0"/>
              <a:t>超過</a:t>
            </a:r>
            <a:r>
              <a:rPr lang="en-US" sz="2600" dirty="0"/>
              <a:t>38</a:t>
            </a:r>
            <a:r>
              <a:rPr lang="zh-TW" altLang="en-US" sz="2600" dirty="0"/>
              <a:t>家金融機構和維他命數據平台（大數據分析）合作。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28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908720"/>
            <a:ext cx="9144000" cy="594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大數據分析信評系統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36712" y="1268760"/>
            <a:ext cx="8229600" cy="5760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dirty="0"/>
              <a:t>螞蟻小貸</a:t>
            </a:r>
            <a:r>
              <a:rPr lang="zh-TW" altLang="en-US" dirty="0" smtClean="0"/>
              <a:t>大</a:t>
            </a:r>
            <a:r>
              <a:rPr lang="zh-TW" altLang="en-US" dirty="0"/>
              <a:t>數據分析信評系統</a:t>
            </a:r>
            <a:endParaRPr lang="en-US" dirty="0"/>
          </a:p>
        </p:txBody>
      </p:sp>
      <p:pic>
        <p:nvPicPr>
          <p:cNvPr id="4" name="Picture 4" descr="http://y3.ifengimg.com/haina/2015_04/7112d3914f57cf0.jpg"/>
          <p:cNvPicPr>
            <a:picLocks noChangeAspect="1" noChangeArrowheads="1"/>
          </p:cNvPicPr>
          <p:nvPr/>
        </p:nvPicPr>
        <p:blipFill rotWithShape="1">
          <a:blip r:embed="rId2" cstate="print"/>
          <a:srcRect l="5185" t="19748" r="3292" b="6903"/>
          <a:stretch/>
        </p:blipFill>
        <p:spPr bwMode="auto">
          <a:xfrm>
            <a:off x="1685924" y="1916832"/>
            <a:ext cx="737235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179512" y="2492896"/>
            <a:ext cx="1403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傳統銀行借款流程</a:t>
            </a:r>
            <a:endParaRPr lang="zh-TW" altLang="en-US" sz="24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15008" y="4326195"/>
            <a:ext cx="1403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螞蟻小貸借款流程</a:t>
            </a:r>
            <a:endParaRPr lang="zh-TW" altLang="en-US" sz="24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268281" y="5949280"/>
            <a:ext cx="7083631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截至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2014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月底，已經累計為超過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萬家小微企業解決融資需求，累計投放貸款超過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1900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億元。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9991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大</a:t>
            </a:r>
            <a:r>
              <a:rPr lang="zh-TW" altLang="en-US" dirty="0"/>
              <a:t>數據金融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584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" dirty="0" smtClean="0"/>
              <a:t>中國</a:t>
            </a:r>
            <a:r>
              <a:rPr lang="en-US" altLang="zh-TW" sz="2000" dirty="0" err="1" smtClean="0"/>
              <a:t>FinTech</a:t>
            </a:r>
            <a:r>
              <a:rPr lang="zh-TW" altLang="en-US" sz="2000" dirty="0" smtClean="0"/>
              <a:t>業者：其實真正的金融科技是大數據金融。</a:t>
            </a:r>
            <a:endParaRPr lang="en-US" altLang="zh-TW" sz="2000" dirty="0" smtClean="0"/>
          </a:p>
          <a:p>
            <a:pPr marL="0" indent="0">
              <a:buNone/>
            </a:pPr>
            <a:r>
              <a:rPr lang="en-US" altLang="zh-TW" sz="2000" dirty="0"/>
              <a:t>2013</a:t>
            </a:r>
            <a:r>
              <a:rPr lang="zh-TW" altLang="en-US" sz="2000" dirty="0"/>
              <a:t>年</a:t>
            </a:r>
            <a:r>
              <a:rPr lang="zh-TW" altLang="en-US" sz="2000" dirty="0" smtClean="0"/>
              <a:t>成立的京</a:t>
            </a:r>
            <a:r>
              <a:rPr lang="zh-TW" altLang="en-US" sz="2000" dirty="0"/>
              <a:t>東金融</a:t>
            </a:r>
            <a:r>
              <a:rPr lang="zh-TW" altLang="en-US" sz="2000" dirty="0" smtClean="0"/>
              <a:t>，是中國</a:t>
            </a:r>
            <a:r>
              <a:rPr lang="zh-TW" altLang="en-US" sz="2000" dirty="0"/>
              <a:t>第二大電子商務</a:t>
            </a:r>
            <a:r>
              <a:rPr lang="zh-TW" altLang="en-US" sz="2000" dirty="0" smtClean="0"/>
              <a:t>業者，兩</a:t>
            </a:r>
            <a:r>
              <a:rPr lang="zh-TW" altLang="en-US" sz="2000" dirty="0"/>
              <a:t>年內員工數從</a:t>
            </a:r>
            <a:r>
              <a:rPr lang="en-US" altLang="zh-TW" sz="2000" dirty="0"/>
              <a:t>100</a:t>
            </a:r>
            <a:r>
              <a:rPr lang="zh-TW" altLang="en-US" sz="2000" dirty="0"/>
              <a:t>人到現在的</a:t>
            </a:r>
            <a:r>
              <a:rPr lang="en-US" altLang="zh-TW" sz="2000" dirty="0"/>
              <a:t>3000</a:t>
            </a:r>
            <a:r>
              <a:rPr lang="zh-TW" altLang="en-US" sz="2000" dirty="0"/>
              <a:t>人，建立供應鏈金融、消費金融、群眾募資、財富管理、支付、保險等七大業務。</a:t>
            </a:r>
            <a:endParaRPr lang="en-US" sz="2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69" b="4089"/>
          <a:stretch/>
        </p:blipFill>
        <p:spPr>
          <a:xfrm>
            <a:off x="3066256" y="2780928"/>
            <a:ext cx="5610200" cy="3493433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67544" y="2852936"/>
            <a:ext cx="2016224" cy="26642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年京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東開發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新模型應用於京東的消費金融體系，並且打造一套大數據徵信體系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010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3906</TotalTime>
  <Words>2656</Words>
  <Application>Microsoft Office PowerPoint</Application>
  <PresentationFormat>如螢幕大小 (4:3)</PresentationFormat>
  <Paragraphs>292</Paragraphs>
  <Slides>45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45</vt:i4>
      </vt:variant>
    </vt:vector>
  </HeadingPairs>
  <TitlesOfParts>
    <vt:vector size="56" baseType="lpstr">
      <vt:lpstr>Arial</vt:lpstr>
      <vt:lpstr>新細明體</vt:lpstr>
      <vt:lpstr>標楷體</vt:lpstr>
      <vt:lpstr>微軟正黑體</vt:lpstr>
      <vt:lpstr>KunstlerschreibschDBol</vt:lpstr>
      <vt:lpstr>Calibri</vt:lpstr>
      <vt:lpstr>Kaiti TC Regular</vt:lpstr>
      <vt:lpstr>Times New Roman</vt:lpstr>
      <vt:lpstr>細明體</vt:lpstr>
      <vt:lpstr>華康中圓體</vt:lpstr>
      <vt:lpstr>Office 佈景主題</vt:lpstr>
      <vt:lpstr>面對Fintech 銀行業該有的省思 </vt:lpstr>
      <vt:lpstr>Agenda</vt:lpstr>
      <vt:lpstr>PowerPoint 簡報</vt:lpstr>
      <vt:lpstr>PowerPoint 簡報</vt:lpstr>
      <vt:lpstr>支付變革浪潮</vt:lpstr>
      <vt:lpstr>非洲手機銀行發達</vt:lpstr>
      <vt:lpstr>阿里集團螞蟻金服啟動互聯網推進器</vt:lpstr>
      <vt:lpstr>大數據分析信評系統</vt:lpstr>
      <vt:lpstr>大數據金融</vt:lpstr>
      <vt:lpstr>Big Data+生物辨識</vt:lpstr>
      <vt:lpstr>日本不一樣的FinTech</vt:lpstr>
      <vt:lpstr>各國互聯網金融發展概況</vt:lpstr>
      <vt:lpstr>FinTech全球投資狀況</vt:lpstr>
      <vt:lpstr>BANK 3.0的影響</vt:lpstr>
      <vt:lpstr>FinTech浪潮的衝擊</vt:lpstr>
      <vt:lpstr>未來的金融服務會因FinTech而大不相同</vt:lpstr>
      <vt:lpstr>PowerPoint 簡報</vt:lpstr>
      <vt:lpstr>2015台灣金融科技元年</vt:lpstr>
      <vt:lpstr>PowerPoint 簡報</vt:lpstr>
      <vt:lpstr>PowerPoint 簡報</vt:lpstr>
      <vt:lpstr>金融科技服務類型(一)</vt:lpstr>
      <vt:lpstr>金融科技服務類型(二)</vt:lpstr>
      <vt:lpstr>FinTech基礎建設/關鍵技術</vt:lpstr>
      <vt:lpstr>FinTech基礎建設/關鍵技術</vt:lpstr>
      <vt:lpstr>FinTech基礎建設/關鍵技術</vt:lpstr>
      <vt:lpstr>FinTech基礎建設/關鍵技術</vt:lpstr>
      <vt:lpstr>FinTech基礎建設/關鍵技術</vt:lpstr>
      <vt:lpstr>PowerPoint 簡報</vt:lpstr>
      <vt:lpstr>大型銀行積極應對 ─ 推出產品服務</vt:lpstr>
      <vt:lpstr>PowerPoint 簡報</vt:lpstr>
      <vt:lpstr>大型銀行積極因應措施還包括：</vt:lpstr>
      <vt:lpstr>大型銀行的因應對策還包括 ─ 組織調整</vt:lpstr>
      <vt:lpstr>Fintech重新定義銀行核心能力</vt:lpstr>
      <vt:lpstr>人才培育為發展關鍵</vt:lpstr>
      <vt:lpstr>面對FinTech大型銀行組織的因應策略</vt:lpstr>
      <vt:lpstr>中小型銀行與基層金融機構亟需需關心協助</vt:lpstr>
      <vt:lpstr>PowerPoint 簡報</vt:lpstr>
      <vt:lpstr>金融研訓院對FinTech的回應措施</vt:lpstr>
      <vt:lpstr>加強數位金融專業人才培養</vt:lpstr>
      <vt:lpstr>加強數位金融專業人才培養</vt:lpstr>
      <vt:lpstr>台灣金融研訓院與資策會共同合作成立「數位金融學院」</vt:lpstr>
      <vt:lpstr>提供中小型金融機構FinTech諮詢服務</vt:lpstr>
      <vt:lpstr>PowerPoint 簡報</vt:lpstr>
      <vt:lpstr>面對FinTech真的該人人自危嗎？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陳述凡</dc:creator>
  <cp:lastModifiedBy>陳菁徽</cp:lastModifiedBy>
  <cp:revision>220</cp:revision>
  <dcterms:created xsi:type="dcterms:W3CDTF">2016-04-21T05:45:12Z</dcterms:created>
  <dcterms:modified xsi:type="dcterms:W3CDTF">2016-05-27T05:54:16Z</dcterms:modified>
</cp:coreProperties>
</file>