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5"/>
  </p:notesMasterIdLst>
  <p:handoutMasterIdLst>
    <p:handoutMasterId r:id="rId46"/>
  </p:handoutMasterIdLst>
  <p:sldIdLst>
    <p:sldId id="256" r:id="rId2"/>
    <p:sldId id="713" r:id="rId3"/>
    <p:sldId id="530" r:id="rId4"/>
    <p:sldId id="580" r:id="rId5"/>
    <p:sldId id="582" r:id="rId6"/>
    <p:sldId id="583" r:id="rId7"/>
    <p:sldId id="532" r:id="rId8"/>
    <p:sldId id="533" r:id="rId9"/>
    <p:sldId id="751" r:id="rId10"/>
    <p:sldId id="748" r:id="rId11"/>
    <p:sldId id="749" r:id="rId12"/>
    <p:sldId id="750" r:id="rId13"/>
    <p:sldId id="535" r:id="rId14"/>
    <p:sldId id="746" r:id="rId15"/>
    <p:sldId id="537" r:id="rId16"/>
    <p:sldId id="538" r:id="rId17"/>
    <p:sldId id="539" r:id="rId18"/>
    <p:sldId id="540" r:id="rId19"/>
    <p:sldId id="753" r:id="rId20"/>
    <p:sldId id="755" r:id="rId21"/>
    <p:sldId id="756" r:id="rId22"/>
    <p:sldId id="747" r:id="rId23"/>
    <p:sldId id="754" r:id="rId24"/>
    <p:sldId id="706" r:id="rId25"/>
    <p:sldId id="699" r:id="rId26"/>
    <p:sldId id="752" r:id="rId27"/>
    <p:sldId id="728" r:id="rId28"/>
    <p:sldId id="739" r:id="rId29"/>
    <p:sldId id="740" r:id="rId30"/>
    <p:sldId id="741" r:id="rId31"/>
    <p:sldId id="742" r:id="rId32"/>
    <p:sldId id="743" r:id="rId33"/>
    <p:sldId id="757" r:id="rId34"/>
    <p:sldId id="767" r:id="rId35"/>
    <p:sldId id="768" r:id="rId36"/>
    <p:sldId id="769" r:id="rId37"/>
    <p:sldId id="770" r:id="rId38"/>
    <p:sldId id="771" r:id="rId39"/>
    <p:sldId id="772" r:id="rId40"/>
    <p:sldId id="773" r:id="rId41"/>
    <p:sldId id="774" r:id="rId42"/>
    <p:sldId id="775" r:id="rId43"/>
    <p:sldId id="615" r:id="rId4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072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D7759-9415-4717-AEA5-0C2ED9D5D708}" type="doc">
      <dgm:prSet loTypeId="urn:microsoft.com/office/officeart/2005/8/layout/cycle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DB1C262-9A98-4DE4-9BB8-A885895FA0FA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營運模式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CA9C22B-DDDF-4358-A0DF-B2C18B9E2572}" type="parTrans" cxnId="{B72BBF3C-0B41-470A-88E7-9ED2669EF9D1}">
      <dgm:prSet/>
      <dgm:spPr/>
      <dgm:t>
        <a:bodyPr/>
        <a:lstStyle/>
        <a:p>
          <a:endParaRPr lang="zh-TW" altLang="en-US"/>
        </a:p>
      </dgm:t>
    </dgm:pt>
    <dgm:pt modelId="{2F06EB8B-CCE4-4A9C-84B1-7480594F0C32}" type="sibTrans" cxnId="{B72BBF3C-0B41-470A-88E7-9ED2669EF9D1}">
      <dgm:prSet/>
      <dgm:spPr/>
      <dgm:t>
        <a:bodyPr/>
        <a:lstStyle/>
        <a:p>
          <a:endParaRPr lang="zh-TW" altLang="en-US"/>
        </a:p>
      </dgm:t>
    </dgm:pt>
    <dgm:pt modelId="{97F0AD56-018E-4283-A830-8AD330355D15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場地配置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7584854-42C1-4E4A-AEAA-0EB23DBBF50D}" type="parTrans" cxnId="{E61DDAAF-0490-47B8-B4E4-A3C846F9425F}">
      <dgm:prSet/>
      <dgm:spPr/>
      <dgm:t>
        <a:bodyPr/>
        <a:lstStyle/>
        <a:p>
          <a:endParaRPr lang="zh-TW" altLang="en-US"/>
        </a:p>
      </dgm:t>
    </dgm:pt>
    <dgm:pt modelId="{95E21AAE-7496-4237-8C7B-668DCAAE53B3}" type="sibTrans" cxnId="{E61DDAAF-0490-47B8-B4E4-A3C846F9425F}">
      <dgm:prSet/>
      <dgm:spPr/>
      <dgm:t>
        <a:bodyPr/>
        <a:lstStyle/>
        <a:p>
          <a:endParaRPr lang="zh-TW" altLang="en-US"/>
        </a:p>
      </dgm:t>
    </dgm:pt>
    <dgm:pt modelId="{4053FF90-9108-45F6-9AA7-EEC10959B71F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營運管理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50BF7E9F-4BA6-4944-8879-A277691F42B1}" type="parTrans" cxnId="{7A195B1D-1EFA-4161-9AA6-A0F0800F45FF}">
      <dgm:prSet/>
      <dgm:spPr/>
      <dgm:t>
        <a:bodyPr/>
        <a:lstStyle/>
        <a:p>
          <a:endParaRPr lang="zh-TW" altLang="en-US"/>
        </a:p>
      </dgm:t>
    </dgm:pt>
    <dgm:pt modelId="{8D7F886E-6DB8-4903-AE9A-561EF5C88BCB}" type="sibTrans" cxnId="{7A195B1D-1EFA-4161-9AA6-A0F0800F45FF}">
      <dgm:prSet/>
      <dgm:spPr/>
      <dgm:t>
        <a:bodyPr/>
        <a:lstStyle/>
        <a:p>
          <a:endParaRPr lang="zh-TW" altLang="en-US"/>
        </a:p>
      </dgm:t>
    </dgm:pt>
    <dgm:pt modelId="{2A7F1C75-0D10-4CB8-9EDD-F739791FC20F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制度規劃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9D1FF5D-3026-44B5-9709-5179CAED47E8}" type="parTrans" cxnId="{B462EB69-EFFD-47AE-9E3A-0C41C463B5CD}">
      <dgm:prSet/>
      <dgm:spPr/>
      <dgm:t>
        <a:bodyPr/>
        <a:lstStyle/>
        <a:p>
          <a:endParaRPr lang="zh-TW" altLang="en-US"/>
        </a:p>
      </dgm:t>
    </dgm:pt>
    <dgm:pt modelId="{1CFE49C8-2B93-4A00-9CBE-2C4D62FCF08F}" type="sibTrans" cxnId="{B462EB69-EFFD-47AE-9E3A-0C41C463B5CD}">
      <dgm:prSet/>
      <dgm:spPr/>
      <dgm:t>
        <a:bodyPr/>
        <a:lstStyle/>
        <a:p>
          <a:endParaRPr lang="zh-TW" altLang="en-US"/>
        </a:p>
      </dgm:t>
    </dgm:pt>
    <dgm:pt modelId="{56072EF0-173E-4E7C-B432-47342637F02C}" type="pres">
      <dgm:prSet presAssocID="{044D7759-9415-4717-AEA5-0C2ED9D5D7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5495F0-C54C-4A6A-81F4-C3CCCCFF1BB0}" type="pres">
      <dgm:prSet presAssocID="{7DB1C262-9A98-4DE4-9BB8-A885895FA0FA}" presName="node" presStyleLbl="node1" presStyleIdx="0" presStyleCnt="4" custScaleX="129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9AB099-786B-46B0-BB1E-0E3444C6454D}" type="pres">
      <dgm:prSet presAssocID="{7DB1C262-9A98-4DE4-9BB8-A885895FA0FA}" presName="spNode" presStyleCnt="0"/>
      <dgm:spPr/>
    </dgm:pt>
    <dgm:pt modelId="{026A290B-723A-4086-AC84-BA0AA1DF2145}" type="pres">
      <dgm:prSet presAssocID="{2F06EB8B-CCE4-4A9C-84B1-7480594F0C32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17A5A35D-7AF3-4880-9371-34E394563BBD}" type="pres">
      <dgm:prSet presAssocID="{97F0AD56-018E-4283-A830-8AD330355D15}" presName="node" presStyleLbl="node1" presStyleIdx="1" presStyleCnt="4" custScaleX="129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34A513-9875-4459-863B-95A66B6B4F37}" type="pres">
      <dgm:prSet presAssocID="{97F0AD56-018E-4283-A830-8AD330355D15}" presName="spNode" presStyleCnt="0"/>
      <dgm:spPr/>
    </dgm:pt>
    <dgm:pt modelId="{BDF6AD91-C10B-488B-A500-3FFA0C5F8163}" type="pres">
      <dgm:prSet presAssocID="{95E21AAE-7496-4237-8C7B-668DCAAE53B3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77915296-092B-4286-943B-C8AA5E93247B}" type="pres">
      <dgm:prSet presAssocID="{4053FF90-9108-45F6-9AA7-EEC10959B71F}" presName="node" presStyleLbl="node1" presStyleIdx="2" presStyleCnt="4" custScaleX="129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3B37-2257-4321-B91A-551C94A8A74B}" type="pres">
      <dgm:prSet presAssocID="{4053FF90-9108-45F6-9AA7-EEC10959B71F}" presName="spNode" presStyleCnt="0"/>
      <dgm:spPr/>
    </dgm:pt>
    <dgm:pt modelId="{4F957197-7C37-4ED5-9702-8DB0A6A6BBCA}" type="pres">
      <dgm:prSet presAssocID="{8D7F886E-6DB8-4903-AE9A-561EF5C88BCB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D15C21FC-35F9-497B-9259-0F84DDADEBAC}" type="pres">
      <dgm:prSet presAssocID="{2A7F1C75-0D10-4CB8-9EDD-F739791FC20F}" presName="node" presStyleLbl="node1" presStyleIdx="3" presStyleCnt="4" custScaleX="129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96F8D8-90CA-4053-8CD1-932AB20609A8}" type="pres">
      <dgm:prSet presAssocID="{2A7F1C75-0D10-4CB8-9EDD-F739791FC20F}" presName="spNode" presStyleCnt="0"/>
      <dgm:spPr/>
    </dgm:pt>
    <dgm:pt modelId="{2D187650-5696-4DC5-8345-97514067FF2E}" type="pres">
      <dgm:prSet presAssocID="{1CFE49C8-2B93-4A00-9CBE-2C4D62FCF08F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C2FDED3-3E96-4B27-B64C-839953A184F7}" type="presOf" srcId="{1CFE49C8-2B93-4A00-9CBE-2C4D62FCF08F}" destId="{2D187650-5696-4DC5-8345-97514067FF2E}" srcOrd="0" destOrd="0" presId="urn:microsoft.com/office/officeart/2005/8/layout/cycle6"/>
    <dgm:cxn modelId="{7A195B1D-1EFA-4161-9AA6-A0F0800F45FF}" srcId="{044D7759-9415-4717-AEA5-0C2ED9D5D708}" destId="{4053FF90-9108-45F6-9AA7-EEC10959B71F}" srcOrd="2" destOrd="0" parTransId="{50BF7E9F-4BA6-4944-8879-A277691F42B1}" sibTransId="{8D7F886E-6DB8-4903-AE9A-561EF5C88BCB}"/>
    <dgm:cxn modelId="{96DB7C11-D06E-44EB-81FF-90F265FD21AD}" type="presOf" srcId="{044D7759-9415-4717-AEA5-0C2ED9D5D708}" destId="{56072EF0-173E-4E7C-B432-47342637F02C}" srcOrd="0" destOrd="0" presId="urn:microsoft.com/office/officeart/2005/8/layout/cycle6"/>
    <dgm:cxn modelId="{B462EB69-EFFD-47AE-9E3A-0C41C463B5CD}" srcId="{044D7759-9415-4717-AEA5-0C2ED9D5D708}" destId="{2A7F1C75-0D10-4CB8-9EDD-F739791FC20F}" srcOrd="3" destOrd="0" parTransId="{19D1FF5D-3026-44B5-9709-5179CAED47E8}" sibTransId="{1CFE49C8-2B93-4A00-9CBE-2C4D62FCF08F}"/>
    <dgm:cxn modelId="{EBBB78AF-AC8C-45CD-87EF-CE186C58120C}" type="presOf" srcId="{8D7F886E-6DB8-4903-AE9A-561EF5C88BCB}" destId="{4F957197-7C37-4ED5-9702-8DB0A6A6BBCA}" srcOrd="0" destOrd="0" presId="urn:microsoft.com/office/officeart/2005/8/layout/cycle6"/>
    <dgm:cxn modelId="{D93F521E-BC88-400E-9200-F979DB69913C}" type="presOf" srcId="{2A7F1C75-0D10-4CB8-9EDD-F739791FC20F}" destId="{D15C21FC-35F9-497B-9259-0F84DDADEBAC}" srcOrd="0" destOrd="0" presId="urn:microsoft.com/office/officeart/2005/8/layout/cycle6"/>
    <dgm:cxn modelId="{B72BBF3C-0B41-470A-88E7-9ED2669EF9D1}" srcId="{044D7759-9415-4717-AEA5-0C2ED9D5D708}" destId="{7DB1C262-9A98-4DE4-9BB8-A885895FA0FA}" srcOrd="0" destOrd="0" parTransId="{0CA9C22B-DDDF-4358-A0DF-B2C18B9E2572}" sibTransId="{2F06EB8B-CCE4-4A9C-84B1-7480594F0C32}"/>
    <dgm:cxn modelId="{9CBFB8BD-AAAD-4C18-954E-1671B05EC493}" type="presOf" srcId="{97F0AD56-018E-4283-A830-8AD330355D15}" destId="{17A5A35D-7AF3-4880-9371-34E394563BBD}" srcOrd="0" destOrd="0" presId="urn:microsoft.com/office/officeart/2005/8/layout/cycle6"/>
    <dgm:cxn modelId="{9E732DE8-4123-4334-9958-3B1E49DC9880}" type="presOf" srcId="{95E21AAE-7496-4237-8C7B-668DCAAE53B3}" destId="{BDF6AD91-C10B-488B-A500-3FFA0C5F8163}" srcOrd="0" destOrd="0" presId="urn:microsoft.com/office/officeart/2005/8/layout/cycle6"/>
    <dgm:cxn modelId="{33E1A276-B6B7-401A-AFA0-5664C53DDAB1}" type="presOf" srcId="{4053FF90-9108-45F6-9AA7-EEC10959B71F}" destId="{77915296-092B-4286-943B-C8AA5E93247B}" srcOrd="0" destOrd="0" presId="urn:microsoft.com/office/officeart/2005/8/layout/cycle6"/>
    <dgm:cxn modelId="{D553BE40-BA79-4CF6-AD46-5B0C469F133B}" type="presOf" srcId="{7DB1C262-9A98-4DE4-9BB8-A885895FA0FA}" destId="{255495F0-C54C-4A6A-81F4-C3CCCCFF1BB0}" srcOrd="0" destOrd="0" presId="urn:microsoft.com/office/officeart/2005/8/layout/cycle6"/>
    <dgm:cxn modelId="{E61DDAAF-0490-47B8-B4E4-A3C846F9425F}" srcId="{044D7759-9415-4717-AEA5-0C2ED9D5D708}" destId="{97F0AD56-018E-4283-A830-8AD330355D15}" srcOrd="1" destOrd="0" parTransId="{47584854-42C1-4E4A-AEAA-0EB23DBBF50D}" sibTransId="{95E21AAE-7496-4237-8C7B-668DCAAE53B3}"/>
    <dgm:cxn modelId="{44BC8104-1AD5-4010-83EE-691DF06F3B6F}" type="presOf" srcId="{2F06EB8B-CCE4-4A9C-84B1-7480594F0C32}" destId="{026A290B-723A-4086-AC84-BA0AA1DF2145}" srcOrd="0" destOrd="0" presId="urn:microsoft.com/office/officeart/2005/8/layout/cycle6"/>
    <dgm:cxn modelId="{385BE508-CD73-41D8-98CB-20C0D67D1E06}" type="presParOf" srcId="{56072EF0-173E-4E7C-B432-47342637F02C}" destId="{255495F0-C54C-4A6A-81F4-C3CCCCFF1BB0}" srcOrd="0" destOrd="0" presId="urn:microsoft.com/office/officeart/2005/8/layout/cycle6"/>
    <dgm:cxn modelId="{7944A1B8-7591-41F0-B45D-C71C4E34BAF0}" type="presParOf" srcId="{56072EF0-173E-4E7C-B432-47342637F02C}" destId="{F59AB099-786B-46B0-BB1E-0E3444C6454D}" srcOrd="1" destOrd="0" presId="urn:microsoft.com/office/officeart/2005/8/layout/cycle6"/>
    <dgm:cxn modelId="{4A6F17A5-4BB0-4673-93F3-EB6971E3E129}" type="presParOf" srcId="{56072EF0-173E-4E7C-B432-47342637F02C}" destId="{026A290B-723A-4086-AC84-BA0AA1DF2145}" srcOrd="2" destOrd="0" presId="urn:microsoft.com/office/officeart/2005/8/layout/cycle6"/>
    <dgm:cxn modelId="{B02C33EC-834D-4039-8745-C8057B561C25}" type="presParOf" srcId="{56072EF0-173E-4E7C-B432-47342637F02C}" destId="{17A5A35D-7AF3-4880-9371-34E394563BBD}" srcOrd="3" destOrd="0" presId="urn:microsoft.com/office/officeart/2005/8/layout/cycle6"/>
    <dgm:cxn modelId="{63440D72-9080-4A79-96BA-9707AFFFF625}" type="presParOf" srcId="{56072EF0-173E-4E7C-B432-47342637F02C}" destId="{3134A513-9875-4459-863B-95A66B6B4F37}" srcOrd="4" destOrd="0" presId="urn:microsoft.com/office/officeart/2005/8/layout/cycle6"/>
    <dgm:cxn modelId="{01B73A9E-D4A6-4738-9CEA-CF398EB14CDB}" type="presParOf" srcId="{56072EF0-173E-4E7C-B432-47342637F02C}" destId="{BDF6AD91-C10B-488B-A500-3FFA0C5F8163}" srcOrd="5" destOrd="0" presId="urn:microsoft.com/office/officeart/2005/8/layout/cycle6"/>
    <dgm:cxn modelId="{96E48A4C-CC30-4B13-9B3C-542728A4E7C0}" type="presParOf" srcId="{56072EF0-173E-4E7C-B432-47342637F02C}" destId="{77915296-092B-4286-943B-C8AA5E93247B}" srcOrd="6" destOrd="0" presId="urn:microsoft.com/office/officeart/2005/8/layout/cycle6"/>
    <dgm:cxn modelId="{81E7A0FD-0F8D-46B3-A3DA-FC4AE696DF9B}" type="presParOf" srcId="{56072EF0-173E-4E7C-B432-47342637F02C}" destId="{61043B37-2257-4321-B91A-551C94A8A74B}" srcOrd="7" destOrd="0" presId="urn:microsoft.com/office/officeart/2005/8/layout/cycle6"/>
    <dgm:cxn modelId="{62637901-853C-42B4-9B10-755971DF7387}" type="presParOf" srcId="{56072EF0-173E-4E7C-B432-47342637F02C}" destId="{4F957197-7C37-4ED5-9702-8DB0A6A6BBCA}" srcOrd="8" destOrd="0" presId="urn:microsoft.com/office/officeart/2005/8/layout/cycle6"/>
    <dgm:cxn modelId="{FBE2CACA-34EC-4046-B458-8C176FE3A8ED}" type="presParOf" srcId="{56072EF0-173E-4E7C-B432-47342637F02C}" destId="{D15C21FC-35F9-497B-9259-0F84DDADEBAC}" srcOrd="9" destOrd="0" presId="urn:microsoft.com/office/officeart/2005/8/layout/cycle6"/>
    <dgm:cxn modelId="{A81ABC27-F733-4EE7-9E41-7481DF0A0EE8}" type="presParOf" srcId="{56072EF0-173E-4E7C-B432-47342637F02C}" destId="{7B96F8D8-90CA-4053-8CD1-932AB20609A8}" srcOrd="10" destOrd="0" presId="urn:microsoft.com/office/officeart/2005/8/layout/cycle6"/>
    <dgm:cxn modelId="{1B6DFADA-71F9-4F88-8B3D-39CECE1E213C}" type="presParOf" srcId="{56072EF0-173E-4E7C-B432-47342637F02C}" destId="{2D187650-5696-4DC5-8345-97514067FF2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7985E-43BD-4C67-8558-D7862A889E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B85E5D-2408-485E-9010-590451DF758D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風險管理面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ABE93416-48A6-4E41-8283-9C11AABFC1DA}" type="parTrans" cxnId="{932B4E92-E6F8-433A-A165-8625ED8468D8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FD0AFA6D-6630-4841-B567-BD5D3B206BBE}" type="sibTrans" cxnId="{932B4E92-E6F8-433A-A165-8625ED8468D8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833C3420-593F-4A0A-A9DA-1831FC3DAB44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線上申請應用程式介面（</a:t>
          </a:r>
          <a:r>
            <a:rPr lang="en-US" altLang="en-US" sz="2400" b="1" dirty="0" smtClean="0">
              <a:latin typeface="微軟正黑體" pitchFamily="34" charset="-120"/>
              <a:ea typeface="微軟正黑體" pitchFamily="34" charset="-120"/>
            </a:rPr>
            <a:t>API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）服務及簽署推介契約等文件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2D71567-37A0-4C17-B8B7-3458C700A56C}" type="parTrans" cxnId="{7753D3C1-D5C2-4D02-A31D-D74BF99B7D97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8A43F548-9B41-4475-B732-05269A9B6A61}" type="sibTrans" cxnId="{7753D3C1-D5C2-4D02-A31D-D74BF99B7D97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24DBB030-B5BA-4CAC-8ACB-88FC8BCC4C4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作業管理面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AF9BD33D-AA39-46BE-BE34-30B33B01DDE8}" type="parTrans" cxnId="{E4C413E8-D918-4E62-9364-B8A518F11350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B8ADEF5F-CFB1-45B5-972A-9C75B0D50063}" type="sibTrans" cxnId="{E4C413E8-D918-4E62-9364-B8A518F11350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455ADF3F-86C4-4FB8-B0C3-7EACB5BFFB9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數位化，作業事項可集中作業，無須存在於分公司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D1B5E4C-A684-4C8F-A5F3-D6A99E06ED00}" type="parTrans" cxnId="{2518F1D8-6329-48B5-8CB1-B3E8EA4A64E0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6C3BD92B-9E30-4FE6-B90B-8171BDA8C981}" type="sibTrans" cxnId="{2518F1D8-6329-48B5-8CB1-B3E8EA4A64E0}">
      <dgm:prSet/>
      <dgm:spPr/>
      <dgm:t>
        <a:bodyPr/>
        <a:lstStyle/>
        <a:p>
          <a:endParaRPr lang="zh-TW" altLang="en-US" sz="3200" b="1">
            <a:latin typeface="微軟正黑體" pitchFamily="34" charset="-120"/>
            <a:ea typeface="微軟正黑體" pitchFamily="34" charset="-120"/>
          </a:endParaRPr>
        </a:p>
      </dgm:t>
    </dgm:pt>
    <dgm:pt modelId="{73B5ADDD-4CED-488F-94F4-0DA02EDE93CF}">
      <dgm:prSet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業務面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071F1C00-35A1-42FC-A664-FC6000436067}" type="parTrans" cxnId="{A887FD53-A2E3-4DD0-B41D-63C45DDCAC3B}">
      <dgm:prSet/>
      <dgm:spPr/>
      <dgm:t>
        <a:bodyPr/>
        <a:lstStyle/>
        <a:p>
          <a:endParaRPr lang="zh-TW" altLang="en-US"/>
        </a:p>
      </dgm:t>
    </dgm:pt>
    <dgm:pt modelId="{E86448B1-EE9C-42BA-8491-FEFD2A0A3C80}" type="sibTrans" cxnId="{A887FD53-A2E3-4DD0-B41D-63C45DDCAC3B}">
      <dgm:prSet/>
      <dgm:spPr/>
      <dgm:t>
        <a:bodyPr/>
        <a:lstStyle/>
        <a:p>
          <a:endParaRPr lang="zh-TW" altLang="en-US"/>
        </a:p>
      </dgm:t>
    </dgm:pt>
    <dgm:pt modelId="{3B05D5A3-8AFA-4087-8C08-BF66B1F48B9D}">
      <dgm:prSet custT="1"/>
      <dgm:spPr/>
      <dgm:t>
        <a:bodyPr/>
        <a:lstStyle/>
        <a:p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T+2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交割制度變革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交易股票先圈存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!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EE15758F-8E48-44D3-9EB7-1C0CE012E586}" type="parTrans" cxnId="{C7746B3E-B7DA-4FE0-91CC-E69A28D89CF0}">
      <dgm:prSet/>
      <dgm:spPr/>
      <dgm:t>
        <a:bodyPr/>
        <a:lstStyle/>
        <a:p>
          <a:endParaRPr lang="zh-TW" altLang="en-US"/>
        </a:p>
      </dgm:t>
    </dgm:pt>
    <dgm:pt modelId="{9F8B3C51-7B4F-47E6-AB18-089BA5197D9D}" type="sibTrans" cxnId="{C7746B3E-B7DA-4FE0-91CC-E69A28D89CF0}">
      <dgm:prSet/>
      <dgm:spPr/>
      <dgm:t>
        <a:bodyPr/>
        <a:lstStyle/>
        <a:p>
          <a:endParaRPr lang="zh-TW" altLang="en-US"/>
        </a:p>
      </dgm:t>
    </dgm:pt>
    <dgm:pt modelId="{9578D461-0ADE-41D0-B71B-552BEB91D214}" type="pres">
      <dgm:prSet presAssocID="{D947985E-43BD-4C67-8558-D7862A889E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485AD0-F330-4761-A031-C7A312012287}" type="pres">
      <dgm:prSet presAssocID="{73B5ADDD-4CED-488F-94F4-0DA02EDE93CF}" presName="linNode" presStyleCnt="0"/>
      <dgm:spPr/>
    </dgm:pt>
    <dgm:pt modelId="{1C786EE6-8658-4548-B1C9-4974341D7756}" type="pres">
      <dgm:prSet presAssocID="{73B5ADDD-4CED-488F-94F4-0DA02EDE93C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4364B6-224E-40DE-B44F-5DFC0CAE453C}" type="pres">
      <dgm:prSet presAssocID="{73B5ADDD-4CED-488F-94F4-0DA02EDE93CF}" presName="descendantText" presStyleLbl="alignAccFollowNode1" presStyleIdx="0" presStyleCnt="3" custScaleY="1116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07A533-EFF0-4EC0-A3B4-FEE51A1AE804}" type="pres">
      <dgm:prSet presAssocID="{E86448B1-EE9C-42BA-8491-FEFD2A0A3C80}" presName="sp" presStyleCnt="0"/>
      <dgm:spPr/>
    </dgm:pt>
    <dgm:pt modelId="{04BEB72C-1453-4DA5-9BDE-4AF533328140}" type="pres">
      <dgm:prSet presAssocID="{A6B85E5D-2408-485E-9010-590451DF758D}" presName="linNode" presStyleCnt="0"/>
      <dgm:spPr/>
    </dgm:pt>
    <dgm:pt modelId="{DDD90214-DE4D-4553-9408-D320FC0BB910}" type="pres">
      <dgm:prSet presAssocID="{A6B85E5D-2408-485E-9010-590451DF758D}" presName="parentText" presStyleLbl="node1" presStyleIdx="1" presStyleCnt="3" custLinFactNeighborX="-1353" custLinFactNeighborY="-4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AEAAEF-795B-4A45-83CB-1CC566CEEDE1}" type="pres">
      <dgm:prSet presAssocID="{A6B85E5D-2408-485E-9010-590451DF758D}" presName="descendantText" presStyleLbl="alignAccFollowNode1" presStyleIdx="1" presStyleCnt="3" custScaleY="113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3E38B-0101-4873-AD2C-6BC1F401E8AD}" type="pres">
      <dgm:prSet presAssocID="{FD0AFA6D-6630-4841-B567-BD5D3B206BBE}" presName="sp" presStyleCnt="0"/>
      <dgm:spPr/>
    </dgm:pt>
    <dgm:pt modelId="{F6642D55-7253-4406-A5D8-2B5E636D62C4}" type="pres">
      <dgm:prSet presAssocID="{24DBB030-B5BA-4CAC-8ACB-88FC8BCC4C40}" presName="linNode" presStyleCnt="0"/>
      <dgm:spPr/>
    </dgm:pt>
    <dgm:pt modelId="{8B068369-7B6A-41C3-9EEB-F4C22DB81579}" type="pres">
      <dgm:prSet presAssocID="{24DBB030-B5BA-4CAC-8ACB-88FC8BCC4C4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955BE7-E332-4C96-B81C-E82E34B5254B}" type="pres">
      <dgm:prSet presAssocID="{24DBB030-B5BA-4CAC-8ACB-88FC8BCC4C40}" presName="descendantText" presStyleLbl="alignAccFollowNode1" presStyleIdx="2" presStyleCnt="3" custScaleY="113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AB1DF1-44A9-4847-B77E-7BA1BF2F231C}" type="presOf" srcId="{73B5ADDD-4CED-488F-94F4-0DA02EDE93CF}" destId="{1C786EE6-8658-4548-B1C9-4974341D7756}" srcOrd="0" destOrd="0" presId="urn:microsoft.com/office/officeart/2005/8/layout/vList5"/>
    <dgm:cxn modelId="{2518F1D8-6329-48B5-8CB1-B3E8EA4A64E0}" srcId="{24DBB030-B5BA-4CAC-8ACB-88FC8BCC4C40}" destId="{455ADF3F-86C4-4FB8-B0C3-7EACB5BFFB90}" srcOrd="0" destOrd="0" parTransId="{CD1B5E4C-A684-4C8F-A5F3-D6A99E06ED00}" sibTransId="{6C3BD92B-9E30-4FE6-B90B-8171BDA8C981}"/>
    <dgm:cxn modelId="{A5CDB535-6EB7-4577-90EE-AC2DD63A7C6C}" type="presOf" srcId="{D947985E-43BD-4C67-8558-D7862A889EF7}" destId="{9578D461-0ADE-41D0-B71B-552BEB91D214}" srcOrd="0" destOrd="0" presId="urn:microsoft.com/office/officeart/2005/8/layout/vList5"/>
    <dgm:cxn modelId="{C7746B3E-B7DA-4FE0-91CC-E69A28D89CF0}" srcId="{73B5ADDD-4CED-488F-94F4-0DA02EDE93CF}" destId="{3B05D5A3-8AFA-4087-8C08-BF66B1F48B9D}" srcOrd="0" destOrd="0" parTransId="{EE15758F-8E48-44D3-9EB7-1C0CE012E586}" sibTransId="{9F8B3C51-7B4F-47E6-AB18-089BA5197D9D}"/>
    <dgm:cxn modelId="{7753D3C1-D5C2-4D02-A31D-D74BF99B7D97}" srcId="{A6B85E5D-2408-485E-9010-590451DF758D}" destId="{833C3420-593F-4A0A-A9DA-1831FC3DAB44}" srcOrd="0" destOrd="0" parTransId="{72D71567-37A0-4C17-B8B7-3458C700A56C}" sibTransId="{8A43F548-9B41-4475-B732-05269A9B6A61}"/>
    <dgm:cxn modelId="{E4C413E8-D918-4E62-9364-B8A518F11350}" srcId="{D947985E-43BD-4C67-8558-D7862A889EF7}" destId="{24DBB030-B5BA-4CAC-8ACB-88FC8BCC4C40}" srcOrd="2" destOrd="0" parTransId="{AF9BD33D-AA39-46BE-BE34-30B33B01DDE8}" sibTransId="{B8ADEF5F-CFB1-45B5-972A-9C75B0D50063}"/>
    <dgm:cxn modelId="{3C7ED9A9-F338-42B5-98E8-0975A5A7E0DC}" type="presOf" srcId="{833C3420-593F-4A0A-A9DA-1831FC3DAB44}" destId="{49AEAAEF-795B-4A45-83CB-1CC566CEEDE1}" srcOrd="0" destOrd="0" presId="urn:microsoft.com/office/officeart/2005/8/layout/vList5"/>
    <dgm:cxn modelId="{093146CD-ADF1-4E62-B30D-7E8D85D6416F}" type="presOf" srcId="{A6B85E5D-2408-485E-9010-590451DF758D}" destId="{DDD90214-DE4D-4553-9408-D320FC0BB910}" srcOrd="0" destOrd="0" presId="urn:microsoft.com/office/officeart/2005/8/layout/vList5"/>
    <dgm:cxn modelId="{932B4E92-E6F8-433A-A165-8625ED8468D8}" srcId="{D947985E-43BD-4C67-8558-D7862A889EF7}" destId="{A6B85E5D-2408-485E-9010-590451DF758D}" srcOrd="1" destOrd="0" parTransId="{ABE93416-48A6-4E41-8283-9C11AABFC1DA}" sibTransId="{FD0AFA6D-6630-4841-B567-BD5D3B206BBE}"/>
    <dgm:cxn modelId="{A887FD53-A2E3-4DD0-B41D-63C45DDCAC3B}" srcId="{D947985E-43BD-4C67-8558-D7862A889EF7}" destId="{73B5ADDD-4CED-488F-94F4-0DA02EDE93CF}" srcOrd="0" destOrd="0" parTransId="{071F1C00-35A1-42FC-A664-FC6000436067}" sibTransId="{E86448B1-EE9C-42BA-8491-FEFD2A0A3C80}"/>
    <dgm:cxn modelId="{2964373C-108C-4541-B400-B9C46ADBF4FA}" type="presOf" srcId="{24DBB030-B5BA-4CAC-8ACB-88FC8BCC4C40}" destId="{8B068369-7B6A-41C3-9EEB-F4C22DB81579}" srcOrd="0" destOrd="0" presId="urn:microsoft.com/office/officeart/2005/8/layout/vList5"/>
    <dgm:cxn modelId="{94EBD6EE-C730-4EC0-B686-77A9F684E0C7}" type="presOf" srcId="{3B05D5A3-8AFA-4087-8C08-BF66B1F48B9D}" destId="{A24364B6-224E-40DE-B44F-5DFC0CAE453C}" srcOrd="0" destOrd="0" presId="urn:microsoft.com/office/officeart/2005/8/layout/vList5"/>
    <dgm:cxn modelId="{FB1A87ED-EC5D-46E4-AAF4-EB017E73D472}" type="presOf" srcId="{455ADF3F-86C4-4FB8-B0C3-7EACB5BFFB90}" destId="{EE955BE7-E332-4C96-B81C-E82E34B5254B}" srcOrd="0" destOrd="0" presId="urn:microsoft.com/office/officeart/2005/8/layout/vList5"/>
    <dgm:cxn modelId="{6590AF80-8486-44D1-B85B-2429BC40F7D7}" type="presParOf" srcId="{9578D461-0ADE-41D0-B71B-552BEB91D214}" destId="{2C485AD0-F330-4761-A031-C7A312012287}" srcOrd="0" destOrd="0" presId="urn:microsoft.com/office/officeart/2005/8/layout/vList5"/>
    <dgm:cxn modelId="{F1049EFD-C03E-4DD6-A3D3-BCAB77D68E71}" type="presParOf" srcId="{2C485AD0-F330-4761-A031-C7A312012287}" destId="{1C786EE6-8658-4548-B1C9-4974341D7756}" srcOrd="0" destOrd="0" presId="urn:microsoft.com/office/officeart/2005/8/layout/vList5"/>
    <dgm:cxn modelId="{6E73506F-503A-41CD-BDCB-98289D528A0A}" type="presParOf" srcId="{2C485AD0-F330-4761-A031-C7A312012287}" destId="{A24364B6-224E-40DE-B44F-5DFC0CAE453C}" srcOrd="1" destOrd="0" presId="urn:microsoft.com/office/officeart/2005/8/layout/vList5"/>
    <dgm:cxn modelId="{BD366DA7-0886-48F8-98B8-6FEF6DE31A4B}" type="presParOf" srcId="{9578D461-0ADE-41D0-B71B-552BEB91D214}" destId="{A407A533-EFF0-4EC0-A3B4-FEE51A1AE804}" srcOrd="1" destOrd="0" presId="urn:microsoft.com/office/officeart/2005/8/layout/vList5"/>
    <dgm:cxn modelId="{CA1280D7-BDDF-4C89-A1A2-0A46A499AC0D}" type="presParOf" srcId="{9578D461-0ADE-41D0-B71B-552BEB91D214}" destId="{04BEB72C-1453-4DA5-9BDE-4AF533328140}" srcOrd="2" destOrd="0" presId="urn:microsoft.com/office/officeart/2005/8/layout/vList5"/>
    <dgm:cxn modelId="{E0FEAC9D-AC11-42C0-8C83-80497EAF3429}" type="presParOf" srcId="{04BEB72C-1453-4DA5-9BDE-4AF533328140}" destId="{DDD90214-DE4D-4553-9408-D320FC0BB910}" srcOrd="0" destOrd="0" presId="urn:microsoft.com/office/officeart/2005/8/layout/vList5"/>
    <dgm:cxn modelId="{AA5632E3-47FE-4D62-8784-F2DB27710280}" type="presParOf" srcId="{04BEB72C-1453-4DA5-9BDE-4AF533328140}" destId="{49AEAAEF-795B-4A45-83CB-1CC566CEEDE1}" srcOrd="1" destOrd="0" presId="urn:microsoft.com/office/officeart/2005/8/layout/vList5"/>
    <dgm:cxn modelId="{A8258223-983C-401E-AEFF-E50242A3BD37}" type="presParOf" srcId="{9578D461-0ADE-41D0-B71B-552BEB91D214}" destId="{5713E38B-0101-4873-AD2C-6BC1F401E8AD}" srcOrd="3" destOrd="0" presId="urn:microsoft.com/office/officeart/2005/8/layout/vList5"/>
    <dgm:cxn modelId="{F06312EA-AB97-463D-A0FB-A3701AE4D9F7}" type="presParOf" srcId="{9578D461-0ADE-41D0-B71B-552BEB91D214}" destId="{F6642D55-7253-4406-A5D8-2B5E636D62C4}" srcOrd="4" destOrd="0" presId="urn:microsoft.com/office/officeart/2005/8/layout/vList5"/>
    <dgm:cxn modelId="{E3B77787-5EE6-4C67-9871-3AD010DEE528}" type="presParOf" srcId="{F6642D55-7253-4406-A5D8-2B5E636D62C4}" destId="{8B068369-7B6A-41C3-9EEB-F4C22DB81579}" srcOrd="0" destOrd="0" presId="urn:microsoft.com/office/officeart/2005/8/layout/vList5"/>
    <dgm:cxn modelId="{3824E6A3-D3D4-47B3-825E-7A45317389B0}" type="presParOf" srcId="{F6642D55-7253-4406-A5D8-2B5E636D62C4}" destId="{EE955BE7-E332-4C96-B81C-E82E34B525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F2007-883F-4EFC-A6A2-1ED3A5FEB59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B6E7B38-6273-4ED2-AFAC-2CDC8A69355E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財富管理人員數位創新人員法遵風管人員跨界合作人員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497EA6-B1BE-4172-8D64-5A665C8E1A7A}" type="parTrans" cxnId="{69499864-8CD3-4481-B416-ED4505B030C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B9F516-F4F3-4473-8BD0-F539E6FB7FC1}" type="sibTrans" cxnId="{69499864-8CD3-4481-B416-ED4505B030C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760BCC-2518-4DFB-9B91-9ACE4258D46D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營業員</a:t>
          </a:r>
          <a:endParaRPr lang="en-US" altLang="zh-TW" sz="2400" b="1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</a:pP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分公司人員</a:t>
          </a:r>
          <a:endParaRPr lang="en-US" altLang="zh-TW" sz="2400" b="1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</a:pP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總公司中後臺人員</a:t>
          </a:r>
          <a:endParaRPr lang="en-US" altLang="zh-TW" sz="2400" b="1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400"/>
            </a:lnSpc>
          </a:pP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稽核人員</a:t>
          </a:r>
          <a:endParaRPr lang="zh-TW" altLang="en-US" sz="2400" b="1" dirty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BEAE9-DE18-4AEB-A54B-2CBAB4B42ADC}" type="parTrans" cxnId="{BBD5A512-47AA-4DE8-9F4B-CB4CBE8DBCF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03036F-39D2-4471-B284-5EBEEF2E1731}" type="sibTrans" cxnId="{BBD5A512-47AA-4DE8-9F4B-CB4CBE8DBCF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ECD29-FEFB-4610-B621-2EA633B9747F}" type="pres">
      <dgm:prSet presAssocID="{728F2007-883F-4EFC-A6A2-1ED3A5FEB59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68C04B-008F-4790-A575-FF078524E45D}" type="pres">
      <dgm:prSet presAssocID="{728F2007-883F-4EFC-A6A2-1ED3A5FEB59C}" presName="divider" presStyleLbl="fgShp" presStyleIdx="0" presStyleCnt="1"/>
      <dgm:spPr/>
    </dgm:pt>
    <dgm:pt modelId="{F43E7CFE-A639-4335-88DC-0D15BBAF3FF9}" type="pres">
      <dgm:prSet presAssocID="{0B6E7B38-6273-4ED2-AFAC-2CDC8A69355E}" presName="downArrow" presStyleLbl="node1" presStyleIdx="0" presStyleCnt="2"/>
      <dgm:spPr>
        <a:solidFill>
          <a:srgbClr val="00B050"/>
        </a:solidFill>
      </dgm:spPr>
    </dgm:pt>
    <dgm:pt modelId="{88FB1E25-188D-43B8-B5A0-168AA533D1AE}" type="pres">
      <dgm:prSet presAssocID="{0B6E7B38-6273-4ED2-AFAC-2CDC8A69355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67B27-98E2-4BC8-AD32-BAA75D8B07A8}" type="pres">
      <dgm:prSet presAssocID="{5B760BCC-2518-4DFB-9B91-9ACE4258D46D}" presName="upArrow" presStyleLbl="node1" presStyleIdx="1" presStyleCnt="2"/>
      <dgm:spPr>
        <a:solidFill>
          <a:srgbClr val="FF0000"/>
        </a:solidFill>
      </dgm:spPr>
    </dgm:pt>
    <dgm:pt modelId="{F4BD6ECB-4026-4576-B042-9FA44B159700}" type="pres">
      <dgm:prSet presAssocID="{5B760BCC-2518-4DFB-9B91-9ACE4258D46D}" presName="upArrowText" presStyleLbl="revTx" presStyleIdx="1" presStyleCnt="2" custScaleX="127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499864-8CD3-4481-B416-ED4505B030CB}" srcId="{728F2007-883F-4EFC-A6A2-1ED3A5FEB59C}" destId="{0B6E7B38-6273-4ED2-AFAC-2CDC8A69355E}" srcOrd="0" destOrd="0" parTransId="{80497EA6-B1BE-4172-8D64-5A665C8E1A7A}" sibTransId="{22B9F516-F4F3-4473-8BD0-F539E6FB7FC1}"/>
    <dgm:cxn modelId="{D48D5E92-F5D9-4CCD-82FF-C95C8F101D1F}" type="presOf" srcId="{728F2007-883F-4EFC-A6A2-1ED3A5FEB59C}" destId="{8C7ECD29-FEFB-4610-B621-2EA633B9747F}" srcOrd="0" destOrd="0" presId="urn:microsoft.com/office/officeart/2005/8/layout/arrow3"/>
    <dgm:cxn modelId="{BBD5A512-47AA-4DE8-9F4B-CB4CBE8DBCFA}" srcId="{728F2007-883F-4EFC-A6A2-1ED3A5FEB59C}" destId="{5B760BCC-2518-4DFB-9B91-9ACE4258D46D}" srcOrd="1" destOrd="0" parTransId="{BA6BEAE9-DE18-4AEB-A54B-2CBAB4B42ADC}" sibTransId="{8803036F-39D2-4471-B284-5EBEEF2E1731}"/>
    <dgm:cxn modelId="{D3483131-34B3-429B-95D1-684801FE2919}" type="presOf" srcId="{5B760BCC-2518-4DFB-9B91-9ACE4258D46D}" destId="{F4BD6ECB-4026-4576-B042-9FA44B159700}" srcOrd="0" destOrd="0" presId="urn:microsoft.com/office/officeart/2005/8/layout/arrow3"/>
    <dgm:cxn modelId="{FD947D2A-3590-4F23-9045-6A3A80F6484D}" type="presOf" srcId="{0B6E7B38-6273-4ED2-AFAC-2CDC8A69355E}" destId="{88FB1E25-188D-43B8-B5A0-168AA533D1AE}" srcOrd="0" destOrd="0" presId="urn:microsoft.com/office/officeart/2005/8/layout/arrow3"/>
    <dgm:cxn modelId="{B1597C96-86D5-4433-8640-53E272D87694}" type="presParOf" srcId="{8C7ECD29-FEFB-4610-B621-2EA633B9747F}" destId="{BB68C04B-008F-4790-A575-FF078524E45D}" srcOrd="0" destOrd="0" presId="urn:microsoft.com/office/officeart/2005/8/layout/arrow3"/>
    <dgm:cxn modelId="{C0728C35-A32B-45E7-86CE-0845BC3D4606}" type="presParOf" srcId="{8C7ECD29-FEFB-4610-B621-2EA633B9747F}" destId="{F43E7CFE-A639-4335-88DC-0D15BBAF3FF9}" srcOrd="1" destOrd="0" presId="urn:microsoft.com/office/officeart/2005/8/layout/arrow3"/>
    <dgm:cxn modelId="{1691B296-8354-4948-A866-C4B65AD3BF2A}" type="presParOf" srcId="{8C7ECD29-FEFB-4610-B621-2EA633B9747F}" destId="{88FB1E25-188D-43B8-B5A0-168AA533D1AE}" srcOrd="2" destOrd="0" presId="urn:microsoft.com/office/officeart/2005/8/layout/arrow3"/>
    <dgm:cxn modelId="{F449C5F8-7BC9-4E52-A292-BCA9E0B267CA}" type="presParOf" srcId="{8C7ECD29-FEFB-4610-B621-2EA633B9747F}" destId="{4B367B27-98E2-4BC8-AD32-BAA75D8B07A8}" srcOrd="3" destOrd="0" presId="urn:microsoft.com/office/officeart/2005/8/layout/arrow3"/>
    <dgm:cxn modelId="{B87E3134-91DD-4591-9F3F-D134E70AF065}" type="presParOf" srcId="{8C7ECD29-FEFB-4610-B621-2EA633B9747F}" destId="{F4BD6ECB-4026-4576-B042-9FA44B159700}" srcOrd="4" destOrd="0" presId="urn:microsoft.com/office/officeart/2005/8/layout/arrow3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495F0-C54C-4A6A-81F4-C3CCCCFF1BB0}">
      <dsp:nvSpPr>
        <dsp:cNvPr id="0" name=""/>
        <dsp:cNvSpPr/>
      </dsp:nvSpPr>
      <dsp:spPr>
        <a:xfrm>
          <a:off x="1585674" y="558"/>
          <a:ext cx="1581178" cy="7934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營運模式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24405" y="39289"/>
        <a:ext cx="1503716" cy="715940"/>
      </dsp:txXfrm>
    </dsp:sp>
    <dsp:sp modelId="{026A290B-723A-4086-AC84-BA0AA1DF2145}">
      <dsp:nvSpPr>
        <dsp:cNvPr id="0" name=""/>
        <dsp:cNvSpPr/>
      </dsp:nvSpPr>
      <dsp:spPr>
        <a:xfrm>
          <a:off x="1065559" y="397259"/>
          <a:ext cx="2621408" cy="2621408"/>
        </a:xfrm>
        <a:custGeom>
          <a:avLst/>
          <a:gdLst/>
          <a:ahLst/>
          <a:cxnLst/>
          <a:rect l="0" t="0" r="0" b="0"/>
          <a:pathLst>
            <a:path>
              <a:moveTo>
                <a:pt x="2107616" y="270090"/>
              </a:moveTo>
              <a:arcTo wR="1310704" hR="1310704" stAng="18446713" swAng="207539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5A35D-7AF3-4880-9371-34E394563BBD}">
      <dsp:nvSpPr>
        <dsp:cNvPr id="0" name=""/>
        <dsp:cNvSpPr/>
      </dsp:nvSpPr>
      <dsp:spPr>
        <a:xfrm>
          <a:off x="2896379" y="1311262"/>
          <a:ext cx="1581178" cy="7934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場地配置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935110" y="1349993"/>
        <a:ext cx="1503716" cy="715940"/>
      </dsp:txXfrm>
    </dsp:sp>
    <dsp:sp modelId="{BDF6AD91-C10B-488B-A500-3FFA0C5F8163}">
      <dsp:nvSpPr>
        <dsp:cNvPr id="0" name=""/>
        <dsp:cNvSpPr/>
      </dsp:nvSpPr>
      <dsp:spPr>
        <a:xfrm>
          <a:off x="1065559" y="397259"/>
          <a:ext cx="2621408" cy="2621408"/>
        </a:xfrm>
        <a:custGeom>
          <a:avLst/>
          <a:gdLst/>
          <a:ahLst/>
          <a:cxnLst/>
          <a:rect l="0" t="0" r="0" b="0"/>
          <a:pathLst>
            <a:path>
              <a:moveTo>
                <a:pt x="2557506" y="1714970"/>
              </a:moveTo>
              <a:arcTo wR="1310704" hR="1310704" stAng="1077894" swAng="207539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15296-092B-4286-943B-C8AA5E93247B}">
      <dsp:nvSpPr>
        <dsp:cNvPr id="0" name=""/>
        <dsp:cNvSpPr/>
      </dsp:nvSpPr>
      <dsp:spPr>
        <a:xfrm>
          <a:off x="1585674" y="2621966"/>
          <a:ext cx="1581178" cy="7934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營運管理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24405" y="2660697"/>
        <a:ext cx="1503716" cy="715940"/>
      </dsp:txXfrm>
    </dsp:sp>
    <dsp:sp modelId="{4F957197-7C37-4ED5-9702-8DB0A6A6BBCA}">
      <dsp:nvSpPr>
        <dsp:cNvPr id="0" name=""/>
        <dsp:cNvSpPr/>
      </dsp:nvSpPr>
      <dsp:spPr>
        <a:xfrm>
          <a:off x="1065559" y="397259"/>
          <a:ext cx="2621408" cy="2621408"/>
        </a:xfrm>
        <a:custGeom>
          <a:avLst/>
          <a:gdLst/>
          <a:ahLst/>
          <a:cxnLst/>
          <a:rect l="0" t="0" r="0" b="0"/>
          <a:pathLst>
            <a:path>
              <a:moveTo>
                <a:pt x="513792" y="2351318"/>
              </a:moveTo>
              <a:arcTo wR="1310704" hR="1310704" stAng="7646713" swAng="207539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C21FC-35F9-497B-9259-0F84DDADEBAC}">
      <dsp:nvSpPr>
        <dsp:cNvPr id="0" name=""/>
        <dsp:cNvSpPr/>
      </dsp:nvSpPr>
      <dsp:spPr>
        <a:xfrm>
          <a:off x="274970" y="1311262"/>
          <a:ext cx="1581178" cy="7934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制度規劃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3701" y="1349993"/>
        <a:ext cx="1503716" cy="715940"/>
      </dsp:txXfrm>
    </dsp:sp>
    <dsp:sp modelId="{2D187650-5696-4DC5-8345-97514067FF2E}">
      <dsp:nvSpPr>
        <dsp:cNvPr id="0" name=""/>
        <dsp:cNvSpPr/>
      </dsp:nvSpPr>
      <dsp:spPr>
        <a:xfrm>
          <a:off x="1065559" y="397259"/>
          <a:ext cx="2621408" cy="2621408"/>
        </a:xfrm>
        <a:custGeom>
          <a:avLst/>
          <a:gdLst/>
          <a:ahLst/>
          <a:cxnLst/>
          <a:rect l="0" t="0" r="0" b="0"/>
          <a:pathLst>
            <a:path>
              <a:moveTo>
                <a:pt x="63902" y="906438"/>
              </a:moveTo>
              <a:arcTo wR="1310704" hR="1310704" stAng="11877894" swAng="207539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364B6-224E-40DE-B44F-5DFC0CAE453C}">
      <dsp:nvSpPr>
        <dsp:cNvPr id="0" name=""/>
        <dsp:cNvSpPr/>
      </dsp:nvSpPr>
      <dsp:spPr>
        <a:xfrm rot="5400000">
          <a:off x="4658041" y="-1810399"/>
          <a:ext cx="1169634" cy="49344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T+2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交割制度變革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交易股票先圈存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!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5631" y="129108"/>
        <a:ext cx="4877358" cy="1055440"/>
      </dsp:txXfrm>
    </dsp:sp>
    <dsp:sp modelId="{1C786EE6-8658-4548-B1C9-4974341D7756}">
      <dsp:nvSpPr>
        <dsp:cNvPr id="0" name=""/>
        <dsp:cNvSpPr/>
      </dsp:nvSpPr>
      <dsp:spPr>
        <a:xfrm>
          <a:off x="0" y="1984"/>
          <a:ext cx="2775631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業務面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3934" y="65918"/>
        <a:ext cx="2647763" cy="1181819"/>
      </dsp:txXfrm>
    </dsp:sp>
    <dsp:sp modelId="{49AEAAEF-795B-4A45-83CB-1CC566CEEDE1}">
      <dsp:nvSpPr>
        <dsp:cNvPr id="0" name=""/>
        <dsp:cNvSpPr/>
      </dsp:nvSpPr>
      <dsp:spPr>
        <a:xfrm rot="5400000">
          <a:off x="4650419" y="-435227"/>
          <a:ext cx="1184879" cy="49344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線上申請應用程式介面（</a:t>
          </a:r>
          <a:r>
            <a:rPr lang="en-US" altLang="en-US" sz="2400" b="1" kern="1200" dirty="0" smtClean="0">
              <a:latin typeface="微軟正黑體" pitchFamily="34" charset="-120"/>
              <a:ea typeface="微軟正黑體" pitchFamily="34" charset="-120"/>
            </a:rPr>
            <a:t>API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）服務及簽署推介契約等文件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5632" y="1497401"/>
        <a:ext cx="4876614" cy="1069197"/>
      </dsp:txXfrm>
    </dsp:sp>
    <dsp:sp modelId="{DDD90214-DE4D-4553-9408-D320FC0BB910}">
      <dsp:nvSpPr>
        <dsp:cNvPr id="0" name=""/>
        <dsp:cNvSpPr/>
      </dsp:nvSpPr>
      <dsp:spPr>
        <a:xfrm>
          <a:off x="0" y="1371013"/>
          <a:ext cx="2775631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風險管理面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3934" y="1434947"/>
        <a:ext cx="2647763" cy="1181819"/>
      </dsp:txXfrm>
    </dsp:sp>
    <dsp:sp modelId="{EE955BE7-E332-4C96-B81C-E82E34B5254B}">
      <dsp:nvSpPr>
        <dsp:cNvPr id="0" name=""/>
        <dsp:cNvSpPr/>
      </dsp:nvSpPr>
      <dsp:spPr>
        <a:xfrm rot="5400000">
          <a:off x="4650419" y="939944"/>
          <a:ext cx="1184879" cy="49344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數位化，作業事項可集中作業，無須存在於分公司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775632" y="2872573"/>
        <a:ext cx="4876614" cy="1069197"/>
      </dsp:txXfrm>
    </dsp:sp>
    <dsp:sp modelId="{8B068369-7B6A-41C3-9EEB-F4C22DB81579}">
      <dsp:nvSpPr>
        <dsp:cNvPr id="0" name=""/>
        <dsp:cNvSpPr/>
      </dsp:nvSpPr>
      <dsp:spPr>
        <a:xfrm>
          <a:off x="0" y="2752328"/>
          <a:ext cx="2775631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作業管理面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3934" y="2816262"/>
        <a:ext cx="2647763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C04B-008F-4790-A575-FF078524E45D}">
      <dsp:nvSpPr>
        <dsp:cNvPr id="0" name=""/>
        <dsp:cNvSpPr/>
      </dsp:nvSpPr>
      <dsp:spPr>
        <a:xfrm rot="21300000">
          <a:off x="22981" y="1961364"/>
          <a:ext cx="7442869" cy="85232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E7CFE-A639-4335-88DC-0D15BBAF3FF9}">
      <dsp:nvSpPr>
        <dsp:cNvPr id="0" name=""/>
        <dsp:cNvSpPr/>
      </dsp:nvSpPr>
      <dsp:spPr>
        <a:xfrm>
          <a:off x="898659" y="238752"/>
          <a:ext cx="2246649" cy="1910020"/>
        </a:xfrm>
        <a:prstGeom prst="down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B1E25-188D-43B8-B5A0-168AA533D1AE}">
      <dsp:nvSpPr>
        <dsp:cNvPr id="0" name=""/>
        <dsp:cNvSpPr/>
      </dsp:nvSpPr>
      <dsp:spPr>
        <a:xfrm>
          <a:off x="3969080" y="0"/>
          <a:ext cx="2396426" cy="20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財富管理人員數位創新人員法遵風管人員跨界合作人員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69080" y="0"/>
        <a:ext cx="2396426" cy="2005521"/>
      </dsp:txXfrm>
    </dsp:sp>
    <dsp:sp modelId="{4B367B27-98E2-4BC8-AD32-BAA75D8B07A8}">
      <dsp:nvSpPr>
        <dsp:cNvPr id="0" name=""/>
        <dsp:cNvSpPr/>
      </dsp:nvSpPr>
      <dsp:spPr>
        <a:xfrm>
          <a:off x="4343522" y="2626277"/>
          <a:ext cx="2246649" cy="1910020"/>
        </a:xfrm>
        <a:prstGeom prst="up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D6ECB-4026-4576-B042-9FA44B159700}">
      <dsp:nvSpPr>
        <dsp:cNvPr id="0" name=""/>
        <dsp:cNvSpPr/>
      </dsp:nvSpPr>
      <dsp:spPr>
        <a:xfrm>
          <a:off x="792090" y="2769528"/>
          <a:ext cx="3058894" cy="20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營業員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分公司人員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總公司中後臺人員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稽核人員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2090" y="2769528"/>
        <a:ext cx="3058894" cy="200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982D2-96D2-47C8-8879-D84EA9EC7CF5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C0FC-731D-4D09-8E87-FCE93E82F4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8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E009-A825-43A4-A4C1-299E616868EF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CE9B-48BB-4B3C-912A-E37E8AAE73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8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5988323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16288" cy="5988323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0C04-A21B-4230-AA83-27AB944F3E80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E16F-3A3E-4B05-A418-DDCAFBAB8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72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DF14D6-C3C0-463E-994F-B5CB37F4DE93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25A499-5702-44F0-8854-DDAE391A0F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eGa5B-HnE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s://anyong.com.tw/XEXSQWQWJ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458200" cy="1222375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j-ea"/>
              </a:rPr>
              <a:t>2016/05</a:t>
            </a:r>
            <a:endParaRPr lang="zh-TW" altLang="en-US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912768" cy="1587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 sz="2800" b="1" dirty="0">
                <a:latin typeface="+mj-ea"/>
                <a:ea typeface="+mj-ea"/>
              </a:rPr>
              <a:t>報告人：劉國安  </a:t>
            </a:r>
            <a:r>
              <a:rPr lang="zh-TW" altLang="en-US" sz="2800" b="1" dirty="0" smtClean="0">
                <a:latin typeface="+mj-ea"/>
                <a:ea typeface="+mj-ea"/>
              </a:rPr>
              <a:t>總經理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 sz="2800" b="1" dirty="0" smtClean="0">
                <a:latin typeface="+mj-ea"/>
                <a:ea typeface="+mj-ea"/>
              </a:rPr>
              <a:t>單    位</a:t>
            </a:r>
            <a:r>
              <a:rPr lang="zh-TW" altLang="en-US" sz="2800" b="1" dirty="0">
                <a:latin typeface="+mj-ea"/>
                <a:ea typeface="+mj-ea"/>
              </a:rPr>
              <a:t>：寶碩財務科技股份有限公司</a:t>
            </a:r>
            <a:endParaRPr lang="en-US" altLang="zh-TW" sz="2800" b="1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 sz="2800" b="1" dirty="0" smtClean="0">
                <a:latin typeface="+mj-ea"/>
                <a:ea typeface="+mj-ea"/>
              </a:rPr>
              <a:t>               臺北國際金融</a:t>
            </a:r>
            <a:r>
              <a:rPr lang="zh-TW" altLang="en-US" sz="2800" b="1" dirty="0">
                <a:latin typeface="+mj-ea"/>
                <a:ea typeface="+mj-ea"/>
              </a:rPr>
              <a:t>資訊</a:t>
            </a:r>
            <a:r>
              <a:rPr lang="zh-TW" altLang="en-US" sz="2800" b="1" dirty="0" smtClean="0">
                <a:latin typeface="+mj-ea"/>
                <a:ea typeface="+mj-ea"/>
              </a:rPr>
              <a:t>協會理事長</a:t>
            </a:r>
            <a:endParaRPr lang="en-US" altLang="zh-TW" sz="2800" b="1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11990" y="2095203"/>
            <a:ext cx="75200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 smtClean="0">
                <a:latin typeface="+mj-ea"/>
                <a:ea typeface="+mj-ea"/>
                <a:cs typeface="Arial" panose="020B0604020202020204" pitchFamily="34" charset="0"/>
              </a:rPr>
              <a:t>數位金融為金融業帶來之衝擊</a:t>
            </a:r>
            <a:endParaRPr lang="en-US" altLang="zh-TW" sz="4400" b="1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zh-TW" sz="4400" b="1" dirty="0" smtClean="0">
                <a:latin typeface="+mj-ea"/>
                <a:ea typeface="+mj-ea"/>
                <a:cs typeface="Arial" panose="020B0604020202020204" pitchFamily="34" charset="0"/>
              </a:rPr>
              <a:t>--</a:t>
            </a:r>
            <a:r>
              <a:rPr lang="zh-TW" altLang="en-US" sz="4400" b="1" dirty="0" smtClean="0">
                <a:latin typeface="+mj-ea"/>
                <a:ea typeface="+mj-ea"/>
                <a:cs typeface="Arial" panose="020B0604020202020204" pitchFamily="34" charset="0"/>
              </a:rPr>
              <a:t>以證券業的社群金融為例</a:t>
            </a:r>
            <a:endParaRPr lang="zh-TW" altLang="en-US" sz="4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0" y="1246429"/>
            <a:ext cx="9144000" cy="67040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券商因應之一 ：依特性不同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領域發展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258233" y="6916555"/>
            <a:ext cx="762000" cy="244475"/>
          </a:xfrm>
        </p:spPr>
        <p:txBody>
          <a:bodyPr/>
          <a:lstStyle/>
          <a:p>
            <a:pPr>
              <a:defRPr/>
            </a:pPr>
            <a:fld id="{4C9BF7B8-461C-4818-83BA-7D5AE07EA52B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1547664" y="4732651"/>
            <a:ext cx="2360099" cy="2087355"/>
          </a:xfrm>
          <a:custGeom>
            <a:avLst/>
            <a:gdLst>
              <a:gd name="T0" fmla="*/ 209 w 318"/>
              <a:gd name="T1" fmla="*/ 202 h 413"/>
              <a:gd name="T2" fmla="*/ 202 w 318"/>
              <a:gd name="T3" fmla="*/ 141 h 413"/>
              <a:gd name="T4" fmla="*/ 236 w 318"/>
              <a:gd name="T5" fmla="*/ 2 h 413"/>
              <a:gd name="T6" fmla="*/ 207 w 318"/>
              <a:gd name="T7" fmla="*/ 0 h 413"/>
              <a:gd name="T8" fmla="*/ 19 w 318"/>
              <a:gd name="T9" fmla="*/ 121 h 413"/>
              <a:gd name="T10" fmla="*/ 0 w 318"/>
              <a:gd name="T11" fmla="*/ 207 h 413"/>
              <a:gd name="T12" fmla="*/ 207 w 318"/>
              <a:gd name="T13" fmla="*/ 413 h 413"/>
              <a:gd name="T14" fmla="*/ 318 w 318"/>
              <a:gd name="T15" fmla="*/ 381 h 413"/>
              <a:gd name="T16" fmla="*/ 209 w 318"/>
              <a:gd name="T17" fmla="*/ 20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413">
                <a:moveTo>
                  <a:pt x="209" y="202"/>
                </a:moveTo>
                <a:cubicBezTo>
                  <a:pt x="204" y="183"/>
                  <a:pt x="202" y="162"/>
                  <a:pt x="202" y="141"/>
                </a:cubicBezTo>
                <a:cubicBezTo>
                  <a:pt x="202" y="91"/>
                  <a:pt x="214" y="43"/>
                  <a:pt x="236" y="2"/>
                </a:cubicBezTo>
                <a:cubicBezTo>
                  <a:pt x="226" y="0"/>
                  <a:pt x="217" y="0"/>
                  <a:pt x="207" y="0"/>
                </a:cubicBezTo>
                <a:cubicBezTo>
                  <a:pt x="123" y="0"/>
                  <a:pt x="51" y="50"/>
                  <a:pt x="19" y="121"/>
                </a:cubicBezTo>
                <a:cubicBezTo>
                  <a:pt x="7" y="147"/>
                  <a:pt x="0" y="176"/>
                  <a:pt x="0" y="207"/>
                </a:cubicBezTo>
                <a:cubicBezTo>
                  <a:pt x="0" y="321"/>
                  <a:pt x="93" y="413"/>
                  <a:pt x="207" y="413"/>
                </a:cubicBezTo>
                <a:cubicBezTo>
                  <a:pt x="248" y="413"/>
                  <a:pt x="286" y="402"/>
                  <a:pt x="318" y="381"/>
                </a:cubicBezTo>
                <a:cubicBezTo>
                  <a:pt x="263" y="337"/>
                  <a:pt x="223" y="274"/>
                  <a:pt x="209" y="202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645951" y="2788435"/>
            <a:ext cx="3566665" cy="3168352"/>
          </a:xfrm>
          <a:prstGeom prst="ellipse">
            <a:avLst/>
          </a:pr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429926" y="4084579"/>
            <a:ext cx="2713037" cy="2735427"/>
          </a:xfrm>
          <a:custGeom>
            <a:avLst/>
            <a:gdLst>
              <a:gd name="T0" fmla="*/ 191 w 511"/>
              <a:gd name="T1" fmla="*/ 60 h 538"/>
              <a:gd name="T2" fmla="*/ 196 w 511"/>
              <a:gd name="T3" fmla="*/ 0 h 538"/>
              <a:gd name="T4" fmla="*/ 0 w 511"/>
              <a:gd name="T5" fmla="*/ 263 h 538"/>
              <a:gd name="T6" fmla="*/ 274 w 511"/>
              <a:gd name="T7" fmla="*/ 538 h 538"/>
              <a:gd name="T8" fmla="*/ 511 w 511"/>
              <a:gd name="T9" fmla="*/ 402 h 538"/>
              <a:gd name="T10" fmla="*/ 191 w 511"/>
              <a:gd name="T11" fmla="*/ 6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1" h="538">
                <a:moveTo>
                  <a:pt x="191" y="60"/>
                </a:moveTo>
                <a:cubicBezTo>
                  <a:pt x="191" y="40"/>
                  <a:pt x="193" y="19"/>
                  <a:pt x="196" y="0"/>
                </a:cubicBezTo>
                <a:cubicBezTo>
                  <a:pt x="83" y="33"/>
                  <a:pt x="0" y="138"/>
                  <a:pt x="0" y="263"/>
                </a:cubicBezTo>
                <a:cubicBezTo>
                  <a:pt x="0" y="415"/>
                  <a:pt x="123" y="538"/>
                  <a:pt x="274" y="538"/>
                </a:cubicBezTo>
                <a:cubicBezTo>
                  <a:pt x="375" y="538"/>
                  <a:pt x="464" y="483"/>
                  <a:pt x="511" y="402"/>
                </a:cubicBezTo>
                <a:cubicBezTo>
                  <a:pt x="332" y="391"/>
                  <a:pt x="191" y="242"/>
                  <a:pt x="191" y="6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15617" y="1879396"/>
            <a:ext cx="4397680" cy="3166942"/>
          </a:xfrm>
          <a:custGeom>
            <a:avLst/>
            <a:gdLst>
              <a:gd name="T0" fmla="*/ 758 w 758"/>
              <a:gd name="T1" fmla="*/ 219 h 699"/>
              <a:gd name="T2" fmla="*/ 401 w 758"/>
              <a:gd name="T3" fmla="*/ 0 h 699"/>
              <a:gd name="T4" fmla="*/ 0 w 758"/>
              <a:gd name="T5" fmla="*/ 400 h 699"/>
              <a:gd name="T6" fmla="*/ 134 w 758"/>
              <a:gd name="T7" fmla="*/ 699 h 699"/>
              <a:gd name="T8" fmla="*/ 342 w 758"/>
              <a:gd name="T9" fmla="*/ 569 h 699"/>
              <a:gd name="T10" fmla="*/ 384 w 758"/>
              <a:gd name="T11" fmla="*/ 573 h 699"/>
              <a:gd name="T12" fmla="*/ 567 w 758"/>
              <a:gd name="T13" fmla="*/ 438 h 699"/>
              <a:gd name="T14" fmla="*/ 758 w 758"/>
              <a:gd name="T15" fmla="*/ 21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8" h="699">
                <a:moveTo>
                  <a:pt x="758" y="219"/>
                </a:moveTo>
                <a:cubicBezTo>
                  <a:pt x="692" y="89"/>
                  <a:pt x="557" y="0"/>
                  <a:pt x="401" y="0"/>
                </a:cubicBezTo>
                <a:cubicBezTo>
                  <a:pt x="180" y="0"/>
                  <a:pt x="0" y="179"/>
                  <a:pt x="0" y="400"/>
                </a:cubicBezTo>
                <a:cubicBezTo>
                  <a:pt x="0" y="519"/>
                  <a:pt x="52" y="625"/>
                  <a:pt x="134" y="699"/>
                </a:cubicBezTo>
                <a:cubicBezTo>
                  <a:pt x="172" y="622"/>
                  <a:pt x="251" y="569"/>
                  <a:pt x="342" y="569"/>
                </a:cubicBezTo>
                <a:cubicBezTo>
                  <a:pt x="356" y="569"/>
                  <a:pt x="370" y="571"/>
                  <a:pt x="384" y="573"/>
                </a:cubicBezTo>
                <a:cubicBezTo>
                  <a:pt x="425" y="507"/>
                  <a:pt x="490" y="458"/>
                  <a:pt x="567" y="438"/>
                </a:cubicBezTo>
                <a:cubicBezTo>
                  <a:pt x="595" y="340"/>
                  <a:pt x="666" y="260"/>
                  <a:pt x="758" y="219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83"/>
          <p:cNvSpPr txBox="1"/>
          <p:nvPr/>
        </p:nvSpPr>
        <p:spPr>
          <a:xfrm>
            <a:off x="1636005" y="2324120"/>
            <a:ext cx="35878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大型券商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發展行動交易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信託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國際化策略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借貸款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84"/>
          <p:cNvSpPr txBox="1"/>
          <p:nvPr/>
        </p:nvSpPr>
        <p:spPr>
          <a:xfrm>
            <a:off x="1805397" y="5268610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專業券商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代銷基金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合作推廣</a:t>
            </a:r>
            <a:endPara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85"/>
          <p:cNvSpPr txBox="1"/>
          <p:nvPr/>
        </p:nvSpPr>
        <p:spPr>
          <a:xfrm>
            <a:off x="3495689" y="5046337"/>
            <a:ext cx="2377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</a:t>
            </a:r>
            <a:r>
              <a:rPr lang="en-US" altLang="zh-TW" sz="2400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&lt;50</a:t>
            </a:r>
          </a:p>
          <a:p>
            <a:r>
              <a:rPr lang="zh-TW" altLang="en-US" sz="2400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小型券商</a:t>
            </a:r>
            <a:endParaRPr lang="en-US" altLang="zh-TW" sz="2400" dirty="0" smtClean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發展行動交易</a:t>
            </a:r>
            <a:endParaRPr lang="en-US" altLang="zh-TW" sz="2400" dirty="0" smtClean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特色券</a:t>
            </a:r>
            <a:r>
              <a:rPr lang="zh-TW" altLang="en-US" sz="2400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endParaRPr lang="zh-CN" altLang="en-US" sz="2400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86"/>
          <p:cNvSpPr txBox="1"/>
          <p:nvPr/>
        </p:nvSpPr>
        <p:spPr>
          <a:xfrm>
            <a:off x="5045862" y="3299527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中型券商或金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控集團型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券商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發展行動交易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endParaRPr lang="zh-CN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8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82997" y="6894722"/>
            <a:ext cx="762000" cy="244475"/>
          </a:xfrm>
        </p:spPr>
        <p:txBody>
          <a:bodyPr/>
          <a:lstStyle/>
          <a:p>
            <a:pPr>
              <a:defRPr/>
            </a:pPr>
            <a:fld id="{4C9BF7B8-461C-4818-83BA-7D5AE07EA52B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gray">
          <a:xfrm>
            <a:off x="780981" y="2190538"/>
            <a:ext cx="7493024" cy="460893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780981" y="2215090"/>
            <a:ext cx="4032448" cy="4038600"/>
            <a:chOff x="816" y="1152"/>
            <a:chExt cx="2304" cy="2544"/>
          </a:xfrm>
        </p:grpSpPr>
        <p:sp>
          <p:nvSpPr>
            <p:cNvPr id="7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9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0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1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854" y="2268"/>
              <a:ext cx="892" cy="908"/>
              <a:chOff x="706" y="2112"/>
              <a:chExt cx="869" cy="860"/>
            </a:xfrm>
          </p:grpSpPr>
          <p:sp>
            <p:nvSpPr>
              <p:cNvPr id="27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8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9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0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1" name="Text Box 47"/>
              <p:cNvSpPr txBox="1">
                <a:spLocks noChangeArrowheads="1"/>
              </p:cNvSpPr>
              <p:nvPr/>
            </p:nvSpPr>
            <p:spPr bwMode="gray">
              <a:xfrm>
                <a:off x="706" y="2414"/>
                <a:ext cx="869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財富管理</a:t>
                </a:r>
                <a:endParaRPr lang="en-US" altLang="zh-TW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5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7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8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9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gray">
            <a:xfrm>
              <a:off x="849" y="1605"/>
              <a:ext cx="6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基金保險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3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4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5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gray">
            <a:xfrm>
              <a:off x="1736" y="1293"/>
              <a:ext cx="34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接單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6" name="Text Box 40"/>
          <p:cNvSpPr txBox="1">
            <a:spLocks noChangeArrowheads="1"/>
          </p:cNvSpPr>
          <p:nvPr/>
        </p:nvSpPr>
        <p:spPr bwMode="gray">
          <a:xfrm>
            <a:off x="3219005" y="4860639"/>
            <a:ext cx="1261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亞洲盃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gray">
          <a:xfrm rot="20925927">
            <a:off x="5736956" y="5796117"/>
            <a:ext cx="1689004" cy="64739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gray">
          <a:xfrm>
            <a:off x="5605928" y="4403523"/>
            <a:ext cx="2073970" cy="1842904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gray">
          <a:xfrm>
            <a:off x="5701817" y="4423563"/>
            <a:ext cx="1904512" cy="157110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gray">
          <a:xfrm>
            <a:off x="5760599" y="4914137"/>
            <a:ext cx="178694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負債管理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>
          <a:xfrm>
            <a:off x="0" y="1246429"/>
            <a:ext cx="9143999" cy="8144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+mj-ea"/>
              </a:rPr>
              <a:t>券商因應之二 ：進入財管與國際化時代，擴大商品層面</a:t>
            </a:r>
            <a:endParaRPr lang="zh-TW" altLang="en-US" sz="28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47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15170"/>
            <a:ext cx="8064896" cy="482453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zh-TW" sz="2600" b="1" dirty="0" smtClean="0"/>
              <a:t>全能投行</a:t>
            </a:r>
            <a:r>
              <a:rPr lang="zh-TW" altLang="zh-TW" sz="2600" dirty="0" smtClean="0"/>
              <a:t>：資本實力雄厚、牌照</a:t>
            </a:r>
            <a:r>
              <a:rPr lang="zh-TW" altLang="en-US" sz="2600" dirty="0" smtClean="0"/>
              <a:t>齊全</a:t>
            </a:r>
            <a:r>
              <a:rPr lang="zh-TW" altLang="zh-TW" sz="2600" dirty="0" smtClean="0"/>
              <a:t>、機構客戶基礎好的大型券商，具這種特徵的是</a:t>
            </a:r>
            <a:r>
              <a:rPr lang="zh-TW" altLang="en-US" sz="2600" dirty="0" smtClean="0"/>
              <a:t>元大、凱基、富邦、永豐金等。</a:t>
            </a:r>
            <a:endParaRPr lang="zh-TW" altLang="en-US" sz="2600" dirty="0"/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zh-TW" sz="2600" b="1" dirty="0" smtClean="0"/>
              <a:t>嘉信模式</a:t>
            </a:r>
            <a:r>
              <a:rPr lang="zh-TW" altLang="zh-TW" sz="2600" dirty="0" smtClean="0"/>
              <a:t>：中小客戶為主，兼顧大客戶，網上網下管道相互配合，目前有這種戰略雛形的是</a:t>
            </a:r>
            <a:r>
              <a:rPr lang="zh-TW" altLang="en-US" sz="2600" dirty="0"/>
              <a:t>群</a:t>
            </a:r>
            <a:r>
              <a:rPr lang="zh-TW" altLang="en-US" sz="2600" dirty="0" smtClean="0"/>
              <a:t>益、元富、日盛、統一</a:t>
            </a:r>
            <a:r>
              <a:rPr lang="en-US" altLang="zh-TW" sz="2600" dirty="0" smtClean="0"/>
              <a:t>……</a:t>
            </a:r>
            <a:r>
              <a:rPr lang="zh-TW" altLang="en-US" sz="2600" dirty="0" smtClean="0"/>
              <a:t>等。</a:t>
            </a:r>
            <a:endParaRPr lang="en-US" altLang="zh-TW" sz="2600" dirty="0" smtClean="0"/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zh-TW" sz="2600" b="1" dirty="0"/>
              <a:t>網路折扣經紀商</a:t>
            </a:r>
            <a:r>
              <a:rPr lang="zh-TW" altLang="zh-TW" sz="2600" dirty="0"/>
              <a:t>：基本不依靠線下營業部，</a:t>
            </a:r>
            <a:r>
              <a:rPr lang="zh-TW" altLang="zh-TW" sz="2600" dirty="0" smtClean="0"/>
              <a:t>主要</a:t>
            </a:r>
            <a:r>
              <a:rPr lang="zh-TW" altLang="en-US" sz="2600" dirty="0" smtClean="0"/>
              <a:t>以</a:t>
            </a:r>
            <a:r>
              <a:rPr lang="zh-TW" altLang="zh-TW" sz="2600" dirty="0" smtClean="0"/>
              <a:t>網路</a:t>
            </a:r>
            <a:r>
              <a:rPr lang="zh-TW" altLang="zh-TW" sz="2600" dirty="0"/>
              <a:t>管道發展經紀業務，輔以簡單的產品銷售和諮詢服務，</a:t>
            </a:r>
            <a:r>
              <a:rPr lang="zh-TW" altLang="en-US" sz="2600" dirty="0"/>
              <a:t>如國泰</a:t>
            </a:r>
            <a:r>
              <a:rPr lang="zh-TW" altLang="en-US" sz="2600" dirty="0" smtClean="0"/>
              <a:t>證券</a:t>
            </a:r>
            <a:r>
              <a:rPr lang="zh-TW" altLang="en-US" sz="2600" dirty="0"/>
              <a:t>、 </a:t>
            </a:r>
            <a:r>
              <a:rPr lang="zh-TW" altLang="en-US" sz="2600" dirty="0" smtClean="0"/>
              <a:t>新光證。</a:t>
            </a:r>
            <a:endParaRPr lang="en-US" altLang="zh-TW" sz="2600" dirty="0" smtClean="0"/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en-US" sz="2600" b="1" dirty="0"/>
              <a:t>社區經紀商</a:t>
            </a:r>
            <a:r>
              <a:rPr lang="zh-TW" altLang="en-US" sz="2600" dirty="0" smtClean="0"/>
              <a:t>：盈利</a:t>
            </a:r>
            <a:r>
              <a:rPr lang="zh-TW" altLang="en-US" sz="2600" dirty="0"/>
              <a:t>模式和競爭力不突出的券商中產生，如區域型的</a:t>
            </a:r>
            <a:r>
              <a:rPr lang="zh-TW" altLang="en-US" sz="2600" dirty="0" smtClean="0"/>
              <a:t>專業經紀商。</a:t>
            </a:r>
            <a:endParaRPr lang="zh-TW" altLang="en-US" sz="2600" dirty="0"/>
          </a:p>
          <a:p>
            <a:endParaRPr lang="zh-TW" altLang="en-US" sz="2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246429"/>
            <a:ext cx="9143999" cy="8144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券商因應之三 ：仿美國券商經營模式，重新定位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53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證券營業據點優化重點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&amp;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營運模式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82397716"/>
              </p:ext>
            </p:extLst>
          </p:nvPr>
        </p:nvGraphicFramePr>
        <p:xfrm>
          <a:off x="-180528" y="2780928"/>
          <a:ext cx="475252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4644008" y="3140968"/>
            <a:ext cx="4140968" cy="1151384"/>
          </a:xfrm>
          <a:prstGeom prst="roundRect">
            <a:avLst>
              <a:gd name="adj" fmla="val 1176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經紀、財管業務並重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644008" y="4509120"/>
            <a:ext cx="4140968" cy="1151384"/>
          </a:xfrm>
          <a:prstGeom prst="roundRect">
            <a:avLst>
              <a:gd name="adj" fmla="val 1176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實體、線上服務並行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6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80" y="3443758"/>
            <a:ext cx="1835150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圖說文字 2"/>
          <p:cNvSpPr/>
          <p:nvPr/>
        </p:nvSpPr>
        <p:spPr>
          <a:xfrm>
            <a:off x="5731083" y="3113384"/>
            <a:ext cx="3168352" cy="3528392"/>
          </a:xfrm>
          <a:prstGeom prst="wedgeRectCallout">
            <a:avLst>
              <a:gd name="adj1" fmla="val -58837"/>
              <a:gd name="adj2" fmla="val -214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輕型營業點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在建設過程中，也存在三個發展要點：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1.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因地制宜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：應衡量營業點客戶分級、金融專業知識、營業貢獻度等要素，分設旗艦型、財富管理型、或微型網點。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2.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智慧化終端及設備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：輕型營業網點雖小，但功能不能縮減，智慧終端的使用有助於與總部數據對接，同時也有助於功能豐富。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3.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注重員工綜合金融能力與數位行銷能力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：以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O2O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雙軌服務客戶。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258475" y="3041376"/>
            <a:ext cx="3168352" cy="3600400"/>
          </a:xfrm>
          <a:prstGeom prst="wedgeRectCallout">
            <a:avLst>
              <a:gd name="adj1" fmla="val 58033"/>
              <a:gd name="adj2" fmla="val -8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總部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需要給營業點的支持有下列三個方面：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1.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IT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系統的支持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這種模式總部與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營業點之間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的高效溝通全部依靠互聯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網，所以對於內部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IT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系統構建要求很高，這是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1+N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模式的基礎。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2.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數據處理能力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：只有通過充份數據挖掘，才能發揮出輕型營業點在客戶維護及開發過程中的作用，並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做出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積極反饋。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3.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明確目標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：主要明確業務方向、產品輸出以及營業點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KPI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。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9888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數位金融</a:t>
            </a:r>
            <a:r>
              <a:rPr lang="en-US" altLang="zh-TW" b="1" dirty="0" smtClean="0">
                <a:latin typeface="+mj-ea"/>
                <a:ea typeface="+mj-ea"/>
                <a:cs typeface="Arial" panose="020B0604020202020204" pitchFamily="34" charset="0"/>
              </a:rPr>
              <a:t>3.0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背景下的營業點建設不能按照傳統思路，要按照新形式打造輕型營業點，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在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管理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上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形成總部</a:t>
            </a:r>
            <a:r>
              <a:rPr lang="en-US" altLang="zh-TW" b="1" dirty="0">
                <a:latin typeface="+mj-ea"/>
                <a:ea typeface="+mj-ea"/>
                <a:cs typeface="Arial" panose="020B0604020202020204" pitchFamily="34" charset="0"/>
              </a:rPr>
              <a:t>—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營業點之間 </a:t>
            </a:r>
            <a:r>
              <a:rPr lang="en-US" altLang="zh-TW" b="1" dirty="0">
                <a:latin typeface="+mj-ea"/>
                <a:ea typeface="+mj-ea"/>
                <a:cs typeface="Arial" panose="020B0604020202020204" pitchFamily="34" charset="0"/>
              </a:rPr>
              <a:t>”1+N ”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的新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模式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；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營業</a:t>
            </a:r>
            <a:r>
              <a:rPr lang="zh-TW" altLang="en-US" b="1" dirty="0">
                <a:latin typeface="+mj-ea"/>
                <a:ea typeface="+mj-ea"/>
                <a:cs typeface="Arial" panose="020B0604020202020204" pitchFamily="34" charset="0"/>
              </a:rPr>
              <a:t>點與互聯網交互的</a:t>
            </a:r>
            <a:r>
              <a:rPr lang="en-US" altLang="zh-TW" b="1" dirty="0" smtClean="0">
                <a:latin typeface="+mj-ea"/>
                <a:ea typeface="+mj-ea"/>
                <a:cs typeface="Arial" panose="020B0604020202020204" pitchFamily="34" charset="0"/>
              </a:rPr>
              <a:t>O2O</a:t>
            </a:r>
            <a:r>
              <a:rPr lang="zh-TW" altLang="en-US" b="1" dirty="0" smtClean="0">
                <a:latin typeface="+mj-ea"/>
                <a:ea typeface="+mj-ea"/>
                <a:cs typeface="Arial" panose="020B0604020202020204" pitchFamily="34" charset="0"/>
              </a:rPr>
              <a:t>新模式。</a:t>
            </a:r>
            <a:endParaRPr lang="zh-TW" altLang="en-US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券商營業點轉型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”1+N</a:t>
            </a:r>
            <a:r>
              <a:rPr lang="zh-TW" altLang="en-US" sz="3200" b="1" dirty="0">
                <a:solidFill>
                  <a:schemeClr val="tx1"/>
                </a:solidFill>
                <a:latin typeface="微軟正黑體"/>
                <a:cs typeface="Arial" panose="020B0604020202020204" pitchFamily="34" charset="0"/>
              </a:rPr>
              <a:t>、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O2O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的模式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佈局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9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33629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營運模式：經紀，財管並重！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9397" y="6893344"/>
            <a:ext cx="762000" cy="244475"/>
          </a:xfrm>
        </p:spPr>
        <p:txBody>
          <a:bodyPr/>
          <a:lstStyle/>
          <a:p>
            <a:fld id="{80ECB1B2-6A4E-4955-8E0A-8EB65109014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1" y="2840714"/>
            <a:ext cx="4175894" cy="30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67422" y="5935317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現貨日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均交易量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=2015.11m/2014.11m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複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委託交易量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2015.11m/2014.11m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信託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AUM=2015.Q3/2014/Q3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7422" y="1974877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經紀業務競爭與環境改變，日均交易量成長率不如複委託交易量成長率、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財富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AUM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成長率。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證券營運模式應朝經紀、財管並重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29830" y="3197272"/>
            <a:ext cx="36004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證券分公司設置財管櫃台的條件放寬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分公司財管櫃台無須單獨設立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共同行銷業務放寬，給予協助推薦客戶之人員獎勵條件放寬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壽險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agent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不需證照可領取推介獎勵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設置台股交易中心，同複委託業務設立交易室，開放客戶直接下單至交易室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4973845" y="2621208"/>
            <a:ext cx="166141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問題討論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95679" y="6561903"/>
            <a:ext cx="2770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年證券主要業務</a:t>
            </a:r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YOY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比較圖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5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91608"/>
            <a:ext cx="9144000" cy="69723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b="1" dirty="0" smtClean="0">
                <a:solidFill>
                  <a:schemeClr val="tx1"/>
                </a:solidFill>
                <a:latin typeface="+mj-ea"/>
              </a:rPr>
              <a:t>營運模式：實體，數位並行 </a:t>
            </a:r>
            <a:r>
              <a:rPr kumimoji="1" lang="en-US" altLang="zh-TW" sz="3200" b="1" dirty="0" smtClean="0">
                <a:solidFill>
                  <a:schemeClr val="tx1"/>
                </a:solidFill>
                <a:latin typeface="+mj-ea"/>
              </a:rPr>
              <a:t>!</a:t>
            </a:r>
            <a:endParaRPr kumimoji="1"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B1B2-6A4E-4955-8E0A-8EB65109014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1336" y="2132856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數位金融趨勢，實體通路使用效能雖降低，但加重財富管理業務後。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應充分利用網路即時性的效益，結合實體通路與人的互動，加強業務推動的效益。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8" y="2886809"/>
            <a:ext cx="4324062" cy="34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779809" y="3557299"/>
            <a:ext cx="36004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開放營業員可就證券提供意見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多帳戶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整合下單平臺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線上申請應用程式介面（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API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）服務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923824" y="2875354"/>
            <a:ext cx="166141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問題討論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3344" y="6475754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近年富邦行動下單佔比與智慧型手機普及率比較圖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6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1821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場地配置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</a:rPr>
              <a:t>: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 整併外如何有效提升附加功能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 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B1B2-6A4E-4955-8E0A-8EB65109014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5" y="2993271"/>
            <a:ext cx="400526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14329" y="214753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因業務效能降低以致證券分公司數逐年減少，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證券營業據點除場地面積縮減或整併外，營業據點放寬複合式經營，以增加附加價值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46777" y="3654281"/>
            <a:ext cx="3600400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開放證券分公司可以跨業經營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賣咖啡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….)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數位化後分公司人員與器材配置需求可簡化，或調整分公司設立標準。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後台人員、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股市觀測站設備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….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簡化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990792" y="2937882"/>
            <a:ext cx="166141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問題討論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19058" y="646627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近年券商營運據點成長圖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671" y="1250961"/>
            <a:ext cx="9055329" cy="67040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營運管理與管理制度 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  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B1B2-6A4E-4955-8E0A-8EB65109014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569011844"/>
              </p:ext>
            </p:extLst>
          </p:nvPr>
        </p:nvGraphicFramePr>
        <p:xfrm>
          <a:off x="683568" y="2636912"/>
          <a:ext cx="77100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1033146" y="1898080"/>
            <a:ext cx="166141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問題討論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smtClean="0"/>
              <a:t>大綱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389065"/>
            <a:ext cx="5616624" cy="446449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證券商與營業員的困境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營業據點變革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營業員變革的建議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資訊服務變革建議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社群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工具變革建議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buClrTx/>
              <a:buNone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--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潮股機器人</a:t>
            </a:r>
            <a:endParaRPr lang="en-US" altLang="zh-TW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smtClean="0"/>
              <a:t>大綱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389065"/>
            <a:ext cx="5616624" cy="446449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證券商與營業員的困境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營業據點變革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營業員變革的建議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資訊服務變革建議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社群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工具變革建議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buClrTx/>
              <a:buNone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--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潮股機器人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BF7B8-461C-4818-83BA-7D5AE07EA52B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89822551"/>
              </p:ext>
            </p:extLst>
          </p:nvPr>
        </p:nvGraphicFramePr>
        <p:xfrm>
          <a:off x="827584" y="1966318"/>
          <a:ext cx="7488832" cy="477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1243914"/>
            <a:ext cx="9144000" cy="74492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從業人員配置板塊移動趨勢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35075"/>
            <a:ext cx="9144000" cy="681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從業人員轉型規劃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11831" y="6477000"/>
            <a:ext cx="762000" cy="244475"/>
          </a:xfrm>
        </p:spPr>
        <p:txBody>
          <a:bodyPr/>
          <a:lstStyle/>
          <a:p>
            <a:pPr>
              <a:defRPr/>
            </a:pPr>
            <a:fld id="{54C206E5-BC46-4642-BECC-4DDDD5EFA9E8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681206" y="1876425"/>
            <a:ext cx="2737321" cy="245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35"/>
          <p:cNvGrpSpPr/>
          <p:nvPr/>
        </p:nvGrpSpPr>
        <p:grpSpPr>
          <a:xfrm>
            <a:off x="5372182" y="3223254"/>
            <a:ext cx="949249" cy="1628541"/>
            <a:chOff x="4498975" y="1873250"/>
            <a:chExt cx="1681163" cy="3105151"/>
          </a:xfrm>
          <a:solidFill>
            <a:srgbClr val="FB5406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984750" y="1873250"/>
              <a:ext cx="473075" cy="469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498975" y="2414588"/>
              <a:ext cx="1681163" cy="2563813"/>
            </a:xfrm>
            <a:custGeom>
              <a:avLst/>
              <a:gdLst>
                <a:gd name="T0" fmla="*/ 447 w 447"/>
                <a:gd name="T1" fmla="*/ 255 h 681"/>
                <a:gd name="T2" fmla="*/ 282 w 447"/>
                <a:gd name="T3" fmla="*/ 43 h 681"/>
                <a:gd name="T4" fmla="*/ 196 w 447"/>
                <a:gd name="T5" fmla="*/ 4 h 681"/>
                <a:gd name="T6" fmla="*/ 147 w 447"/>
                <a:gd name="T7" fmla="*/ 24 h 681"/>
                <a:gd name="T8" fmla="*/ 108 w 447"/>
                <a:gd name="T9" fmla="*/ 148 h 681"/>
                <a:gd name="T10" fmla="*/ 108 w 447"/>
                <a:gd name="T11" fmla="*/ 152 h 681"/>
                <a:gd name="T12" fmla="*/ 0 w 447"/>
                <a:gd name="T13" fmla="*/ 298 h 681"/>
                <a:gd name="T14" fmla="*/ 33 w 447"/>
                <a:gd name="T15" fmla="*/ 326 h 681"/>
                <a:gd name="T16" fmla="*/ 108 w 447"/>
                <a:gd name="T17" fmla="*/ 249 h 681"/>
                <a:gd name="T18" fmla="*/ 109 w 447"/>
                <a:gd name="T19" fmla="*/ 327 h 681"/>
                <a:gd name="T20" fmla="*/ 44 w 447"/>
                <a:gd name="T21" fmla="*/ 665 h 681"/>
                <a:gd name="T22" fmla="*/ 92 w 447"/>
                <a:gd name="T23" fmla="*/ 681 h 681"/>
                <a:gd name="T24" fmla="*/ 185 w 447"/>
                <a:gd name="T25" fmla="*/ 440 h 681"/>
                <a:gd name="T26" fmla="*/ 229 w 447"/>
                <a:gd name="T27" fmla="*/ 540 h 681"/>
                <a:gd name="T28" fmla="*/ 364 w 447"/>
                <a:gd name="T29" fmla="*/ 678 h 681"/>
                <a:gd name="T30" fmla="*/ 401 w 447"/>
                <a:gd name="T31" fmla="*/ 641 h 681"/>
                <a:gd name="T32" fmla="*/ 301 w 447"/>
                <a:gd name="T33" fmla="*/ 512 h 681"/>
                <a:gd name="T34" fmla="*/ 278 w 447"/>
                <a:gd name="T35" fmla="*/ 321 h 681"/>
                <a:gd name="T36" fmla="*/ 276 w 447"/>
                <a:gd name="T37" fmla="*/ 141 h 681"/>
                <a:gd name="T38" fmla="*/ 411 w 447"/>
                <a:gd name="T39" fmla="*/ 284 h 681"/>
                <a:gd name="T40" fmla="*/ 447 w 447"/>
                <a:gd name="T41" fmla="*/ 255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681">
                  <a:moveTo>
                    <a:pt x="447" y="255"/>
                  </a:moveTo>
                  <a:cubicBezTo>
                    <a:pt x="447" y="255"/>
                    <a:pt x="354" y="124"/>
                    <a:pt x="282" y="43"/>
                  </a:cubicBezTo>
                  <a:cubicBezTo>
                    <a:pt x="242" y="0"/>
                    <a:pt x="201" y="3"/>
                    <a:pt x="196" y="4"/>
                  </a:cubicBezTo>
                  <a:cubicBezTo>
                    <a:pt x="193" y="4"/>
                    <a:pt x="170" y="3"/>
                    <a:pt x="147" y="24"/>
                  </a:cubicBezTo>
                  <a:cubicBezTo>
                    <a:pt x="121" y="48"/>
                    <a:pt x="108" y="90"/>
                    <a:pt x="108" y="148"/>
                  </a:cubicBezTo>
                  <a:cubicBezTo>
                    <a:pt x="108" y="148"/>
                    <a:pt x="108" y="149"/>
                    <a:pt x="108" y="15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3" y="326"/>
                    <a:pt x="33" y="326"/>
                    <a:pt x="33" y="326"/>
                  </a:cubicBezTo>
                  <a:cubicBezTo>
                    <a:pt x="108" y="249"/>
                    <a:pt x="108" y="249"/>
                    <a:pt x="108" y="249"/>
                  </a:cubicBezTo>
                  <a:cubicBezTo>
                    <a:pt x="108" y="290"/>
                    <a:pt x="109" y="327"/>
                    <a:pt x="109" y="327"/>
                  </a:cubicBezTo>
                  <a:cubicBezTo>
                    <a:pt x="109" y="328"/>
                    <a:pt x="44" y="665"/>
                    <a:pt x="44" y="665"/>
                  </a:cubicBezTo>
                  <a:cubicBezTo>
                    <a:pt x="92" y="681"/>
                    <a:pt x="92" y="681"/>
                    <a:pt x="92" y="681"/>
                  </a:cubicBezTo>
                  <a:cubicBezTo>
                    <a:pt x="185" y="440"/>
                    <a:pt x="185" y="440"/>
                    <a:pt x="185" y="440"/>
                  </a:cubicBezTo>
                  <a:cubicBezTo>
                    <a:pt x="229" y="540"/>
                    <a:pt x="229" y="540"/>
                    <a:pt x="229" y="540"/>
                  </a:cubicBezTo>
                  <a:cubicBezTo>
                    <a:pt x="364" y="678"/>
                    <a:pt x="364" y="678"/>
                    <a:pt x="364" y="678"/>
                  </a:cubicBezTo>
                  <a:cubicBezTo>
                    <a:pt x="401" y="641"/>
                    <a:pt x="401" y="641"/>
                    <a:pt x="401" y="641"/>
                  </a:cubicBezTo>
                  <a:cubicBezTo>
                    <a:pt x="401" y="641"/>
                    <a:pt x="302" y="514"/>
                    <a:pt x="301" y="512"/>
                  </a:cubicBezTo>
                  <a:cubicBezTo>
                    <a:pt x="300" y="509"/>
                    <a:pt x="278" y="322"/>
                    <a:pt x="278" y="321"/>
                  </a:cubicBezTo>
                  <a:cubicBezTo>
                    <a:pt x="278" y="321"/>
                    <a:pt x="276" y="141"/>
                    <a:pt x="276" y="141"/>
                  </a:cubicBezTo>
                  <a:cubicBezTo>
                    <a:pt x="411" y="284"/>
                    <a:pt x="411" y="284"/>
                    <a:pt x="411" y="284"/>
                  </a:cubicBezTo>
                  <a:lnTo>
                    <a:pt x="447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文本框 36"/>
          <p:cNvSpPr txBox="1"/>
          <p:nvPr/>
        </p:nvSpPr>
        <p:spPr>
          <a:xfrm>
            <a:off x="7080323" y="2845515"/>
            <a:ext cx="1740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245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轉型數位</a:t>
            </a:r>
            <a:endParaRPr lang="en-US" altLang="zh-TW" sz="2800" dirty="0" smtClean="0">
              <a:solidFill>
                <a:srgbClr val="3245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3245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職能人員</a:t>
            </a:r>
            <a:endParaRPr lang="zh-CN" altLang="en-US" sz="2800" dirty="0">
              <a:solidFill>
                <a:srgbClr val="3245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64165" y="4866770"/>
            <a:ext cx="28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總分公司中後台、稽核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數位、法遵、風管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及跨界人才</a:t>
            </a:r>
            <a:endParaRPr lang="en-US" altLang="zh-CN" sz="2000" dirty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8"/>
          <p:cNvSpPr txBox="1"/>
          <p:nvPr/>
        </p:nvSpPr>
        <p:spPr>
          <a:xfrm>
            <a:off x="5867635" y="419711"/>
            <a:ext cx="216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2454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數位金融</a:t>
            </a:r>
            <a:endParaRPr lang="en-US" altLang="zh-TW" sz="2800" dirty="0" smtClean="0">
              <a:solidFill>
                <a:srgbClr val="32454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32454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策略規</a:t>
            </a:r>
            <a:r>
              <a:rPr lang="zh-TW" altLang="en-US" sz="2800" dirty="0">
                <a:solidFill>
                  <a:srgbClr val="32454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</a:t>
            </a:r>
            <a:endParaRPr lang="zh-CN" altLang="en-US" sz="2800" dirty="0">
              <a:solidFill>
                <a:srgbClr val="32454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1180" y="1934668"/>
            <a:ext cx="244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中高階人才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提升視野</a:t>
            </a:r>
            <a:endParaRPr lang="en-US" altLang="zh-CN" sz="2000" dirty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8211" y="5756354"/>
            <a:ext cx="2442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受託買賣人員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兼任</a:t>
            </a:r>
            <a:endParaRPr lang="en-US" altLang="zh-TW" sz="2000" dirty="0" smtClean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4F6D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財富管理人員</a:t>
            </a:r>
            <a:endParaRPr lang="en-US" altLang="zh-CN" sz="2000" dirty="0">
              <a:solidFill>
                <a:srgbClr val="4F6D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接连接符 3"/>
          <p:cNvCxnSpPr/>
          <p:nvPr/>
        </p:nvCxnSpPr>
        <p:spPr>
          <a:xfrm flipV="1">
            <a:off x="2691370" y="5271883"/>
            <a:ext cx="1715196" cy="968941"/>
          </a:xfrm>
          <a:prstGeom prst="line">
            <a:avLst/>
          </a:prstGeom>
          <a:ln w="381000">
            <a:solidFill>
              <a:srgbClr val="324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3"/>
          <p:cNvCxnSpPr/>
          <p:nvPr/>
        </p:nvCxnSpPr>
        <p:spPr>
          <a:xfrm flipH="1" flipV="1">
            <a:off x="3634320" y="3637205"/>
            <a:ext cx="1012512" cy="1716072"/>
          </a:xfrm>
          <a:prstGeom prst="line">
            <a:avLst/>
          </a:prstGeom>
          <a:ln w="381000">
            <a:solidFill>
              <a:srgbClr val="324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48"/>
          <p:cNvCxnSpPr/>
          <p:nvPr/>
        </p:nvCxnSpPr>
        <p:spPr>
          <a:xfrm flipV="1">
            <a:off x="3905925" y="2163151"/>
            <a:ext cx="2528750" cy="1544227"/>
          </a:xfrm>
          <a:prstGeom prst="straightConnector1">
            <a:avLst/>
          </a:prstGeom>
          <a:ln w="381000">
            <a:solidFill>
              <a:srgbClr val="3245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8"/>
          <p:cNvSpPr txBox="1"/>
          <p:nvPr/>
        </p:nvSpPr>
        <p:spPr>
          <a:xfrm>
            <a:off x="430333" y="2346514"/>
            <a:ext cx="2668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3245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陪伴客戶家族</a:t>
            </a:r>
            <a:endParaRPr lang="en-US" altLang="zh-TW" sz="3200" dirty="0" smtClean="0">
              <a:solidFill>
                <a:srgbClr val="3245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3245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管理財富</a:t>
            </a:r>
            <a:endParaRPr lang="zh-CN" altLang="en-US" sz="3200" dirty="0">
              <a:solidFill>
                <a:srgbClr val="3245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flipH="1">
            <a:off x="1077158" y="4194480"/>
            <a:ext cx="1095683" cy="1273786"/>
          </a:xfrm>
          <a:custGeom>
            <a:avLst/>
            <a:gdLst>
              <a:gd name="T0" fmla="*/ 447 w 447"/>
              <a:gd name="T1" fmla="*/ 255 h 681"/>
              <a:gd name="T2" fmla="*/ 282 w 447"/>
              <a:gd name="T3" fmla="*/ 43 h 681"/>
              <a:gd name="T4" fmla="*/ 196 w 447"/>
              <a:gd name="T5" fmla="*/ 4 h 681"/>
              <a:gd name="T6" fmla="*/ 147 w 447"/>
              <a:gd name="T7" fmla="*/ 24 h 681"/>
              <a:gd name="T8" fmla="*/ 108 w 447"/>
              <a:gd name="T9" fmla="*/ 148 h 681"/>
              <a:gd name="T10" fmla="*/ 108 w 447"/>
              <a:gd name="T11" fmla="*/ 152 h 681"/>
              <a:gd name="T12" fmla="*/ 0 w 447"/>
              <a:gd name="T13" fmla="*/ 298 h 681"/>
              <a:gd name="T14" fmla="*/ 33 w 447"/>
              <a:gd name="T15" fmla="*/ 326 h 681"/>
              <a:gd name="T16" fmla="*/ 108 w 447"/>
              <a:gd name="T17" fmla="*/ 249 h 681"/>
              <a:gd name="T18" fmla="*/ 109 w 447"/>
              <a:gd name="T19" fmla="*/ 327 h 681"/>
              <a:gd name="T20" fmla="*/ 44 w 447"/>
              <a:gd name="T21" fmla="*/ 665 h 681"/>
              <a:gd name="T22" fmla="*/ 92 w 447"/>
              <a:gd name="T23" fmla="*/ 681 h 681"/>
              <a:gd name="T24" fmla="*/ 185 w 447"/>
              <a:gd name="T25" fmla="*/ 440 h 681"/>
              <a:gd name="T26" fmla="*/ 229 w 447"/>
              <a:gd name="T27" fmla="*/ 540 h 681"/>
              <a:gd name="T28" fmla="*/ 364 w 447"/>
              <a:gd name="T29" fmla="*/ 678 h 681"/>
              <a:gd name="T30" fmla="*/ 401 w 447"/>
              <a:gd name="T31" fmla="*/ 641 h 681"/>
              <a:gd name="T32" fmla="*/ 301 w 447"/>
              <a:gd name="T33" fmla="*/ 512 h 681"/>
              <a:gd name="T34" fmla="*/ 278 w 447"/>
              <a:gd name="T35" fmla="*/ 321 h 681"/>
              <a:gd name="T36" fmla="*/ 276 w 447"/>
              <a:gd name="T37" fmla="*/ 141 h 681"/>
              <a:gd name="T38" fmla="*/ 411 w 447"/>
              <a:gd name="T39" fmla="*/ 284 h 681"/>
              <a:gd name="T40" fmla="*/ 447 w 447"/>
              <a:gd name="T41" fmla="*/ 25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7" h="681">
                <a:moveTo>
                  <a:pt x="447" y="255"/>
                </a:moveTo>
                <a:cubicBezTo>
                  <a:pt x="447" y="255"/>
                  <a:pt x="354" y="124"/>
                  <a:pt x="282" y="43"/>
                </a:cubicBezTo>
                <a:cubicBezTo>
                  <a:pt x="242" y="0"/>
                  <a:pt x="201" y="3"/>
                  <a:pt x="196" y="4"/>
                </a:cubicBezTo>
                <a:cubicBezTo>
                  <a:pt x="193" y="4"/>
                  <a:pt x="170" y="3"/>
                  <a:pt x="147" y="24"/>
                </a:cubicBezTo>
                <a:cubicBezTo>
                  <a:pt x="121" y="48"/>
                  <a:pt x="108" y="90"/>
                  <a:pt x="108" y="148"/>
                </a:cubicBezTo>
                <a:cubicBezTo>
                  <a:pt x="108" y="148"/>
                  <a:pt x="108" y="149"/>
                  <a:pt x="108" y="152"/>
                </a:cubicBezTo>
                <a:cubicBezTo>
                  <a:pt x="0" y="298"/>
                  <a:pt x="0" y="298"/>
                  <a:pt x="0" y="298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8" y="290"/>
                  <a:pt x="109" y="327"/>
                  <a:pt x="109" y="327"/>
                </a:cubicBezTo>
                <a:cubicBezTo>
                  <a:pt x="109" y="328"/>
                  <a:pt x="44" y="665"/>
                  <a:pt x="44" y="665"/>
                </a:cubicBezTo>
                <a:cubicBezTo>
                  <a:pt x="92" y="681"/>
                  <a:pt x="92" y="681"/>
                  <a:pt x="92" y="681"/>
                </a:cubicBezTo>
                <a:cubicBezTo>
                  <a:pt x="185" y="440"/>
                  <a:pt x="185" y="440"/>
                  <a:pt x="185" y="440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364" y="678"/>
                  <a:pt x="364" y="678"/>
                  <a:pt x="364" y="678"/>
                </a:cubicBezTo>
                <a:cubicBezTo>
                  <a:pt x="401" y="641"/>
                  <a:pt x="401" y="641"/>
                  <a:pt x="401" y="641"/>
                </a:cubicBezTo>
                <a:cubicBezTo>
                  <a:pt x="401" y="641"/>
                  <a:pt x="302" y="514"/>
                  <a:pt x="301" y="512"/>
                </a:cubicBezTo>
                <a:cubicBezTo>
                  <a:pt x="300" y="509"/>
                  <a:pt x="278" y="322"/>
                  <a:pt x="278" y="321"/>
                </a:cubicBezTo>
                <a:cubicBezTo>
                  <a:pt x="278" y="321"/>
                  <a:pt x="276" y="141"/>
                  <a:pt x="276" y="141"/>
                </a:cubicBezTo>
                <a:cubicBezTo>
                  <a:pt x="411" y="284"/>
                  <a:pt x="411" y="284"/>
                  <a:pt x="411" y="284"/>
                </a:cubicBezTo>
                <a:lnTo>
                  <a:pt x="447" y="255"/>
                </a:lnTo>
                <a:close/>
              </a:path>
            </a:pathLst>
          </a:cu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 flipH="1">
            <a:off x="1516826" y="3807476"/>
            <a:ext cx="308322" cy="337804"/>
          </a:xfrm>
          <a:prstGeom prst="ellipse">
            <a:avLst/>
          </a:pr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35"/>
          <p:cNvGrpSpPr/>
          <p:nvPr/>
        </p:nvGrpSpPr>
        <p:grpSpPr>
          <a:xfrm>
            <a:off x="6131074" y="2974312"/>
            <a:ext cx="949249" cy="1628541"/>
            <a:chOff x="4498975" y="1873250"/>
            <a:chExt cx="1681163" cy="3105151"/>
          </a:xfrm>
          <a:solidFill>
            <a:srgbClr val="FB5406"/>
          </a:solidFill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4984750" y="1873250"/>
              <a:ext cx="473075" cy="469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498975" y="2414588"/>
              <a:ext cx="1681163" cy="2563813"/>
            </a:xfrm>
            <a:custGeom>
              <a:avLst/>
              <a:gdLst>
                <a:gd name="T0" fmla="*/ 447 w 447"/>
                <a:gd name="T1" fmla="*/ 255 h 681"/>
                <a:gd name="T2" fmla="*/ 282 w 447"/>
                <a:gd name="T3" fmla="*/ 43 h 681"/>
                <a:gd name="T4" fmla="*/ 196 w 447"/>
                <a:gd name="T5" fmla="*/ 4 h 681"/>
                <a:gd name="T6" fmla="*/ 147 w 447"/>
                <a:gd name="T7" fmla="*/ 24 h 681"/>
                <a:gd name="T8" fmla="*/ 108 w 447"/>
                <a:gd name="T9" fmla="*/ 148 h 681"/>
                <a:gd name="T10" fmla="*/ 108 w 447"/>
                <a:gd name="T11" fmla="*/ 152 h 681"/>
                <a:gd name="T12" fmla="*/ 0 w 447"/>
                <a:gd name="T13" fmla="*/ 298 h 681"/>
                <a:gd name="T14" fmla="*/ 33 w 447"/>
                <a:gd name="T15" fmla="*/ 326 h 681"/>
                <a:gd name="T16" fmla="*/ 108 w 447"/>
                <a:gd name="T17" fmla="*/ 249 h 681"/>
                <a:gd name="T18" fmla="*/ 109 w 447"/>
                <a:gd name="T19" fmla="*/ 327 h 681"/>
                <a:gd name="T20" fmla="*/ 44 w 447"/>
                <a:gd name="T21" fmla="*/ 665 h 681"/>
                <a:gd name="T22" fmla="*/ 92 w 447"/>
                <a:gd name="T23" fmla="*/ 681 h 681"/>
                <a:gd name="T24" fmla="*/ 185 w 447"/>
                <a:gd name="T25" fmla="*/ 440 h 681"/>
                <a:gd name="T26" fmla="*/ 229 w 447"/>
                <a:gd name="T27" fmla="*/ 540 h 681"/>
                <a:gd name="T28" fmla="*/ 364 w 447"/>
                <a:gd name="T29" fmla="*/ 678 h 681"/>
                <a:gd name="T30" fmla="*/ 401 w 447"/>
                <a:gd name="T31" fmla="*/ 641 h 681"/>
                <a:gd name="T32" fmla="*/ 301 w 447"/>
                <a:gd name="T33" fmla="*/ 512 h 681"/>
                <a:gd name="T34" fmla="*/ 278 w 447"/>
                <a:gd name="T35" fmla="*/ 321 h 681"/>
                <a:gd name="T36" fmla="*/ 276 w 447"/>
                <a:gd name="T37" fmla="*/ 141 h 681"/>
                <a:gd name="T38" fmla="*/ 411 w 447"/>
                <a:gd name="T39" fmla="*/ 284 h 681"/>
                <a:gd name="T40" fmla="*/ 447 w 447"/>
                <a:gd name="T41" fmla="*/ 255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681">
                  <a:moveTo>
                    <a:pt x="447" y="255"/>
                  </a:moveTo>
                  <a:cubicBezTo>
                    <a:pt x="447" y="255"/>
                    <a:pt x="354" y="124"/>
                    <a:pt x="282" y="43"/>
                  </a:cubicBezTo>
                  <a:cubicBezTo>
                    <a:pt x="242" y="0"/>
                    <a:pt x="201" y="3"/>
                    <a:pt x="196" y="4"/>
                  </a:cubicBezTo>
                  <a:cubicBezTo>
                    <a:pt x="193" y="4"/>
                    <a:pt x="170" y="3"/>
                    <a:pt x="147" y="24"/>
                  </a:cubicBezTo>
                  <a:cubicBezTo>
                    <a:pt x="121" y="48"/>
                    <a:pt x="108" y="90"/>
                    <a:pt x="108" y="148"/>
                  </a:cubicBezTo>
                  <a:cubicBezTo>
                    <a:pt x="108" y="148"/>
                    <a:pt x="108" y="149"/>
                    <a:pt x="108" y="15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3" y="326"/>
                    <a:pt x="33" y="326"/>
                    <a:pt x="33" y="326"/>
                  </a:cubicBezTo>
                  <a:cubicBezTo>
                    <a:pt x="108" y="249"/>
                    <a:pt x="108" y="249"/>
                    <a:pt x="108" y="249"/>
                  </a:cubicBezTo>
                  <a:cubicBezTo>
                    <a:pt x="108" y="290"/>
                    <a:pt x="109" y="327"/>
                    <a:pt x="109" y="327"/>
                  </a:cubicBezTo>
                  <a:cubicBezTo>
                    <a:pt x="109" y="328"/>
                    <a:pt x="44" y="665"/>
                    <a:pt x="44" y="665"/>
                  </a:cubicBezTo>
                  <a:cubicBezTo>
                    <a:pt x="92" y="681"/>
                    <a:pt x="92" y="681"/>
                    <a:pt x="92" y="681"/>
                  </a:cubicBezTo>
                  <a:cubicBezTo>
                    <a:pt x="185" y="440"/>
                    <a:pt x="185" y="440"/>
                    <a:pt x="185" y="440"/>
                  </a:cubicBezTo>
                  <a:cubicBezTo>
                    <a:pt x="229" y="540"/>
                    <a:pt x="229" y="540"/>
                    <a:pt x="229" y="540"/>
                  </a:cubicBezTo>
                  <a:cubicBezTo>
                    <a:pt x="364" y="678"/>
                    <a:pt x="364" y="678"/>
                    <a:pt x="364" y="678"/>
                  </a:cubicBezTo>
                  <a:cubicBezTo>
                    <a:pt x="401" y="641"/>
                    <a:pt x="401" y="641"/>
                    <a:pt x="401" y="641"/>
                  </a:cubicBezTo>
                  <a:cubicBezTo>
                    <a:pt x="401" y="641"/>
                    <a:pt x="302" y="514"/>
                    <a:pt x="301" y="512"/>
                  </a:cubicBezTo>
                  <a:cubicBezTo>
                    <a:pt x="300" y="509"/>
                    <a:pt x="278" y="322"/>
                    <a:pt x="278" y="321"/>
                  </a:cubicBezTo>
                  <a:cubicBezTo>
                    <a:pt x="278" y="321"/>
                    <a:pt x="276" y="141"/>
                    <a:pt x="276" y="141"/>
                  </a:cubicBezTo>
                  <a:cubicBezTo>
                    <a:pt x="411" y="284"/>
                    <a:pt x="411" y="284"/>
                    <a:pt x="411" y="284"/>
                  </a:cubicBezTo>
                  <a:lnTo>
                    <a:pt x="447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6"/>
          <p:cNvSpPr>
            <a:spLocks/>
          </p:cNvSpPr>
          <p:nvPr/>
        </p:nvSpPr>
        <p:spPr bwMode="auto">
          <a:xfrm flipH="1">
            <a:off x="289735" y="4612185"/>
            <a:ext cx="1095683" cy="1273786"/>
          </a:xfrm>
          <a:custGeom>
            <a:avLst/>
            <a:gdLst>
              <a:gd name="T0" fmla="*/ 447 w 447"/>
              <a:gd name="T1" fmla="*/ 255 h 681"/>
              <a:gd name="T2" fmla="*/ 282 w 447"/>
              <a:gd name="T3" fmla="*/ 43 h 681"/>
              <a:gd name="T4" fmla="*/ 196 w 447"/>
              <a:gd name="T5" fmla="*/ 4 h 681"/>
              <a:gd name="T6" fmla="*/ 147 w 447"/>
              <a:gd name="T7" fmla="*/ 24 h 681"/>
              <a:gd name="T8" fmla="*/ 108 w 447"/>
              <a:gd name="T9" fmla="*/ 148 h 681"/>
              <a:gd name="T10" fmla="*/ 108 w 447"/>
              <a:gd name="T11" fmla="*/ 152 h 681"/>
              <a:gd name="T12" fmla="*/ 0 w 447"/>
              <a:gd name="T13" fmla="*/ 298 h 681"/>
              <a:gd name="T14" fmla="*/ 33 w 447"/>
              <a:gd name="T15" fmla="*/ 326 h 681"/>
              <a:gd name="T16" fmla="*/ 108 w 447"/>
              <a:gd name="T17" fmla="*/ 249 h 681"/>
              <a:gd name="T18" fmla="*/ 109 w 447"/>
              <a:gd name="T19" fmla="*/ 327 h 681"/>
              <a:gd name="T20" fmla="*/ 44 w 447"/>
              <a:gd name="T21" fmla="*/ 665 h 681"/>
              <a:gd name="T22" fmla="*/ 92 w 447"/>
              <a:gd name="T23" fmla="*/ 681 h 681"/>
              <a:gd name="T24" fmla="*/ 185 w 447"/>
              <a:gd name="T25" fmla="*/ 440 h 681"/>
              <a:gd name="T26" fmla="*/ 229 w 447"/>
              <a:gd name="T27" fmla="*/ 540 h 681"/>
              <a:gd name="T28" fmla="*/ 364 w 447"/>
              <a:gd name="T29" fmla="*/ 678 h 681"/>
              <a:gd name="T30" fmla="*/ 401 w 447"/>
              <a:gd name="T31" fmla="*/ 641 h 681"/>
              <a:gd name="T32" fmla="*/ 301 w 447"/>
              <a:gd name="T33" fmla="*/ 512 h 681"/>
              <a:gd name="T34" fmla="*/ 278 w 447"/>
              <a:gd name="T35" fmla="*/ 321 h 681"/>
              <a:gd name="T36" fmla="*/ 276 w 447"/>
              <a:gd name="T37" fmla="*/ 141 h 681"/>
              <a:gd name="T38" fmla="*/ 411 w 447"/>
              <a:gd name="T39" fmla="*/ 284 h 681"/>
              <a:gd name="T40" fmla="*/ 447 w 447"/>
              <a:gd name="T41" fmla="*/ 25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7" h="681">
                <a:moveTo>
                  <a:pt x="447" y="255"/>
                </a:moveTo>
                <a:cubicBezTo>
                  <a:pt x="447" y="255"/>
                  <a:pt x="354" y="124"/>
                  <a:pt x="282" y="43"/>
                </a:cubicBezTo>
                <a:cubicBezTo>
                  <a:pt x="242" y="0"/>
                  <a:pt x="201" y="3"/>
                  <a:pt x="196" y="4"/>
                </a:cubicBezTo>
                <a:cubicBezTo>
                  <a:pt x="193" y="4"/>
                  <a:pt x="170" y="3"/>
                  <a:pt x="147" y="24"/>
                </a:cubicBezTo>
                <a:cubicBezTo>
                  <a:pt x="121" y="48"/>
                  <a:pt x="108" y="90"/>
                  <a:pt x="108" y="148"/>
                </a:cubicBezTo>
                <a:cubicBezTo>
                  <a:pt x="108" y="148"/>
                  <a:pt x="108" y="149"/>
                  <a:pt x="108" y="152"/>
                </a:cubicBezTo>
                <a:cubicBezTo>
                  <a:pt x="0" y="298"/>
                  <a:pt x="0" y="298"/>
                  <a:pt x="0" y="298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8" y="290"/>
                  <a:pt x="109" y="327"/>
                  <a:pt x="109" y="327"/>
                </a:cubicBezTo>
                <a:cubicBezTo>
                  <a:pt x="109" y="328"/>
                  <a:pt x="44" y="665"/>
                  <a:pt x="44" y="665"/>
                </a:cubicBezTo>
                <a:cubicBezTo>
                  <a:pt x="92" y="681"/>
                  <a:pt x="92" y="681"/>
                  <a:pt x="92" y="681"/>
                </a:cubicBezTo>
                <a:cubicBezTo>
                  <a:pt x="185" y="440"/>
                  <a:pt x="185" y="440"/>
                  <a:pt x="185" y="440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364" y="678"/>
                  <a:pt x="364" y="678"/>
                  <a:pt x="364" y="678"/>
                </a:cubicBezTo>
                <a:cubicBezTo>
                  <a:pt x="401" y="641"/>
                  <a:pt x="401" y="641"/>
                  <a:pt x="401" y="641"/>
                </a:cubicBezTo>
                <a:cubicBezTo>
                  <a:pt x="401" y="641"/>
                  <a:pt x="302" y="514"/>
                  <a:pt x="301" y="512"/>
                </a:cubicBezTo>
                <a:cubicBezTo>
                  <a:pt x="300" y="509"/>
                  <a:pt x="278" y="322"/>
                  <a:pt x="278" y="321"/>
                </a:cubicBezTo>
                <a:cubicBezTo>
                  <a:pt x="278" y="321"/>
                  <a:pt x="276" y="141"/>
                  <a:pt x="276" y="141"/>
                </a:cubicBezTo>
                <a:cubicBezTo>
                  <a:pt x="411" y="284"/>
                  <a:pt x="411" y="284"/>
                  <a:pt x="411" y="284"/>
                </a:cubicBezTo>
                <a:lnTo>
                  <a:pt x="447" y="255"/>
                </a:lnTo>
                <a:close/>
              </a:path>
            </a:pathLst>
          </a:cu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 flipH="1">
            <a:off x="729403" y="4225181"/>
            <a:ext cx="308322" cy="337804"/>
          </a:xfrm>
          <a:prstGeom prst="ellipse">
            <a:avLst/>
          </a:pr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 flipH="1">
            <a:off x="2019937" y="3858348"/>
            <a:ext cx="1095683" cy="1273786"/>
          </a:xfrm>
          <a:custGeom>
            <a:avLst/>
            <a:gdLst>
              <a:gd name="T0" fmla="*/ 447 w 447"/>
              <a:gd name="T1" fmla="*/ 255 h 681"/>
              <a:gd name="T2" fmla="*/ 282 w 447"/>
              <a:gd name="T3" fmla="*/ 43 h 681"/>
              <a:gd name="T4" fmla="*/ 196 w 447"/>
              <a:gd name="T5" fmla="*/ 4 h 681"/>
              <a:gd name="T6" fmla="*/ 147 w 447"/>
              <a:gd name="T7" fmla="*/ 24 h 681"/>
              <a:gd name="T8" fmla="*/ 108 w 447"/>
              <a:gd name="T9" fmla="*/ 148 h 681"/>
              <a:gd name="T10" fmla="*/ 108 w 447"/>
              <a:gd name="T11" fmla="*/ 152 h 681"/>
              <a:gd name="T12" fmla="*/ 0 w 447"/>
              <a:gd name="T13" fmla="*/ 298 h 681"/>
              <a:gd name="T14" fmla="*/ 33 w 447"/>
              <a:gd name="T15" fmla="*/ 326 h 681"/>
              <a:gd name="T16" fmla="*/ 108 w 447"/>
              <a:gd name="T17" fmla="*/ 249 h 681"/>
              <a:gd name="T18" fmla="*/ 109 w 447"/>
              <a:gd name="T19" fmla="*/ 327 h 681"/>
              <a:gd name="T20" fmla="*/ 44 w 447"/>
              <a:gd name="T21" fmla="*/ 665 h 681"/>
              <a:gd name="T22" fmla="*/ 92 w 447"/>
              <a:gd name="T23" fmla="*/ 681 h 681"/>
              <a:gd name="T24" fmla="*/ 185 w 447"/>
              <a:gd name="T25" fmla="*/ 440 h 681"/>
              <a:gd name="T26" fmla="*/ 229 w 447"/>
              <a:gd name="T27" fmla="*/ 540 h 681"/>
              <a:gd name="T28" fmla="*/ 364 w 447"/>
              <a:gd name="T29" fmla="*/ 678 h 681"/>
              <a:gd name="T30" fmla="*/ 401 w 447"/>
              <a:gd name="T31" fmla="*/ 641 h 681"/>
              <a:gd name="T32" fmla="*/ 301 w 447"/>
              <a:gd name="T33" fmla="*/ 512 h 681"/>
              <a:gd name="T34" fmla="*/ 278 w 447"/>
              <a:gd name="T35" fmla="*/ 321 h 681"/>
              <a:gd name="T36" fmla="*/ 276 w 447"/>
              <a:gd name="T37" fmla="*/ 141 h 681"/>
              <a:gd name="T38" fmla="*/ 411 w 447"/>
              <a:gd name="T39" fmla="*/ 284 h 681"/>
              <a:gd name="T40" fmla="*/ 447 w 447"/>
              <a:gd name="T41" fmla="*/ 25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7" h="681">
                <a:moveTo>
                  <a:pt x="447" y="255"/>
                </a:moveTo>
                <a:cubicBezTo>
                  <a:pt x="447" y="255"/>
                  <a:pt x="354" y="124"/>
                  <a:pt x="282" y="43"/>
                </a:cubicBezTo>
                <a:cubicBezTo>
                  <a:pt x="242" y="0"/>
                  <a:pt x="201" y="3"/>
                  <a:pt x="196" y="4"/>
                </a:cubicBezTo>
                <a:cubicBezTo>
                  <a:pt x="193" y="4"/>
                  <a:pt x="170" y="3"/>
                  <a:pt x="147" y="24"/>
                </a:cubicBezTo>
                <a:cubicBezTo>
                  <a:pt x="121" y="48"/>
                  <a:pt x="108" y="90"/>
                  <a:pt x="108" y="148"/>
                </a:cubicBezTo>
                <a:cubicBezTo>
                  <a:pt x="108" y="148"/>
                  <a:pt x="108" y="149"/>
                  <a:pt x="108" y="152"/>
                </a:cubicBezTo>
                <a:cubicBezTo>
                  <a:pt x="0" y="298"/>
                  <a:pt x="0" y="298"/>
                  <a:pt x="0" y="298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8" y="290"/>
                  <a:pt x="109" y="327"/>
                  <a:pt x="109" y="327"/>
                </a:cubicBezTo>
                <a:cubicBezTo>
                  <a:pt x="109" y="328"/>
                  <a:pt x="44" y="665"/>
                  <a:pt x="44" y="665"/>
                </a:cubicBezTo>
                <a:cubicBezTo>
                  <a:pt x="92" y="681"/>
                  <a:pt x="92" y="681"/>
                  <a:pt x="92" y="681"/>
                </a:cubicBezTo>
                <a:cubicBezTo>
                  <a:pt x="185" y="440"/>
                  <a:pt x="185" y="440"/>
                  <a:pt x="185" y="440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364" y="678"/>
                  <a:pt x="364" y="678"/>
                  <a:pt x="364" y="678"/>
                </a:cubicBezTo>
                <a:cubicBezTo>
                  <a:pt x="401" y="641"/>
                  <a:pt x="401" y="641"/>
                  <a:pt x="401" y="641"/>
                </a:cubicBezTo>
                <a:cubicBezTo>
                  <a:pt x="401" y="641"/>
                  <a:pt x="302" y="514"/>
                  <a:pt x="301" y="512"/>
                </a:cubicBezTo>
                <a:cubicBezTo>
                  <a:pt x="300" y="509"/>
                  <a:pt x="278" y="322"/>
                  <a:pt x="278" y="321"/>
                </a:cubicBezTo>
                <a:cubicBezTo>
                  <a:pt x="278" y="321"/>
                  <a:pt x="276" y="141"/>
                  <a:pt x="276" y="141"/>
                </a:cubicBezTo>
                <a:cubicBezTo>
                  <a:pt x="411" y="284"/>
                  <a:pt x="411" y="284"/>
                  <a:pt x="411" y="284"/>
                </a:cubicBezTo>
                <a:lnTo>
                  <a:pt x="447" y="255"/>
                </a:lnTo>
                <a:close/>
              </a:path>
            </a:pathLst>
          </a:cu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 flipH="1">
            <a:off x="2459605" y="3471344"/>
            <a:ext cx="308322" cy="337804"/>
          </a:xfrm>
          <a:prstGeom prst="ellipse">
            <a:avLst/>
          </a:pr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 flipH="1">
            <a:off x="3131019" y="2190387"/>
            <a:ext cx="1095683" cy="1273786"/>
          </a:xfrm>
          <a:custGeom>
            <a:avLst/>
            <a:gdLst>
              <a:gd name="T0" fmla="*/ 447 w 447"/>
              <a:gd name="T1" fmla="*/ 255 h 681"/>
              <a:gd name="T2" fmla="*/ 282 w 447"/>
              <a:gd name="T3" fmla="*/ 43 h 681"/>
              <a:gd name="T4" fmla="*/ 196 w 447"/>
              <a:gd name="T5" fmla="*/ 4 h 681"/>
              <a:gd name="T6" fmla="*/ 147 w 447"/>
              <a:gd name="T7" fmla="*/ 24 h 681"/>
              <a:gd name="T8" fmla="*/ 108 w 447"/>
              <a:gd name="T9" fmla="*/ 148 h 681"/>
              <a:gd name="T10" fmla="*/ 108 w 447"/>
              <a:gd name="T11" fmla="*/ 152 h 681"/>
              <a:gd name="T12" fmla="*/ 0 w 447"/>
              <a:gd name="T13" fmla="*/ 298 h 681"/>
              <a:gd name="T14" fmla="*/ 33 w 447"/>
              <a:gd name="T15" fmla="*/ 326 h 681"/>
              <a:gd name="T16" fmla="*/ 108 w 447"/>
              <a:gd name="T17" fmla="*/ 249 h 681"/>
              <a:gd name="T18" fmla="*/ 109 w 447"/>
              <a:gd name="T19" fmla="*/ 327 h 681"/>
              <a:gd name="T20" fmla="*/ 44 w 447"/>
              <a:gd name="T21" fmla="*/ 665 h 681"/>
              <a:gd name="T22" fmla="*/ 92 w 447"/>
              <a:gd name="T23" fmla="*/ 681 h 681"/>
              <a:gd name="T24" fmla="*/ 185 w 447"/>
              <a:gd name="T25" fmla="*/ 440 h 681"/>
              <a:gd name="T26" fmla="*/ 229 w 447"/>
              <a:gd name="T27" fmla="*/ 540 h 681"/>
              <a:gd name="T28" fmla="*/ 364 w 447"/>
              <a:gd name="T29" fmla="*/ 678 h 681"/>
              <a:gd name="T30" fmla="*/ 401 w 447"/>
              <a:gd name="T31" fmla="*/ 641 h 681"/>
              <a:gd name="T32" fmla="*/ 301 w 447"/>
              <a:gd name="T33" fmla="*/ 512 h 681"/>
              <a:gd name="T34" fmla="*/ 278 w 447"/>
              <a:gd name="T35" fmla="*/ 321 h 681"/>
              <a:gd name="T36" fmla="*/ 276 w 447"/>
              <a:gd name="T37" fmla="*/ 141 h 681"/>
              <a:gd name="T38" fmla="*/ 411 w 447"/>
              <a:gd name="T39" fmla="*/ 284 h 681"/>
              <a:gd name="T40" fmla="*/ 447 w 447"/>
              <a:gd name="T41" fmla="*/ 25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7" h="681">
                <a:moveTo>
                  <a:pt x="447" y="255"/>
                </a:moveTo>
                <a:cubicBezTo>
                  <a:pt x="447" y="255"/>
                  <a:pt x="354" y="124"/>
                  <a:pt x="282" y="43"/>
                </a:cubicBezTo>
                <a:cubicBezTo>
                  <a:pt x="242" y="0"/>
                  <a:pt x="201" y="3"/>
                  <a:pt x="196" y="4"/>
                </a:cubicBezTo>
                <a:cubicBezTo>
                  <a:pt x="193" y="4"/>
                  <a:pt x="170" y="3"/>
                  <a:pt x="147" y="24"/>
                </a:cubicBezTo>
                <a:cubicBezTo>
                  <a:pt x="121" y="48"/>
                  <a:pt x="108" y="90"/>
                  <a:pt x="108" y="148"/>
                </a:cubicBezTo>
                <a:cubicBezTo>
                  <a:pt x="108" y="148"/>
                  <a:pt x="108" y="149"/>
                  <a:pt x="108" y="152"/>
                </a:cubicBezTo>
                <a:cubicBezTo>
                  <a:pt x="0" y="298"/>
                  <a:pt x="0" y="298"/>
                  <a:pt x="0" y="298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8" y="290"/>
                  <a:pt x="109" y="327"/>
                  <a:pt x="109" y="327"/>
                </a:cubicBezTo>
                <a:cubicBezTo>
                  <a:pt x="109" y="328"/>
                  <a:pt x="44" y="665"/>
                  <a:pt x="44" y="665"/>
                </a:cubicBezTo>
                <a:cubicBezTo>
                  <a:pt x="92" y="681"/>
                  <a:pt x="92" y="681"/>
                  <a:pt x="92" y="681"/>
                </a:cubicBezTo>
                <a:cubicBezTo>
                  <a:pt x="185" y="440"/>
                  <a:pt x="185" y="440"/>
                  <a:pt x="185" y="440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364" y="678"/>
                  <a:pt x="364" y="678"/>
                  <a:pt x="364" y="678"/>
                </a:cubicBezTo>
                <a:cubicBezTo>
                  <a:pt x="401" y="641"/>
                  <a:pt x="401" y="641"/>
                  <a:pt x="401" y="641"/>
                </a:cubicBezTo>
                <a:cubicBezTo>
                  <a:pt x="401" y="641"/>
                  <a:pt x="302" y="514"/>
                  <a:pt x="301" y="512"/>
                </a:cubicBezTo>
                <a:cubicBezTo>
                  <a:pt x="300" y="509"/>
                  <a:pt x="278" y="322"/>
                  <a:pt x="278" y="321"/>
                </a:cubicBezTo>
                <a:cubicBezTo>
                  <a:pt x="278" y="321"/>
                  <a:pt x="276" y="141"/>
                  <a:pt x="276" y="141"/>
                </a:cubicBezTo>
                <a:cubicBezTo>
                  <a:pt x="411" y="284"/>
                  <a:pt x="411" y="284"/>
                  <a:pt x="411" y="284"/>
                </a:cubicBezTo>
                <a:lnTo>
                  <a:pt x="447" y="255"/>
                </a:lnTo>
                <a:close/>
              </a:path>
            </a:pathLst>
          </a:cu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 flipH="1">
            <a:off x="3594394" y="1782622"/>
            <a:ext cx="308322" cy="337804"/>
          </a:xfrm>
          <a:prstGeom prst="ellipse">
            <a:avLst/>
          </a:prstGeom>
          <a:solidFill>
            <a:srgbClr val="FB5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66258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營業員未來發展前景在於中產階級財富管理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8593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行、基金、保險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證券四大傳統金融行業，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在數位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及金融科技破壞式創新的衝擊下，已產生質與量的變革，營業點及從業人員的數位轉型已如火如荼的展開，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中產階級的財富管理業務將成為公司獲利的主要來源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是傳統金融機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構或新興的金融科技公司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，均以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同形式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資產管理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財富管理業務。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營業員應該重視綜合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金融能力與數位行銷能力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才有機會爭一席之地。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3092" y="34141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r>
              <a:rPr lang="zh-CN" altLang="en-US" b="1" dirty="0" smtClean="0"/>
              <a:t> </a:t>
            </a:r>
            <a:endParaRPr lang="zh-CN" altLang="en-US" dirty="0"/>
          </a:p>
          <a:p>
            <a:r>
              <a:rPr lang="zh-TW" altLang="en-US" b="1" dirty="0" smtClean="0"/>
              <a:t>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4860" y="3604015"/>
            <a:ext cx="105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高利潤業務 </a:t>
            </a:r>
            <a:endParaRPr lang="zh-TW" altLang="en-US" sz="1200" dirty="0">
              <a:solidFill>
                <a:prstClr val="black"/>
              </a:solidFill>
            </a:endParaRPr>
          </a:p>
          <a:p>
            <a:pPr lvl="0"/>
            <a:r>
              <a:rPr lang="zh-CN" altLang="en-US" sz="1200" b="1" dirty="0">
                <a:solidFill>
                  <a:prstClr val="black"/>
                </a:solidFill>
              </a:rPr>
              <a:t>（財富管理）</a:t>
            </a:r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406868" y="4652272"/>
            <a:ext cx="105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中利潤業務 </a:t>
            </a:r>
            <a:endParaRPr lang="zh-TW" altLang="en-US" sz="1200" dirty="0">
              <a:solidFill>
                <a:prstClr val="black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prstClr val="black"/>
                </a:solidFill>
              </a:rPr>
              <a:t>（產品銷售） 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891" y="5660384"/>
            <a:ext cx="105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b="1" dirty="0">
                <a:solidFill>
                  <a:prstClr val="black"/>
                </a:solidFill>
              </a:rPr>
              <a:t>低利潤業務 </a:t>
            </a:r>
            <a:endParaRPr lang="zh-TW" altLang="en-US" sz="1200" dirty="0">
              <a:solidFill>
                <a:prstClr val="black"/>
              </a:solidFill>
            </a:endParaRPr>
          </a:p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（金融資訊）</a:t>
            </a:r>
            <a:endParaRPr lang="zh-TW" altLang="en-US" sz="1200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558996" y="3407812"/>
            <a:ext cx="0" cy="2612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58996" y="6020424"/>
            <a:ext cx="70567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598695" y="6036861"/>
            <a:ext cx="1541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低淨值客戶 </a:t>
            </a:r>
            <a:endParaRPr lang="zh-TW" altLang="en-US" sz="1200" dirty="0">
              <a:solidFill>
                <a:prstClr val="black"/>
              </a:solidFill>
            </a:endParaRPr>
          </a:p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（</a:t>
            </a:r>
            <a:r>
              <a:rPr lang="zh-TW" altLang="en-US" sz="1200" b="1" dirty="0" smtClean="0">
                <a:solidFill>
                  <a:prstClr val="black"/>
                </a:solidFill>
              </a:rPr>
              <a:t>普通股民</a:t>
            </a:r>
            <a:r>
              <a:rPr lang="zh-TW" altLang="en-US" sz="1200" b="1" dirty="0">
                <a:solidFill>
                  <a:prstClr val="black"/>
                </a:solidFill>
              </a:rPr>
              <a:t>） 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7588" y="603686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200" b="1" dirty="0">
                <a:solidFill>
                  <a:prstClr val="black"/>
                </a:solidFill>
              </a:rPr>
              <a:t>高淨值客戶 </a:t>
            </a:r>
            <a:endParaRPr lang="zh-TW" altLang="en-US" sz="1200" dirty="0">
              <a:solidFill>
                <a:prstClr val="black"/>
              </a:solidFill>
            </a:endParaRPr>
          </a:p>
          <a:p>
            <a:pPr algn="ctr"/>
            <a:r>
              <a:rPr lang="zh-CN" altLang="en-US" sz="1200" b="1" dirty="0">
                <a:solidFill>
                  <a:prstClr val="black"/>
                </a:solidFill>
              </a:rPr>
              <a:t>（社會精英） </a:t>
            </a:r>
            <a:endParaRPr lang="zh-TW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4511324" y="6122049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b="1" dirty="0" smtClean="0">
                <a:solidFill>
                  <a:prstClr val="black"/>
                </a:solidFill>
              </a:rPr>
              <a:t>中產階級 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85" y="6488668"/>
            <a:ext cx="405168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464711"/>
            <a:ext cx="463327" cy="39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60" y="6463059"/>
            <a:ext cx="394941" cy="3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15" y="6447051"/>
            <a:ext cx="412377" cy="4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64711"/>
            <a:ext cx="390215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387482" y="651262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/>
              <a:t>銀行</a:t>
            </a:r>
            <a:endParaRPr lang="zh-TW" altLang="en-US" sz="12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707904" y="65220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/>
              <a:t>基金公司</a:t>
            </a:r>
            <a:endParaRPr lang="zh-TW" altLang="en-US" sz="12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087388" y="652285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/>
              <a:t>保險公司</a:t>
            </a:r>
            <a:endParaRPr lang="zh-TW" altLang="en-US" sz="12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314295" y="652285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/>
              <a:t>證券公司</a:t>
            </a:r>
            <a:endParaRPr lang="zh-TW" altLang="en-US" sz="12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128941" y="5060219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幾乎所有傳統金</a:t>
            </a:r>
            <a:r>
              <a:rPr lang="zh-CN" altLang="en-US" sz="1200" dirty="0" smtClean="0">
                <a:latin typeface="+mn-ea"/>
              </a:rPr>
              <a:t> </a:t>
            </a:r>
          </a:p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融機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構及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互聯網公司 </a:t>
            </a:r>
          </a:p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均可針對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部分使用者提供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務。 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11370" y="6522855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b="1" dirty="0">
                <a:solidFill>
                  <a:prstClr val="black"/>
                </a:solidFill>
                <a:latin typeface="微軟正黑體"/>
              </a:rPr>
              <a:t>互聯網公司</a:t>
            </a:r>
            <a:endParaRPr lang="zh-TW" altLang="en-US" sz="1200" dirty="0">
              <a:solidFill>
                <a:prstClr val="black"/>
              </a:solidFill>
              <a:latin typeface="微軟正黑體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73" y="4524356"/>
            <a:ext cx="405168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93" y="4951050"/>
            <a:ext cx="463327" cy="39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43" y="5462913"/>
            <a:ext cx="394941" cy="3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43" y="4071749"/>
            <a:ext cx="412377" cy="4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4" y="4585740"/>
            <a:ext cx="390215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手繪多邊形 25"/>
          <p:cNvSpPr/>
          <p:nvPr/>
        </p:nvSpPr>
        <p:spPr>
          <a:xfrm>
            <a:off x="2545186" y="3735778"/>
            <a:ext cx="2356339" cy="1807698"/>
          </a:xfrm>
          <a:custGeom>
            <a:avLst/>
            <a:gdLst>
              <a:gd name="connsiteX0" fmla="*/ 0 w 2356339"/>
              <a:gd name="connsiteY0" fmla="*/ 0 h 1807698"/>
              <a:gd name="connsiteX1" fmla="*/ 506437 w 2356339"/>
              <a:gd name="connsiteY1" fmla="*/ 1139483 h 1807698"/>
              <a:gd name="connsiteX2" fmla="*/ 1744394 w 2356339"/>
              <a:gd name="connsiteY2" fmla="*/ 1596683 h 1807698"/>
              <a:gd name="connsiteX3" fmla="*/ 2293034 w 2356339"/>
              <a:gd name="connsiteY3" fmla="*/ 1800664 h 1807698"/>
              <a:gd name="connsiteX4" fmla="*/ 2293034 w 2356339"/>
              <a:gd name="connsiteY4" fmla="*/ 1800664 h 1807698"/>
              <a:gd name="connsiteX5" fmla="*/ 2293034 w 2356339"/>
              <a:gd name="connsiteY5" fmla="*/ 1800664 h 1807698"/>
              <a:gd name="connsiteX6" fmla="*/ 2356339 w 2356339"/>
              <a:gd name="connsiteY6" fmla="*/ 1807698 h 18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6339" h="1807698">
                <a:moveTo>
                  <a:pt x="0" y="0"/>
                </a:moveTo>
                <a:cubicBezTo>
                  <a:pt x="107852" y="436684"/>
                  <a:pt x="215705" y="873369"/>
                  <a:pt x="506437" y="1139483"/>
                </a:cubicBezTo>
                <a:cubicBezTo>
                  <a:pt x="797169" y="1405597"/>
                  <a:pt x="1744394" y="1596683"/>
                  <a:pt x="1744394" y="1596683"/>
                </a:cubicBezTo>
                <a:lnTo>
                  <a:pt x="2293034" y="1800664"/>
                </a:lnTo>
                <a:lnTo>
                  <a:pt x="2293034" y="1800664"/>
                </a:lnTo>
                <a:lnTo>
                  <a:pt x="2293034" y="1800664"/>
                </a:lnTo>
                <a:lnTo>
                  <a:pt x="2356339" y="180769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887943" y="5244885"/>
            <a:ext cx="340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銀行、保險、基金、證券在金融產品銷售領域的競爭無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差異，高端理財產品銷售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上，可以覆蓋到互聯網公司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難覆蓋的中高淨值客戶。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60" y="4870457"/>
            <a:ext cx="405168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79" y="4856692"/>
            <a:ext cx="463327" cy="39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7" y="4855040"/>
            <a:ext cx="394941" cy="3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24" y="3789676"/>
            <a:ext cx="412377" cy="4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3394672" y="3515382"/>
            <a:ext cx="280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模逐漸擴大的中產階級，是證券公司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務的主要用戶群體。而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憑藉證券公司多年積累的行銷經驗，已經建立和用戶間的信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，這種信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是未來證券公司最大的競爭壁壘，而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藉由</a:t>
            </a:r>
            <a:r>
              <a:rPr lang="en-US" altLang="zh-CN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  <a:r>
              <a:rPr lang="zh-CN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模式，則可以將這種優勢最大限度的發揮。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12231" y="3384948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銀行業私人銀行業務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3" y="3372890"/>
            <a:ext cx="405168" cy="3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90" y="3983380"/>
            <a:ext cx="412377" cy="4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7523231" y="3789676"/>
            <a:ext cx="129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部分資本實力雄厚的大型綜合證券公司可以覆蓋企業及私人客戶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6425245" y="3530197"/>
            <a:ext cx="1869308" cy="1411051"/>
          </a:xfrm>
          <a:custGeom>
            <a:avLst/>
            <a:gdLst>
              <a:gd name="connsiteX0" fmla="*/ 0 w 1869308"/>
              <a:gd name="connsiteY0" fmla="*/ 0 h 1411051"/>
              <a:gd name="connsiteX1" fmla="*/ 450167 w 1869308"/>
              <a:gd name="connsiteY1" fmla="*/ 1012874 h 1411051"/>
              <a:gd name="connsiteX2" fmla="*/ 1716259 w 1869308"/>
              <a:gd name="connsiteY2" fmla="*/ 1371600 h 1411051"/>
              <a:gd name="connsiteX3" fmla="*/ 1800665 w 1869308"/>
              <a:gd name="connsiteY3" fmla="*/ 1385668 h 14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308" h="1411051">
                <a:moveTo>
                  <a:pt x="0" y="0"/>
                </a:moveTo>
                <a:cubicBezTo>
                  <a:pt x="82062" y="392137"/>
                  <a:pt x="164124" y="784274"/>
                  <a:pt x="450167" y="1012874"/>
                </a:cubicBezTo>
                <a:cubicBezTo>
                  <a:pt x="736210" y="1241474"/>
                  <a:pt x="1491176" y="1309468"/>
                  <a:pt x="1716259" y="1371600"/>
                </a:cubicBezTo>
                <a:cubicBezTo>
                  <a:pt x="1941342" y="1433732"/>
                  <a:pt x="1871003" y="1409700"/>
                  <a:pt x="1800665" y="13856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2839843" y="3271544"/>
            <a:ext cx="3676373" cy="155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smtClean="0"/>
              <a:t>大綱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389065"/>
            <a:ext cx="5616624" cy="446449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證券商與營業員的困境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營業據點變革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營業員變革的建議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資訊服務變革建議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社群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工具變革建議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buClrTx/>
              <a:buNone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--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潮股機器人</a:t>
            </a:r>
            <a:endParaRPr lang="en-US" altLang="zh-TW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05535" y="1747363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Financial</a:t>
            </a: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Institution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9104" y="3700517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 smtClean="0">
                <a:solidFill>
                  <a:prstClr val="black"/>
                </a:solidFill>
              </a:rPr>
              <a:t>ISVs,Sis</a:t>
            </a:r>
            <a:r>
              <a:rPr lang="en-US" altLang="zh-TW" sz="1400" dirty="0" smtClean="0">
                <a:solidFill>
                  <a:prstClr val="black"/>
                </a:solidFill>
              </a:rPr>
              <a:t> &amp; API Providers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49306" y="4310287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Data Providers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52541" y="4920057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VCs</a:t>
            </a:r>
            <a:r>
              <a:rPr lang="zh-TW" altLang="en-US" sz="1400" dirty="0" smtClean="0">
                <a:solidFill>
                  <a:prstClr val="black"/>
                </a:solidFill>
              </a:rPr>
              <a:t>，</a:t>
            </a:r>
            <a:r>
              <a:rPr lang="en-US" altLang="zh-TW" sz="1400" dirty="0" smtClean="0">
                <a:solidFill>
                  <a:prstClr val="black"/>
                </a:solidFill>
              </a:rPr>
              <a:t>Mentors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69118" y="5546340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Innovative Startups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37960" y="6220235"/>
            <a:ext cx="1806231" cy="6097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IDC Partners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723946" y="2093775"/>
            <a:ext cx="1035950" cy="269199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：旗艦型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810341" y="2093774"/>
            <a:ext cx="1298734" cy="269199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B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：附加功能型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160800" y="2093776"/>
            <a:ext cx="951629" cy="269199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C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：簡易型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151335" y="2093776"/>
            <a:ext cx="1288842" cy="269199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D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：延伸服務型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465056" y="2087934"/>
            <a:ext cx="971094" cy="269199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E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：虛擬型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720745" y="2383265"/>
            <a:ext cx="1428743" cy="298114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大型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&amp;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金控券商</a:t>
            </a: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185582" y="2383929"/>
            <a:ext cx="1416616" cy="269413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中型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&amp;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金控券商</a:t>
            </a: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097822" y="2383264"/>
            <a:ext cx="1343647" cy="269413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專業券商</a:t>
            </a: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665344" y="2383929"/>
            <a:ext cx="1363623" cy="269413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特色券商</a:t>
            </a: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714644" y="4528541"/>
            <a:ext cx="5839181" cy="17992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證券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期貨業大數據應用開發維運平台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(PaaS)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02373" y="6062148"/>
            <a:ext cx="1480337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APIM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7116" y="6062148"/>
            <a:ext cx="1480337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DevOps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69737" y="6062148"/>
            <a:ext cx="1480337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Dashboard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413912" y="5470090"/>
            <a:ext cx="4627172" cy="523471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證券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期貨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業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大數據水庫資訊共享服務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400" b="1" dirty="0" err="1" smtClean="0">
                <a:solidFill>
                  <a:prstClr val="black"/>
                </a:solidFill>
                <a:latin typeface="微軟正黑體" panose="020B0604030504040204" pitchFamily="34" charset="-120"/>
              </a:rPr>
              <a:t>DaaS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548465" y="5739039"/>
            <a:ext cx="915135" cy="224373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交易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4712759" y="5747388"/>
            <a:ext cx="915135" cy="224373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新聞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5871095" y="5739039"/>
            <a:ext cx="915135" cy="224373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政府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7017136" y="5747388"/>
            <a:ext cx="915135" cy="224373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社群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3394703" y="4889749"/>
            <a:ext cx="4627172" cy="570562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證券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期貨大數據水庫資訊共享服務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400" b="1" dirty="0" err="1">
                <a:solidFill>
                  <a:prstClr val="black"/>
                </a:solidFill>
                <a:latin typeface="微軟正黑體" panose="020B0604030504040204" pitchFamily="34" charset="-120"/>
              </a:rPr>
              <a:t>A</a:t>
            </a:r>
            <a:r>
              <a:rPr lang="en-US" altLang="zh-TW" sz="1400" b="1" dirty="0" err="1" smtClean="0">
                <a:solidFill>
                  <a:prstClr val="black"/>
                </a:solidFill>
                <a:latin typeface="微軟正黑體" panose="020B0604030504040204" pitchFamily="34" charset="-120"/>
              </a:rPr>
              <a:t>aaS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512390" y="5169335"/>
            <a:ext cx="915135" cy="232916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證券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4676684" y="5177684"/>
            <a:ext cx="915135" cy="232916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期貨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835020" y="5169335"/>
            <a:ext cx="915135" cy="232916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債券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981061" y="5177684"/>
            <a:ext cx="915135" cy="232916"/>
          </a:xfrm>
          <a:prstGeom prst="roundRect">
            <a:avLst/>
          </a:prstGeom>
          <a:solidFill>
            <a:srgbClr val="B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基金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2742731" y="3854346"/>
            <a:ext cx="5783935" cy="6194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證券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期貨業金融服務生態雲，共享流程服務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400" b="1" dirty="0" err="1" smtClean="0">
                <a:solidFill>
                  <a:prstClr val="black"/>
                </a:solidFill>
                <a:latin typeface="微軟正黑體" panose="020B0604030504040204" pitchFamily="34" charset="-120"/>
              </a:rPr>
              <a:t>BPaaS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2971534" y="4167171"/>
            <a:ext cx="927166" cy="3119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電子券商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011496" y="4167171"/>
            <a:ext cx="1135690" cy="3119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smtClean="0">
                <a:solidFill>
                  <a:prstClr val="black"/>
                </a:solidFill>
                <a:latin typeface="微軟正黑體" panose="020B0604030504040204" pitchFamily="34" charset="-120"/>
              </a:rPr>
              <a:t>差異化服務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7219195" y="4167171"/>
            <a:ext cx="1080120" cy="3119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社群金融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4977736" y="4161844"/>
            <a:ext cx="980447" cy="3119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客戶分流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3978835" y="4167171"/>
            <a:ext cx="955004" cy="3119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線上服務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2741983" y="3566315"/>
            <a:ext cx="5783935" cy="2823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帳務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金流後台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2732115" y="3278283"/>
            <a:ext cx="5783935" cy="2793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交易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風控中台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732115" y="2990252"/>
            <a:ext cx="5764199" cy="2809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行情資訊前台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7386172" y="2681378"/>
            <a:ext cx="1098734" cy="26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網頁下單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3835745" y="2681378"/>
            <a:ext cx="1068702" cy="26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AP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下單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6236481" y="2681378"/>
            <a:ext cx="1112073" cy="26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下單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2730202" y="2681378"/>
            <a:ext cx="1068702" cy="26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程式下單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4933839" y="2681378"/>
            <a:ext cx="1278170" cy="26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加值型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APP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2726086" y="1794420"/>
            <a:ext cx="2246500" cy="283325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On-line Service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：電子交易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5035592" y="1799127"/>
            <a:ext cx="3386841" cy="283325"/>
          </a:xfrm>
          <a:prstGeom prst="roundRect">
            <a:avLst/>
          </a:prstGeom>
          <a:solidFill>
            <a:srgbClr val="DF2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O2O Service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財富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管理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信託、諮詢、代銷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2833192" y="6589407"/>
            <a:ext cx="5773948" cy="2429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雲端機房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雲端運算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雲端儲存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0" name="左-右雙向箭號 49"/>
          <p:cNvSpPr/>
          <p:nvPr/>
        </p:nvSpPr>
        <p:spPr>
          <a:xfrm>
            <a:off x="2782662" y="6235241"/>
            <a:ext cx="5851253" cy="47690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私有雲                   混合雲                   公有雲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33257" y="2681379"/>
            <a:ext cx="1806231" cy="8750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SaaS &amp; SaaS+</a:t>
            </a: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Solution Provider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52" name="標題 5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58766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共</a:t>
            </a:r>
            <a:r>
              <a:rPr lang="zh-TW" altLang="en-US" b="1" dirty="0" smtClean="0"/>
              <a:t>創</a:t>
            </a:r>
            <a:r>
              <a:rPr lang="zh-TW" altLang="en-US" b="1" dirty="0" smtClean="0">
                <a:latin typeface="微軟正黑體"/>
                <a:ea typeface="微軟正黑體"/>
              </a:rPr>
              <a:t>、共享證券業金融科技生態圈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81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05263"/>
            <a:ext cx="9147373" cy="841248"/>
          </a:xfrm>
        </p:spPr>
        <p:txBody>
          <a:bodyPr>
            <a:noAutofit/>
          </a:bodyPr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+mj-ea"/>
              </a:rPr>
              <a:t>數位</a:t>
            </a:r>
            <a:r>
              <a:rPr lang="en-US" altLang="zh-TW" sz="3000" b="1" dirty="0">
                <a:solidFill>
                  <a:schemeClr val="tx1"/>
                </a:solidFill>
                <a:latin typeface="+mj-ea"/>
              </a:rPr>
              <a:t>3.0</a:t>
            </a:r>
            <a:r>
              <a:rPr lang="zh-TW" altLang="en-US" sz="3000" b="1" dirty="0" smtClean="0">
                <a:solidFill>
                  <a:schemeClr val="tx1"/>
                </a:solidFill>
                <a:latin typeface="+mj-ea"/>
              </a:rPr>
              <a:t>，客戶需要價值服務、更效率化的下單機制 </a:t>
            </a:r>
            <a:r>
              <a:rPr lang="en-US" altLang="zh-TW" sz="3000" b="1" dirty="0" smtClean="0">
                <a:solidFill>
                  <a:schemeClr val="tx1"/>
                </a:solidFill>
                <a:latin typeface="+mj-ea"/>
              </a:rPr>
              <a:t>!</a:t>
            </a:r>
            <a:endParaRPr lang="zh-TW" altLang="en-US" sz="30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87" y="3105200"/>
            <a:ext cx="1390328" cy="13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87" y="4977408"/>
            <a:ext cx="936104" cy="12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2" b="73418" l="27108" r="97289">
                        <a14:foregroundMark x1="58735" y1="28797" x2="58735" y2="28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13930" r="18824" b="43000"/>
          <a:stretch/>
        </p:blipFill>
        <p:spPr bwMode="auto">
          <a:xfrm>
            <a:off x="5058684" y="3113956"/>
            <a:ext cx="1610567" cy="14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肘形接點 4"/>
          <p:cNvCxnSpPr>
            <a:endCxn id="2050" idx="2"/>
          </p:cNvCxnSpPr>
          <p:nvPr/>
        </p:nvCxnSpPr>
        <p:spPr>
          <a:xfrm rot="10800000">
            <a:off x="2941951" y="4495529"/>
            <a:ext cx="1207020" cy="1109105"/>
          </a:xfrm>
          <a:prstGeom prst="bentConnector2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接點 6"/>
          <p:cNvCxnSpPr>
            <a:stCxn id="2051" idx="3"/>
          </p:cNvCxnSpPr>
          <p:nvPr/>
        </p:nvCxnSpPr>
        <p:spPr>
          <a:xfrm flipV="1">
            <a:off x="4985191" y="4517499"/>
            <a:ext cx="1008112" cy="1087134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420779" y="37236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證券雲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57083" y="35372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下單平臺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08" y="2631458"/>
            <a:ext cx="753889" cy="6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64711" y="372365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證券商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24635" y="45460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資訊商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216497" y="3305823"/>
            <a:ext cx="204282" cy="231425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3"/>
          </p:cNvCxnSpPr>
          <p:nvPr/>
        </p:nvCxnSpPr>
        <p:spPr>
          <a:xfrm flipV="1">
            <a:off x="1772707" y="3954486"/>
            <a:ext cx="474080" cy="1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2246787" y="4287642"/>
            <a:ext cx="246000" cy="258415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圖說文字 20"/>
          <p:cNvSpPr/>
          <p:nvPr/>
        </p:nvSpPr>
        <p:spPr>
          <a:xfrm>
            <a:off x="664711" y="5295754"/>
            <a:ext cx="1944216" cy="1368152"/>
          </a:xfrm>
          <a:prstGeom prst="wedgeRoundRectCallout">
            <a:avLst>
              <a:gd name="adj1" fmla="val 59387"/>
              <a:gd name="adj2" fmla="val -350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證券業務價值服務。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大數據整合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服務。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圓角矩形圖說文字 26"/>
          <p:cNvSpPr/>
          <p:nvPr/>
        </p:nvSpPr>
        <p:spPr>
          <a:xfrm>
            <a:off x="6425351" y="5187978"/>
            <a:ext cx="2088232" cy="1475928"/>
          </a:xfrm>
          <a:prstGeom prst="wedgeRoundRectCallout">
            <a:avLst>
              <a:gd name="adj1" fmla="val -59206"/>
              <a:gd name="adj2" fmla="val -350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多帳戶整合的下單平臺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更效率化的下單機制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下單普及化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99" y="2631457"/>
            <a:ext cx="753889" cy="6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線單箭頭接點 21"/>
          <p:cNvCxnSpPr/>
          <p:nvPr/>
        </p:nvCxnSpPr>
        <p:spPr>
          <a:xfrm flipV="1">
            <a:off x="6546541" y="3279208"/>
            <a:ext cx="486569" cy="227239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44"/>
          <a:stretch/>
        </p:blipFill>
        <p:spPr bwMode="auto">
          <a:xfrm>
            <a:off x="7155409" y="3488935"/>
            <a:ext cx="645667" cy="6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直線單箭頭接點 23"/>
          <p:cNvCxnSpPr/>
          <p:nvPr/>
        </p:nvCxnSpPr>
        <p:spPr>
          <a:xfrm flipV="1">
            <a:off x="6572855" y="3723653"/>
            <a:ext cx="474080" cy="1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圖說文字 8"/>
          <p:cNvSpPr/>
          <p:nvPr/>
        </p:nvSpPr>
        <p:spPr>
          <a:xfrm>
            <a:off x="3986090" y="3306163"/>
            <a:ext cx="1024385" cy="834984"/>
          </a:xfrm>
          <a:prstGeom prst="wedgeRoundRectCallout">
            <a:avLst>
              <a:gd name="adj1" fmla="val 69004"/>
              <a:gd name="adj2" fmla="val -716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現貨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期貨。複委託。信託。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89317" y="1946511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數位化趨勢應提供給客戶更即時、更多元、更加值的大數據資訊服務。另交易平臺應簡化多帳戶的下單需求，並提供更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smart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的下單功能。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47749" y="51864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價值服務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885307" y="493571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交易功能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整合</a:t>
            </a:r>
          </a:p>
        </p:txBody>
      </p:sp>
    </p:spTree>
    <p:extLst>
      <p:ext uri="{BB962C8B-B14F-4D97-AF65-F5344CB8AC3E}">
        <p14:creationId xmlns:p14="http://schemas.microsoft.com/office/powerpoint/2010/main" val="28749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275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07039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跨平台及裝置的資訊服務</a:t>
            </a:r>
          </a:p>
        </p:txBody>
      </p:sp>
    </p:spTree>
    <p:extLst>
      <p:ext uri="{BB962C8B-B14F-4D97-AF65-F5344CB8AC3E}">
        <p14:creationId xmlns:p14="http://schemas.microsoft.com/office/powerpoint/2010/main" val="6627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3015"/>
            <a:ext cx="2910843" cy="46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16587"/>
            <a:ext cx="2679386" cy="457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736304" cy="46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26028"/>
            <a:ext cx="2804821" cy="42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55" y="1807032"/>
            <a:ext cx="2862774" cy="42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299"/>
            <a:ext cx="2839236" cy="426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697534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數位金融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</a:rPr>
              <a:t>3.0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，實體據點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與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營業員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功能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降低！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1" y="2030859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數位金融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多元化趨勢改變客戶交易模式，客戶對證券營業據點（實體通路）功能要求，與對營業員的服務需求大幅改變，證券商須重新定位營業員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據點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的實質功能與使用效能．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51196"/>
            <a:ext cx="4039869" cy="32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54" y="3068960"/>
            <a:ext cx="4518025" cy="33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652119" y="641064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富邦證券近年交易來源統計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842" y="641064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u="sng" dirty="0">
                <a:latin typeface="微軟正黑體" pitchFamily="34" charset="-120"/>
                <a:ea typeface="微軟正黑體" pitchFamily="34" charset="-120"/>
              </a:rPr>
              <a:t>券商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近年網路交易佔比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22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1117"/>
            <a:ext cx="2839877" cy="42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5857"/>
            <a:ext cx="2816882" cy="42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7913"/>
            <a:ext cx="2849481" cy="42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0" y="1791866"/>
            <a:ext cx="2847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9" y="1791866"/>
            <a:ext cx="2880320" cy="42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1866"/>
            <a:ext cx="28670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6" y="1840955"/>
            <a:ext cx="2633205" cy="39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06" y="1840955"/>
            <a:ext cx="2633205" cy="39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26" y="1840953"/>
            <a:ext cx="2633205" cy="39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smtClean="0"/>
              <a:t>大綱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389065"/>
            <a:ext cx="5616624" cy="446449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證券商與營業員的困境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營業據點變革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營業員變革的建議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資訊服務變革建議</a:t>
            </a:r>
            <a:endParaRPr lang="en-US" altLang="zh-TW" b="1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社群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工具變革建議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buClrTx/>
              <a:buNone/>
            </a:pP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  --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潮股機器人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5741"/>
            <a:ext cx="8970185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 smtClean="0"/>
              <a:t>潮股機器人系統架構</a:t>
            </a:r>
            <a:endParaRPr lang="zh-TW" altLang="en-US" sz="3000" b="1" dirty="0"/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 rotWithShape="1">
          <a:blip r:embed="rId2">
            <a:extLst/>
          </a:blip>
          <a:srcRect r="71207"/>
          <a:stretch/>
        </p:blipFill>
        <p:spPr>
          <a:xfrm>
            <a:off x="820174" y="2361464"/>
            <a:ext cx="1186460" cy="396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23" y="1778221"/>
            <a:ext cx="1196126" cy="15948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825873" y="3044061"/>
            <a:ext cx="21602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報價 </a:t>
            </a:r>
            <a:r>
              <a:rPr lang="en-US" altLang="zh-TW" dirty="0" smtClean="0"/>
              <a:t>/</a:t>
            </a:r>
            <a:r>
              <a:rPr lang="zh-TW" altLang="en-US" dirty="0" smtClean="0"/>
              <a:t> 新聞 </a:t>
            </a:r>
            <a:r>
              <a:rPr lang="en-US" altLang="zh-TW" dirty="0" smtClean="0"/>
              <a:t>/ </a:t>
            </a:r>
            <a:r>
              <a:rPr lang="zh-TW" altLang="en-US" dirty="0" smtClean="0"/>
              <a:t>下單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盤後 </a:t>
            </a:r>
            <a:r>
              <a:rPr lang="en-US" altLang="zh-TW" dirty="0" smtClean="0"/>
              <a:t>……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34594" y="3756404"/>
            <a:ext cx="976790" cy="9838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99829" y="3896634"/>
            <a:ext cx="70788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語意</a:t>
            </a:r>
            <a:endParaRPr lang="en-US" altLang="zh-TW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分析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sym typeface="Calibri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566015" y="3743824"/>
            <a:ext cx="975984" cy="9838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19301" y="3820228"/>
            <a:ext cx="68980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chemeClr val="bg1"/>
                </a:solidFill>
                <a:latin typeface="+mj-ea"/>
                <a:ea typeface="+mj-ea"/>
              </a:rPr>
              <a:t>BOT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chemeClr val="bg1"/>
                </a:solidFill>
                <a:latin typeface="+mj-ea"/>
                <a:ea typeface="+mj-ea"/>
              </a:rPr>
              <a:t> API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sym typeface="Calibri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67586" y="5638421"/>
            <a:ext cx="21185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Stock Picker Language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/>
              <a:t>濾股系</a:t>
            </a:r>
            <a:r>
              <a:rPr lang="zh-TW" altLang="en-US" dirty="0"/>
              <a:t>統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4" y="4344213"/>
            <a:ext cx="1063349" cy="1417799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 rot="5400000">
            <a:off x="6592141" y="3701250"/>
            <a:ext cx="66941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10110101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1010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101010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101</a:t>
            </a:r>
            <a:endParaRPr kumimoji="0" lang="zh-TW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170324" y="4261557"/>
            <a:ext cx="324036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線單箭頭接點 16"/>
          <p:cNvCxnSpPr/>
          <p:nvPr/>
        </p:nvCxnSpPr>
        <p:spPr>
          <a:xfrm>
            <a:off x="3753719" y="4218989"/>
            <a:ext cx="324036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線單箭頭接點 17"/>
          <p:cNvCxnSpPr/>
          <p:nvPr/>
        </p:nvCxnSpPr>
        <p:spPr>
          <a:xfrm flipV="1">
            <a:off x="5174101" y="3037422"/>
            <a:ext cx="506613" cy="60852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線單箭頭接點 18"/>
          <p:cNvCxnSpPr/>
          <p:nvPr/>
        </p:nvCxnSpPr>
        <p:spPr>
          <a:xfrm>
            <a:off x="5211384" y="4691843"/>
            <a:ext cx="469331" cy="5058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字方塊 19"/>
          <p:cNvSpPr txBox="1"/>
          <p:nvPr/>
        </p:nvSpPr>
        <p:spPr>
          <a:xfrm>
            <a:off x="2915816" y="6284750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451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2538" y="1268760"/>
            <a:ext cx="9156538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000" b="1" dirty="0">
                <a:latin typeface="+mj-ea"/>
              </a:rPr>
              <a:t>Stock Picker </a:t>
            </a:r>
            <a:r>
              <a:rPr lang="en-US" altLang="zh-TW" sz="3000" b="1" dirty="0" smtClean="0">
                <a:latin typeface="+mj-ea"/>
              </a:rPr>
              <a:t>Language(</a:t>
            </a:r>
            <a:r>
              <a:rPr lang="zh-TW" altLang="en-US" sz="3000" b="1" dirty="0" smtClean="0">
                <a:latin typeface="+mj-ea"/>
              </a:rPr>
              <a:t>自然語法</a:t>
            </a:r>
            <a:r>
              <a:rPr lang="en-US" altLang="zh-TW" sz="3000" b="1" dirty="0" smtClean="0">
                <a:latin typeface="+mj-ea"/>
              </a:rPr>
              <a:t>)</a:t>
            </a:r>
            <a:endParaRPr lang="zh-TW" altLang="en-US" sz="3000" b="1" dirty="0">
              <a:latin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4048" y="1988840"/>
            <a:ext cx="396044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b="1" dirty="0" smtClean="0"/>
              <a:t>穩定的</a:t>
            </a:r>
            <a:r>
              <a:rPr lang="zh-TW" altLang="en-US" b="1" dirty="0"/>
              <a:t>盤後資料爬蟲</a:t>
            </a:r>
            <a:r>
              <a:rPr lang="zh-TW" altLang="en-US" b="1" dirty="0" smtClean="0"/>
              <a:t>系統</a:t>
            </a:r>
            <a:r>
              <a:rPr lang="en-US" altLang="zh-TW" b="1" dirty="0" smtClean="0"/>
              <a:t>(DHL)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b="1" dirty="0" smtClean="0"/>
              <a:t>轉檔系統</a:t>
            </a:r>
            <a:r>
              <a:rPr lang="en-US" altLang="zh-TW" b="1" dirty="0" smtClean="0"/>
              <a:t>(DSM)</a:t>
            </a:r>
          </a:p>
          <a:p>
            <a:pPr marL="361950" lvl="1">
              <a:lnSpc>
                <a:spcPct val="150000"/>
              </a:lnSpc>
            </a:pPr>
            <a:r>
              <a:rPr lang="zh-TW" altLang="en-US" dirty="0" smtClean="0"/>
              <a:t>將下載下來的資料轉檔成</a:t>
            </a:r>
            <a:r>
              <a:rPr lang="en-US" altLang="zh-TW" dirty="0" smtClean="0"/>
              <a:t>2</a:t>
            </a:r>
            <a:r>
              <a:rPr lang="zh-TW" altLang="en-US" dirty="0" smtClean="0"/>
              <a:t>進位的檔案系統</a:t>
            </a:r>
            <a:endParaRPr lang="en-US" altLang="zh-TW" dirty="0" smtClean="0"/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b="1" dirty="0" smtClean="0"/>
              <a:t>高速的濾股系統</a:t>
            </a:r>
            <a:r>
              <a:rPr lang="en-US" altLang="zh-TW" b="1" dirty="0" smtClean="0"/>
              <a:t>(SPL)</a:t>
            </a:r>
            <a:endParaRPr lang="en-US" altLang="zh-TW" b="1" dirty="0"/>
          </a:p>
          <a:p>
            <a:pPr marL="361950" lvl="1">
              <a:lnSpc>
                <a:spcPct val="150000"/>
              </a:lnSpc>
            </a:pPr>
            <a:r>
              <a:rPr lang="zh-TW" altLang="en-US" dirty="0" smtClean="0"/>
              <a:t>透過</a:t>
            </a:r>
            <a:r>
              <a:rPr lang="zh-TW" altLang="en-US" dirty="0"/>
              <a:t>簡單易懂的濾股</a:t>
            </a:r>
            <a:r>
              <a:rPr lang="zh-TW" altLang="en-US" dirty="0" smtClean="0"/>
              <a:t>條件以</a:t>
            </a:r>
            <a:r>
              <a:rPr lang="zh-TW" altLang="en-US" b="1" dirty="0" smtClean="0"/>
              <a:t>記憶體搜尋、過濾股票</a:t>
            </a:r>
            <a:endParaRPr lang="en-US" altLang="zh-TW" dirty="0"/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b="1" dirty="0" smtClean="0"/>
              <a:t>支援行情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技術指標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趨勢濾股</a:t>
            </a:r>
            <a:endParaRPr lang="en-US" altLang="zh-TW" b="1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b="1" dirty="0" smtClean="0"/>
              <a:t>提供</a:t>
            </a:r>
            <a:r>
              <a:rPr lang="en-US" altLang="zh-TW" b="1" dirty="0"/>
              <a:t>Web </a:t>
            </a:r>
            <a:r>
              <a:rPr lang="en-US" altLang="zh-TW" b="1" dirty="0" smtClean="0"/>
              <a:t>Service</a:t>
            </a:r>
            <a:r>
              <a:rPr lang="zh-TW" altLang="en-US" b="1" dirty="0" smtClean="0"/>
              <a:t>整</a:t>
            </a:r>
            <a:r>
              <a:rPr lang="zh-TW" altLang="en-US" b="1" dirty="0"/>
              <a:t>合</a:t>
            </a:r>
            <a:r>
              <a:rPr lang="zh-TW" altLang="en-US" b="1" dirty="0" smtClean="0"/>
              <a:t>串接服務</a:t>
            </a:r>
            <a:endParaRPr lang="en-US" altLang="zh-TW" b="1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b="1" dirty="0"/>
              <a:t>盤後模擬迴測與勝率演算核心系統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4434295" cy="351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384282" y="6093296"/>
            <a:ext cx="41687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/>
              <a:t>http://www.twspl.com.tw/SPLFreeDemo/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22562" y="6460727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32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41730" y="2791868"/>
            <a:ext cx="568176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9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othic Std B" pitchFamily="34" charset="-128"/>
                <a:ea typeface="Adobe Gothic Std B" pitchFamily="34" charset="-128"/>
                <a:sym typeface="Calibri"/>
              </a:rPr>
              <a:t>L</a:t>
            </a:r>
            <a:r>
              <a:rPr kumimoji="0" lang="en-US" altLang="zh-TW" sz="90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dobe Gothic Std B" pitchFamily="34" charset="-128"/>
                <a:ea typeface="Adobe Gothic Std B" pitchFamily="34" charset="-128"/>
                <a:sym typeface="Calibri"/>
              </a:rPr>
              <a:t>i</a:t>
            </a:r>
            <a:r>
              <a:rPr kumimoji="0" lang="en-US" altLang="zh-TW" sz="9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othic Std B" pitchFamily="34" charset="-128"/>
                <a:ea typeface="Adobe Gothic Std B" pitchFamily="34" charset="-128"/>
                <a:sym typeface="Calibri"/>
              </a:rPr>
              <a:t>ve De</a:t>
            </a:r>
            <a:r>
              <a:rPr kumimoji="0" lang="en-US" altLang="zh-TW" sz="90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dobe Gothic Std B" pitchFamily="34" charset="-128"/>
                <a:ea typeface="Adobe Gothic Std B" pitchFamily="34" charset="-128"/>
                <a:sym typeface="Calibri"/>
              </a:rPr>
              <a:t>m</a:t>
            </a:r>
            <a:r>
              <a:rPr kumimoji="0" lang="en-US" altLang="zh-TW" sz="9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othic Std B" pitchFamily="34" charset="-128"/>
                <a:ea typeface="Adobe Gothic Std B" pitchFamily="34" charset="-128"/>
                <a:sym typeface="Calibri"/>
              </a:rPr>
              <a:t>o</a:t>
            </a:r>
            <a:endParaRPr kumimoji="0" lang="zh-TW" altLang="en-US" sz="9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dobe Gothic Std B" pitchFamily="34" charset="-128"/>
              <a:sym typeface="Calibri"/>
            </a:endParaRPr>
          </a:p>
        </p:txBody>
      </p:sp>
      <p:grpSp>
        <p:nvGrpSpPr>
          <p:cNvPr id="5" name="Group 130"/>
          <p:cNvGrpSpPr/>
          <p:nvPr/>
        </p:nvGrpSpPr>
        <p:grpSpPr>
          <a:xfrm rot="258509">
            <a:off x="5948671" y="1834399"/>
            <a:ext cx="1274812" cy="1603907"/>
            <a:chOff x="0" y="0"/>
            <a:chExt cx="728484" cy="701656"/>
          </a:xfrm>
        </p:grpSpPr>
        <p:sp>
          <p:nvSpPr>
            <p:cNvPr id="6" name="Shape 128"/>
            <p:cNvSpPr/>
            <p:nvPr/>
          </p:nvSpPr>
          <p:spPr>
            <a:xfrm>
              <a:off x="156323" y="230539"/>
              <a:ext cx="410592" cy="24057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image2.png" descr="C:\Users\aaa\Dropbox\安永\金融科技創新創業\image\line-ic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28485" cy="7016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文字方塊 7"/>
          <p:cNvSpPr txBox="1"/>
          <p:nvPr/>
        </p:nvSpPr>
        <p:spPr>
          <a:xfrm>
            <a:off x="2922562" y="6276061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690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000" b="1" dirty="0" smtClean="0">
                <a:latin typeface="+mj-ea"/>
              </a:rPr>
              <a:t>B2B</a:t>
            </a:r>
            <a:r>
              <a:rPr lang="zh-TW" altLang="en-US" sz="3000" b="1" dirty="0" smtClean="0">
                <a:latin typeface="+mj-ea"/>
              </a:rPr>
              <a:t>市場創新商業模式</a:t>
            </a:r>
            <a:endParaRPr lang="zh-TW" altLang="en-US" sz="3000" b="1" dirty="0">
              <a:latin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2"/>
          <a:stretch/>
        </p:blipFill>
        <p:spPr>
          <a:xfrm>
            <a:off x="164253" y="2216579"/>
            <a:ext cx="4663124" cy="412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066231" y="2018407"/>
            <a:ext cx="3699411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提供券商「潮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股機器人」平台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化選股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券商現有網頁下單、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下單、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FB/Line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88222" y="3360835"/>
            <a:ext cx="1756247" cy="40862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68954" y="3728922"/>
            <a:ext cx="1708158" cy="369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簡單易學的指令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588222" y="4531244"/>
            <a:ext cx="1756247" cy="40862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68955" y="4707072"/>
            <a:ext cx="1099778" cy="646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中文腳本說明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70290" y="3208457"/>
            <a:ext cx="259302" cy="2031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系統濾出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的</a:t>
            </a: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股票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602883" y="4185535"/>
            <a:ext cx="1204934" cy="40862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67967" y="5999787"/>
            <a:ext cx="702078" cy="40862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50403" y="5924368"/>
            <a:ext cx="1708158" cy="369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飛快的運算時間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32593" y="6488668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84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61" y="2333278"/>
            <a:ext cx="548732" cy="8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1384980" y="3865556"/>
            <a:ext cx="1143267" cy="68963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線單箭頭接點 5"/>
          <p:cNvCxnSpPr/>
          <p:nvPr/>
        </p:nvCxnSpPr>
        <p:spPr>
          <a:xfrm flipH="1">
            <a:off x="3098136" y="4692792"/>
            <a:ext cx="368243" cy="19587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線單箭頭接點 6"/>
          <p:cNvCxnSpPr/>
          <p:nvPr/>
        </p:nvCxnSpPr>
        <p:spPr>
          <a:xfrm flipH="1" flipV="1">
            <a:off x="3016293" y="5766495"/>
            <a:ext cx="422590" cy="23969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59" y="4888668"/>
            <a:ext cx="969590" cy="10249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87" y="4364697"/>
            <a:ext cx="658554" cy="6362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66" y="5886343"/>
            <a:ext cx="658554" cy="662205"/>
          </a:xfrm>
          <a:prstGeom prst="rect">
            <a:avLst/>
          </a:prstGeom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99038"/>
              </p:ext>
            </p:extLst>
          </p:nvPr>
        </p:nvGraphicFramePr>
        <p:xfrm>
          <a:off x="2621193" y="3356992"/>
          <a:ext cx="758012" cy="76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7" imgW="694800" imgH="679680" progId="Photoshop.Image.15">
                  <p:embed/>
                </p:oleObj>
              </mc:Choice>
              <mc:Fallback>
                <p:oleObj name="Image" r:id="rId7" imgW="694800" imgH="67968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1193" y="3356992"/>
                        <a:ext cx="758012" cy="765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橢圓形圖說文字 11"/>
          <p:cNvSpPr/>
          <p:nvPr/>
        </p:nvSpPr>
        <p:spPr>
          <a:xfrm>
            <a:off x="3048704" y="2957010"/>
            <a:ext cx="2312738" cy="519348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85204" y="3016630"/>
            <a:ext cx="2035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鴻海股價走勢如何</a:t>
            </a:r>
            <a:r>
              <a:rPr kumimoji="0" lang="en-US" altLang="zh-TW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3758149" y="4899596"/>
            <a:ext cx="1842192" cy="838185"/>
          </a:xfrm>
          <a:prstGeom prst="wedgeEllipseCallout">
            <a:avLst>
              <a:gd name="adj1" fmla="val -21447"/>
              <a:gd name="adj2" fmla="val 11573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50267" y="5000940"/>
            <a:ext cx="141117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TW" altLang="en-US" dirty="0" smtClean="0"/>
              <a:t>有哪些鯉躍龍門的</a:t>
            </a:r>
            <a:r>
              <a:rPr lang="zh-TW" altLang="en-US" dirty="0"/>
              <a:t>股票</a:t>
            </a:r>
            <a:r>
              <a:rPr lang="en-US" altLang="zh-TW" dirty="0" smtClean="0"/>
              <a:t>?</a:t>
            </a:r>
          </a:p>
        </p:txBody>
      </p:sp>
      <p:sp>
        <p:nvSpPr>
          <p:cNvPr id="16" name="橢圓形圖說文字 15"/>
          <p:cNvSpPr/>
          <p:nvPr/>
        </p:nvSpPr>
        <p:spPr>
          <a:xfrm>
            <a:off x="2604213" y="1813931"/>
            <a:ext cx="2036540" cy="519348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678993" y="1892977"/>
            <a:ext cx="18043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要買賣哪隻股票</a:t>
            </a:r>
            <a:r>
              <a:rPr kumimoji="0" lang="en-US" altLang="zh-TW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00341" y="1721028"/>
            <a:ext cx="3495167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zh-TW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證券公司對投資人服務缺乏差異化，投資人選擇低手續券商進行交易，造成市場手續費競爭激烈，進低利時代。</a:t>
            </a:r>
            <a:endParaRPr lang="en-US" altLang="zh-TW" sz="2200" dirty="0" smtClean="0"/>
          </a:p>
          <a:p>
            <a:endParaRPr kumimoji="0" lang="en-US" altLang="zh-TW" sz="2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zh-TW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透過</a:t>
            </a:r>
            <a:r>
              <a:rPr kumimoji="0" lang="zh-TW" altLang="en-US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潮股機器人</a:t>
            </a:r>
            <a:r>
              <a:rPr kumimoji="0" lang="zh-TW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技術，將客戶分級服務，低貢獻度客戶由機器人服務，高貢獻度客戶由營業員</a:t>
            </a:r>
            <a:r>
              <a:rPr kumimoji="0" lang="en-US" altLang="zh-TW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+</a:t>
            </a:r>
            <a:r>
              <a:rPr kumimoji="0" lang="zh-TW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機器人服務，提供附加價值的投資資訊，協助客戶獲利。</a:t>
            </a:r>
            <a:endParaRPr lang="en-US" altLang="zh-TW" sz="2200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4698"/>
            <a:ext cx="1096259" cy="10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179512" y="5533366"/>
            <a:ext cx="1096259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  <a:cs typeface="Segoe UI Semilight"/>
              </a:defRPr>
            </a:lvl1pPr>
          </a:lstStyle>
          <a:p>
            <a:r>
              <a:rPr lang="zh-TW" altLang="en-US" dirty="0"/>
              <a:t>證券公司</a:t>
            </a:r>
            <a:endParaRPr lang="en-US" altLang="zh-TW" dirty="0"/>
          </a:p>
          <a:p>
            <a:r>
              <a:rPr lang="zh-TW" altLang="en-US" dirty="0"/>
              <a:t>潮股機器人</a:t>
            </a:r>
          </a:p>
        </p:txBody>
      </p:sp>
      <p:sp>
        <p:nvSpPr>
          <p:cNvPr id="21" name="橢圓形圖說文字 20"/>
          <p:cNvSpPr/>
          <p:nvPr/>
        </p:nvSpPr>
        <p:spPr>
          <a:xfrm>
            <a:off x="3734758" y="3609457"/>
            <a:ext cx="1842192" cy="796707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841464" y="3644631"/>
            <a:ext cx="198988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TW" altLang="en-US" dirty="0" smtClean="0"/>
              <a:t>有哪些台積電</a:t>
            </a:r>
            <a:endParaRPr lang="en-US" altLang="zh-TW" dirty="0" smtClean="0"/>
          </a:p>
          <a:p>
            <a:r>
              <a:rPr lang="zh-TW" altLang="en-US" dirty="0" smtClean="0"/>
              <a:t>趨勢型態股票</a:t>
            </a:r>
            <a:r>
              <a:rPr lang="en-US" altLang="zh-TW" dirty="0" smtClean="0"/>
              <a:t>?</a:t>
            </a: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905086" y="3051367"/>
            <a:ext cx="1162415" cy="1116179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1384980" y="4954782"/>
            <a:ext cx="651148" cy="21107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文字方塊 24"/>
          <p:cNvSpPr txBox="1"/>
          <p:nvPr/>
        </p:nvSpPr>
        <p:spPr>
          <a:xfrm>
            <a:off x="1956613" y="6067980"/>
            <a:ext cx="1005958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  <a:cs typeface="Segoe UI Semilight"/>
              </a:defRPr>
            </a:lvl1pPr>
          </a:lstStyle>
          <a:p>
            <a:r>
              <a:rPr lang="zh-TW" altLang="en-US" dirty="0"/>
              <a:t>證券公司</a:t>
            </a:r>
            <a:endParaRPr lang="en-US" altLang="zh-TW" dirty="0"/>
          </a:p>
          <a:p>
            <a:r>
              <a:rPr lang="zh-TW" altLang="en-US" dirty="0"/>
              <a:t>潮股機器人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932593" y="6488668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40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61910" y="1706182"/>
            <a:ext cx="4842538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提供營業員「潮股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機器人」透過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FB/Line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社群金融，服務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 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VIP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客戶投資規模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投資屬性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投資偏好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等設計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專用選股服務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，並利用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FB/Line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群組功能交換投資意見，與客戶建立良好互動關係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利用機器人，建立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專屬服務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族群</a:t>
            </a:r>
            <a:endParaRPr kumimoji="0" lang="zh-TW" alt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61900" y="1744476"/>
            <a:ext cx="2313956" cy="5063431"/>
            <a:chOff x="4737964" y="2074076"/>
            <a:chExt cx="3218259" cy="5724209"/>
          </a:xfrm>
        </p:grpSpPr>
        <p:grpSp>
          <p:nvGrpSpPr>
            <p:cNvPr id="6" name="群組 5"/>
            <p:cNvGrpSpPr/>
            <p:nvPr/>
          </p:nvGrpSpPr>
          <p:grpSpPr>
            <a:xfrm>
              <a:off x="4737964" y="2074076"/>
              <a:ext cx="3218259" cy="5724209"/>
              <a:chOff x="4655840" y="1004637"/>
              <a:chExt cx="3218259" cy="5724209"/>
            </a:xfrm>
          </p:grpSpPr>
          <p:pic>
            <p:nvPicPr>
              <p:cNvPr id="8" name="Picture 2" descr="C:\Users\aaa\Dropbox\安永\金融科技創新創業\image\S__441562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840" y="1004637"/>
                <a:ext cx="3218259" cy="5724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圓角矩形圖說文字 8"/>
              <p:cNvSpPr/>
              <p:nvPr/>
            </p:nvSpPr>
            <p:spPr>
              <a:xfrm>
                <a:off x="5399001" y="2611755"/>
                <a:ext cx="2209167" cy="1015868"/>
              </a:xfrm>
              <a:prstGeom prst="wedgeRoundRectCallout">
                <a:avLst>
                  <a:gd name="adj1" fmla="val -55637"/>
                  <a:gd name="adj2" fmla="val -39595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最近的大立光表現不錯，可以考慮看看。</a:t>
                </a:r>
                <a:endParaRPr kumimoji="0" lang="zh-TW" alt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652" y1="66038" x2="45652" y2="66038"/>
                            <a14:foregroundMark x1="63043" y1="75472" x2="63043" y2="754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9559" y="2531044"/>
                <a:ext cx="43815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字方塊 10"/>
              <p:cNvSpPr txBox="1"/>
              <p:nvPr/>
            </p:nvSpPr>
            <p:spPr>
              <a:xfrm>
                <a:off x="5177028" y="2492896"/>
                <a:ext cx="929524" cy="340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400" b="0" i="0" u="none" strike="noStrike" cap="none" spc="0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sym typeface="Calibri"/>
                  </a:rPr>
                  <a:t>營業員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652" y1="66038" x2="45652" y2="66038"/>
                            <a14:foregroundMark x1="63043" y1="75472" x2="63043" y2="754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8581" y="3558966"/>
                <a:ext cx="43815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5246798" y="3558966"/>
                <a:ext cx="1458523" cy="340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>
                    <a:solidFill>
                      <a:schemeClr val="bg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潮股機器人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sp>
            <p:nvSpPr>
              <p:cNvPr id="14" name="圓角矩形圖說文字 13"/>
              <p:cNvSpPr/>
              <p:nvPr/>
            </p:nvSpPr>
            <p:spPr>
              <a:xfrm>
                <a:off x="5618410" y="1516366"/>
                <a:ext cx="1989758" cy="1015868"/>
              </a:xfrm>
              <a:prstGeom prst="wedgeRoundRectCallout">
                <a:avLst>
                  <a:gd name="adj1" fmla="val 58078"/>
                  <a:gd name="adj2" fmla="val -30856"/>
                  <a:gd name="adj3" fmla="val 16667"/>
                </a:avLst>
              </a:prstGeom>
              <a:solidFill>
                <a:srgbClr val="92D05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最近有哪隻股票比較好呢</a:t>
                </a:r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  <a:endParaRPr kumimoji="0" lang="zh-TW" alt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69238" y="3891588"/>
                <a:ext cx="2338930" cy="233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文字方塊 6"/>
            <p:cNvSpPr txBox="1"/>
            <p:nvPr/>
          </p:nvSpPr>
          <p:spPr>
            <a:xfrm>
              <a:off x="5787966" y="2203563"/>
              <a:ext cx="1647451" cy="374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股票小群組</a:t>
              </a:r>
              <a:endParaRPr kumimoji="0" lang="zh-TW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995936" y="6445999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0" y="1268760"/>
            <a:ext cx="9144000" cy="54517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000" b="1" dirty="0" smtClean="0">
                <a:latin typeface="+mj-ea"/>
              </a:rPr>
              <a:t>B2B2C</a:t>
            </a:r>
            <a:r>
              <a:rPr lang="zh-TW" altLang="en-US" sz="3000" b="1" dirty="0" smtClean="0">
                <a:latin typeface="+mj-ea"/>
              </a:rPr>
              <a:t>市場創新商業模式</a:t>
            </a:r>
            <a:endParaRPr lang="zh-TW" altLang="en-US" sz="30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2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149"/>
            <a:ext cx="91440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 flipH="1">
            <a:off x="1812645" y="3373117"/>
            <a:ext cx="690093" cy="54477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直線單箭頭接點 4"/>
          <p:cNvCxnSpPr/>
          <p:nvPr/>
        </p:nvCxnSpPr>
        <p:spPr>
          <a:xfrm flipH="1">
            <a:off x="1812644" y="4535961"/>
            <a:ext cx="690094" cy="2480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線單箭頭接點 5"/>
          <p:cNvCxnSpPr/>
          <p:nvPr/>
        </p:nvCxnSpPr>
        <p:spPr>
          <a:xfrm flipH="1" flipV="1">
            <a:off x="1817034" y="5274025"/>
            <a:ext cx="643682" cy="330979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" y="3952198"/>
            <a:ext cx="1254782" cy="1167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89708"/>
            <a:ext cx="936103" cy="8925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37" y="5353401"/>
            <a:ext cx="917135" cy="892509"/>
          </a:xfrm>
          <a:prstGeom prst="rect">
            <a:avLst/>
          </a:prstGeom>
        </p:spPr>
      </p:pic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15467"/>
              </p:ext>
            </p:extLst>
          </p:nvPr>
        </p:nvGraphicFramePr>
        <p:xfrm>
          <a:off x="2616275" y="2620494"/>
          <a:ext cx="947613" cy="100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6" imgW="694800" imgH="679680" progId="Photoshop.Image.15">
                  <p:embed/>
                </p:oleObj>
              </mc:Choice>
              <mc:Fallback>
                <p:oleObj name="Image" r:id="rId6" imgW="694800" imgH="67968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6275" y="2620494"/>
                        <a:ext cx="947613" cy="100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橢圓形圖說文字 10"/>
          <p:cNvSpPr/>
          <p:nvPr/>
        </p:nvSpPr>
        <p:spPr>
          <a:xfrm>
            <a:off x="2811816" y="2025348"/>
            <a:ext cx="2358659" cy="519348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86135" y="2115177"/>
            <a:ext cx="225157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鴻海股價走勢如何</a:t>
            </a:r>
            <a:r>
              <a:rPr kumimoji="0" lang="en-US" altLang="zh-TW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3032050" y="3609316"/>
            <a:ext cx="2187381" cy="519348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83268" y="3699145"/>
            <a:ext cx="19950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要買賣哪隻股票</a:t>
            </a:r>
            <a:r>
              <a:rPr kumimoji="0" lang="en-US" altLang="zh-TW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橢圓形圖說文字 14"/>
          <p:cNvSpPr/>
          <p:nvPr/>
        </p:nvSpPr>
        <p:spPr>
          <a:xfrm>
            <a:off x="3043188" y="4869160"/>
            <a:ext cx="2320900" cy="609560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24336" y="5034513"/>
            <a:ext cx="19950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zh-TW" altLang="en-US" sz="2000" dirty="0" smtClean="0"/>
              <a:t>有哪些鯉躍龍門</a:t>
            </a:r>
            <a:r>
              <a:rPr lang="en-US" altLang="zh-TW" sz="2000" dirty="0" smtClean="0"/>
              <a:t>?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170476" y="2393361"/>
            <a:ext cx="3770960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zh-TW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金融從業人員花費過多時間處理重複的工作，</a:t>
            </a:r>
            <a:r>
              <a:rPr lang="zh-TW" altLang="en-US" sz="2400" dirty="0" smtClean="0"/>
              <a:t>例如</a:t>
            </a:r>
            <a:r>
              <a:rPr lang="zh-TW" altLang="en-US" sz="2400" dirty="0"/>
              <a:t>金融資訊的說明、個股</a:t>
            </a:r>
            <a:r>
              <a:rPr lang="zh-TW" altLang="en-US" sz="2400" dirty="0" smtClean="0"/>
              <a:t>行情解說</a:t>
            </a:r>
            <a:r>
              <a:rPr lang="en-US" altLang="zh-TW" sz="2400" dirty="0" smtClean="0"/>
              <a:t>……..</a:t>
            </a:r>
          </a:p>
          <a:p>
            <a:endParaRPr kumimoji="0" lang="en-US" altLang="zh-TW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zh-TW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透過</a:t>
            </a:r>
            <a:r>
              <a:rPr kumimoji="0" lang="zh-TW" alt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潮股機器人</a:t>
            </a:r>
            <a:r>
              <a:rPr kumimoji="0" lang="zh-TW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技術，將客戶訊息過濾，</a:t>
            </a:r>
            <a:r>
              <a:rPr lang="zh-TW" altLang="en-US" sz="2400" dirty="0" smtClean="0"/>
              <a:t>把大多數單調重複的問題交由機器人回答，讓從業人員把時間拿來處理更有價值的活動。</a:t>
            </a:r>
            <a:endParaRPr lang="en-US" altLang="zh-TW" sz="24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487110" y="5173011"/>
            <a:ext cx="1029405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  <a:cs typeface="Segoe UI Semilight"/>
              </a:defRPr>
            </a:lvl1pPr>
          </a:lstStyle>
          <a:p>
            <a:r>
              <a:rPr lang="zh-TW" altLang="en-US" dirty="0"/>
              <a:t>證券公司</a:t>
            </a:r>
            <a:endParaRPr lang="en-US" altLang="zh-TW" dirty="0"/>
          </a:p>
          <a:p>
            <a:r>
              <a:rPr lang="zh-TW" altLang="en-US" dirty="0"/>
              <a:t>潮股機器人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222430" y="6467590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531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268760"/>
            <a:ext cx="9144000" cy="54517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000" b="1" dirty="0" smtClean="0">
                <a:latin typeface="+mj-ea"/>
              </a:rPr>
              <a:t>B2C</a:t>
            </a:r>
            <a:r>
              <a:rPr lang="zh-TW" altLang="en-US" sz="3000" b="1" dirty="0" smtClean="0">
                <a:latin typeface="+mj-ea"/>
              </a:rPr>
              <a:t>市場創新商業模式</a:t>
            </a:r>
            <a:endParaRPr lang="zh-TW" altLang="en-US" sz="3000" b="1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88440" y="1842863"/>
            <a:ext cx="3934458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提供投資人「潮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股機器人」服務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一般客戶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付費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大專院校財務相關科系師生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利用機器人，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Know How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教案及實習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，縮小產學落差。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3143" y="1842863"/>
            <a:ext cx="2127770" cy="5046123"/>
            <a:chOff x="615174" y="1039786"/>
            <a:chExt cx="3218259" cy="5724209"/>
          </a:xfrm>
        </p:grpSpPr>
        <p:grpSp>
          <p:nvGrpSpPr>
            <p:cNvPr id="7" name="群組 6"/>
            <p:cNvGrpSpPr/>
            <p:nvPr/>
          </p:nvGrpSpPr>
          <p:grpSpPr>
            <a:xfrm>
              <a:off x="615174" y="1039786"/>
              <a:ext cx="3218259" cy="5724209"/>
              <a:chOff x="2629898" y="403737"/>
              <a:chExt cx="3218259" cy="5724209"/>
            </a:xfrm>
          </p:grpSpPr>
          <p:pic>
            <p:nvPicPr>
              <p:cNvPr id="9" name="Picture 2" descr="C:\Users\aaa\Dropbox\安永\金融科技創新創業\image\S__441562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898" y="403737"/>
                <a:ext cx="3218259" cy="5724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圓角矩形圖說文字 9"/>
              <p:cNvSpPr/>
              <p:nvPr/>
            </p:nvSpPr>
            <p:spPr>
              <a:xfrm>
                <a:off x="2855640" y="983693"/>
                <a:ext cx="2157075" cy="656669"/>
              </a:xfrm>
              <a:prstGeom prst="wedgeRoundRectCallout">
                <a:avLst>
                  <a:gd name="adj1" fmla="val -55637"/>
                  <a:gd name="adj2" fmla="val -39595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你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知道股票是什麼嗎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sp>
            <p:nvSpPr>
              <p:cNvPr id="11" name="圓角矩形圖說文字 10"/>
              <p:cNvSpPr/>
              <p:nvPr/>
            </p:nvSpPr>
            <p:spPr>
              <a:xfrm>
                <a:off x="3150104" y="3964615"/>
                <a:ext cx="2518513" cy="656669"/>
              </a:xfrm>
              <a:prstGeom prst="wedgeRoundRectCallout">
                <a:avLst>
                  <a:gd name="adj1" fmla="val 57293"/>
                  <a:gd name="adj2" fmla="val -38372"/>
                  <a:gd name="adj3" fmla="val 16667"/>
                </a:avLst>
              </a:prstGeom>
              <a:solidFill>
                <a:srgbClr val="92D05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今天三跌一漲的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股票有哪些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sp>
            <p:nvSpPr>
              <p:cNvPr id="12" name="圓角矩形圖說文字 11"/>
              <p:cNvSpPr/>
              <p:nvPr/>
            </p:nvSpPr>
            <p:spPr>
              <a:xfrm>
                <a:off x="4243465" y="1741980"/>
                <a:ext cx="1442447" cy="386275"/>
              </a:xfrm>
              <a:prstGeom prst="wedgeRoundRectCallout">
                <a:avLst>
                  <a:gd name="adj1" fmla="val 58078"/>
                  <a:gd name="adj2" fmla="val -47345"/>
                  <a:gd name="adj3" fmla="val 16667"/>
                </a:avLst>
              </a:prstGeom>
              <a:solidFill>
                <a:srgbClr val="92D05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不清楚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sp>
            <p:nvSpPr>
              <p:cNvPr id="13" name="圓角矩形圖說文字 12"/>
              <p:cNvSpPr/>
              <p:nvPr/>
            </p:nvSpPr>
            <p:spPr>
              <a:xfrm>
                <a:off x="2835564" y="2361568"/>
                <a:ext cx="2833053" cy="1467849"/>
              </a:xfrm>
              <a:prstGeom prst="wedgeRoundRectCallout">
                <a:avLst>
                  <a:gd name="adj1" fmla="val -55637"/>
                  <a:gd name="adj2" fmla="val -39595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這裡有一部關於股票的基本認知</a:t>
                </a:r>
              </a:p>
              <a:p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3"/>
                  </a:rPr>
                  <a:t>https://www.youtube.com/watch?v=XeeGa5B-HnE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  <p:sp>
            <p:nvSpPr>
              <p:cNvPr id="14" name="圓角矩形圖說文字 13"/>
              <p:cNvSpPr/>
              <p:nvPr/>
            </p:nvSpPr>
            <p:spPr>
              <a:xfrm>
                <a:off x="2786878" y="4816912"/>
                <a:ext cx="2157075" cy="656669"/>
              </a:xfrm>
              <a:prstGeom prst="wedgeRoundRectCallout">
                <a:avLst>
                  <a:gd name="adj1" fmla="val -55637"/>
                  <a:gd name="adj2" fmla="val -39595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今日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三跌一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漲的股票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如下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endParaRPr kumimoji="0" lang="zh-TW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1703512" y="1124744"/>
              <a:ext cx="1691361" cy="3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rPr>
                <a:t>潮股機器人</a:t>
              </a:r>
              <a:endParaRPr kumimoji="0" lang="zh-TW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310309" y="1811877"/>
            <a:ext cx="2127770" cy="5046123"/>
            <a:chOff x="619610" y="1004637"/>
            <a:chExt cx="3218259" cy="5724209"/>
          </a:xfrm>
        </p:grpSpPr>
        <p:grpSp>
          <p:nvGrpSpPr>
            <p:cNvPr id="17" name="群組 16"/>
            <p:cNvGrpSpPr/>
            <p:nvPr/>
          </p:nvGrpSpPr>
          <p:grpSpPr>
            <a:xfrm>
              <a:off x="619610" y="1004637"/>
              <a:ext cx="3218259" cy="5724209"/>
              <a:chOff x="2634334" y="368588"/>
              <a:chExt cx="3218259" cy="5724209"/>
            </a:xfrm>
          </p:grpSpPr>
          <p:pic>
            <p:nvPicPr>
              <p:cNvPr id="19" name="Picture 2" descr="C:\Users\aaa\Dropbox\安永\金融科技創新創業\image\S__441562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334" y="368588"/>
                <a:ext cx="3218259" cy="5724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圓角矩形圖說文字 19"/>
              <p:cNvSpPr/>
              <p:nvPr/>
            </p:nvSpPr>
            <p:spPr>
              <a:xfrm>
                <a:off x="2949269" y="3829419"/>
                <a:ext cx="2654947" cy="1197456"/>
              </a:xfrm>
              <a:prstGeom prst="wedgeRoundRectCallout">
                <a:avLst>
                  <a:gd name="adj1" fmla="val -55637"/>
                  <a:gd name="adj2" fmla="val -39595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kumimoji="0" lang="zh-TW" altLang="en-US" sz="1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sym typeface="Calibri"/>
                  </a:rPr>
                  <a:t>等</a:t>
                </a:r>
                <a:r>
                  <a:rPr kumimoji="0" lang="en-US" altLang="zh-TW" sz="1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sym typeface="Calibri"/>
                  </a:rPr>
                  <a:t>23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隻</a:t>
                </a:r>
                <a:r>
                  <a:rPr kumimoji="0" lang="zh-TW" altLang="en-US" sz="1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sym typeface="Calibri"/>
                  </a:rPr>
                  <a:t>股票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4"/>
                  </a:rPr>
                  <a:t>https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4"/>
                  </a:rPr>
                  <a:t>://anyong.com.tw/XEXSQWQWJ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1" name="Picture 3" descr="C:\Users\aaa\Dropbox\安永\金融科技創新創業\image\1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-4083"/>
              <a:stretch/>
            </p:blipFill>
            <p:spPr bwMode="auto">
              <a:xfrm>
                <a:off x="2884726" y="1124772"/>
                <a:ext cx="2821035" cy="2704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文字方塊 17"/>
            <p:cNvSpPr txBox="1"/>
            <p:nvPr/>
          </p:nvSpPr>
          <p:spPr>
            <a:xfrm>
              <a:off x="1703512" y="1124744"/>
              <a:ext cx="1691361" cy="3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Calibri"/>
                </a:rPr>
                <a:t>潮股機器人</a:t>
              </a:r>
              <a:endParaRPr kumimoji="0" lang="zh-TW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4932040" y="6445999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667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18923585">
            <a:off x="2988879" y="4701647"/>
            <a:ext cx="11709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/>
              <a:t>500 KM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63674" y="3845127"/>
            <a:ext cx="131238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金融市場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01678"/>
              </p:ext>
            </p:extLst>
          </p:nvPr>
        </p:nvGraphicFramePr>
        <p:xfrm>
          <a:off x="58819" y="4029860"/>
          <a:ext cx="1486725" cy="147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" r:id="rId3" imgW="2285640" imgH="2285640" progId="Photoshop.Image.15">
                  <p:embed/>
                </p:oleObj>
              </mc:Choice>
              <mc:Fallback>
                <p:oleObj name="Image" r:id="rId3" imgW="2285640" imgH="22856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9" y="4029860"/>
                        <a:ext cx="1486725" cy="1478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接點 6"/>
          <p:cNvCxnSpPr/>
          <p:nvPr/>
        </p:nvCxnSpPr>
        <p:spPr>
          <a:xfrm flipV="1">
            <a:off x="1613479" y="3688950"/>
            <a:ext cx="2023496" cy="66418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橢圓形圖說文字 7"/>
          <p:cNvSpPr/>
          <p:nvPr/>
        </p:nvSpPr>
        <p:spPr>
          <a:xfrm>
            <a:off x="103709" y="2855850"/>
            <a:ext cx="2045429" cy="717165"/>
          </a:xfrm>
          <a:prstGeom prst="wedgeEllipseCallout">
            <a:avLst>
              <a:gd name="adj1" fmla="val 1020"/>
              <a:gd name="adj2" fmla="val 8246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108" y="2922044"/>
            <a:ext cx="1848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什麼是股票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線圖又是什麼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72" y="2147810"/>
            <a:ext cx="1719615" cy="199113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182508" y="1595691"/>
            <a:ext cx="3618402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zh-TW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投資理財是增加財富的途徑之一，許多投資人對金融資訊一知半解，不敢投資，造成許多資金都只能存在銀行收取微薄利息。</a:t>
            </a:r>
            <a:endParaRPr kumimoji="0" lang="en-US" altLang="zh-TW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zh-TW" altLang="en-US" sz="2400" dirty="0" smtClean="0"/>
              <a:t>透過</a:t>
            </a:r>
            <a:r>
              <a:rPr lang="zh-TW" altLang="en-US" sz="2400" b="1" dirty="0" smtClean="0"/>
              <a:t>潮股機器人</a:t>
            </a:r>
            <a:r>
              <a:rPr lang="en-US" altLang="zh-TW" sz="2400" dirty="0" smtClean="0"/>
              <a:t>--</a:t>
            </a:r>
            <a:r>
              <a:rPr lang="zh-TW" altLang="en-US" sz="2400" dirty="0" smtClean="0"/>
              <a:t>以互動的方式</a:t>
            </a:r>
            <a:r>
              <a:rPr lang="zh-TW" altLang="en-US" sz="2400" dirty="0"/>
              <a:t>提供</a:t>
            </a:r>
            <a:r>
              <a:rPr lang="zh-TW" altLang="en-US" sz="2400" dirty="0" smtClean="0"/>
              <a:t>這些投資人投資理財資訊，以</a:t>
            </a:r>
            <a:r>
              <a:rPr lang="en-US" altLang="zh-TW" sz="2400" dirty="0"/>
              <a:t>Line</a:t>
            </a:r>
            <a:r>
              <a:rPr lang="zh-TW" altLang="en-US" sz="2400" dirty="0"/>
              <a:t>與</a:t>
            </a:r>
            <a:r>
              <a:rPr lang="en-US" altLang="zh-TW" sz="2400" dirty="0" smtClean="0"/>
              <a:t>FB</a:t>
            </a:r>
            <a:r>
              <a:rPr lang="zh-TW" altLang="en-US" sz="2400" dirty="0" smtClean="0"/>
              <a:t>的社群分享能力，有效的拉進投資人與金融市場的距離。</a:t>
            </a:r>
            <a:endParaRPr lang="en-US" altLang="zh-TW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5" y="5355140"/>
            <a:ext cx="985531" cy="1076893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3085747" y="5355140"/>
            <a:ext cx="2278340" cy="695257"/>
          </a:xfrm>
          <a:prstGeom prst="wedgeEllipseCallout">
            <a:avLst>
              <a:gd name="adj1" fmla="val -46298"/>
              <a:gd name="adj2" fmla="val 3273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49679" y="5410380"/>
            <a:ext cx="2037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我要投資理財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買什麼金融商品最好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2931707" y="4495762"/>
            <a:ext cx="777572" cy="75970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38" y="1649536"/>
            <a:ext cx="1000001" cy="962516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 flipH="1" flipV="1">
            <a:off x="2712560" y="2612053"/>
            <a:ext cx="945664" cy="4897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字方塊 17"/>
          <p:cNvSpPr txBox="1"/>
          <p:nvPr/>
        </p:nvSpPr>
        <p:spPr>
          <a:xfrm rot="1624812">
            <a:off x="2682450" y="2413130"/>
            <a:ext cx="11083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/>
              <a:t>200 KM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9" name="橢圓形圖說文字 18"/>
          <p:cNvSpPr/>
          <p:nvPr/>
        </p:nvSpPr>
        <p:spPr>
          <a:xfrm>
            <a:off x="2757790" y="1329990"/>
            <a:ext cx="1742202" cy="800803"/>
          </a:xfrm>
          <a:prstGeom prst="wedgeEllipseCallout">
            <a:avLst>
              <a:gd name="adj1" fmla="val -57410"/>
              <a:gd name="adj2" fmla="val 165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04604" y="1438003"/>
            <a:ext cx="1809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我要退休理財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資金要如何配置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20470269">
            <a:off x="1785949" y="4120404"/>
            <a:ext cx="148087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/>
              <a:t>1,000 KM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138174" y="6432033"/>
            <a:ext cx="38914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6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安永金融科技股份有限公司 技術長 丁偉哲</a:t>
            </a:r>
            <a:endParaRPr kumimoji="0" lang="zh-TW" altLang="en-US" sz="1600" b="0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094913" y="6450944"/>
            <a:ext cx="34163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安永金融科技股份有限公司提供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9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11760" y="1772816"/>
            <a:ext cx="4177183" cy="2697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endParaRPr lang="en-US" altLang="zh-TW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zh-TW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敬請指導 </a:t>
            </a:r>
            <a:r>
              <a:rPr lang="en-US" altLang="zh-TW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4" name="Picture 8" descr="graduation_girl_pedestal_philosophy_lg_w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" y="3645024"/>
            <a:ext cx="28082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8" y="1268759"/>
            <a:ext cx="9134012" cy="565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280"/>
            <a:ext cx="9144000" cy="558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小型券商，業務功能較少，轉型更不易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!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47442"/>
            <a:ext cx="38036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1824112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商品多元化趨勢，證券客戶不再只需求台股商品，多元資產配置已成證券業務重要課題，但小型券商因規模較小而無法承做相關業務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降低小型券商承作財富管理業務門檻，小型券商才有生存空間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2" y="2750648"/>
            <a:ext cx="4103530" cy="380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72088" y="6554962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u="sng" dirty="0">
                <a:latin typeface="微軟正黑體" pitchFamily="34" charset="-120"/>
                <a:ea typeface="微軟正黑體" pitchFamily="34" charset="-120"/>
              </a:rPr>
              <a:t>近年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整體市場複委託與台股交易人數比較圖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0112" y="6556450"/>
            <a:ext cx="240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各項業務券商類別佔比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657" y="1221990"/>
            <a:ext cx="8686800" cy="66119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兩岸三地，證券業務比較 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3095873"/>
            <a:ext cx="21764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924249"/>
            <a:ext cx="2176463" cy="37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24249"/>
            <a:ext cx="2176463" cy="37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54" y="2949649"/>
            <a:ext cx="2176463" cy="370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04246" y="651194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億台幣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20470" y="651194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萬台幣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742" y="2949649"/>
            <a:ext cx="8424936" cy="11140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83765" y="2000325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兩岸三地日均交易量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台幣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，台灣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/1168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億、大陸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/52424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億、香港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/5186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億。香港營業員可從事業務依牌照分級，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號牌為可接單的營業員，人數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萬人，可執行資產管理建議為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號牌，目前人數近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萬人。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7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smtClean="0"/>
              <a:t>大綱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389065"/>
            <a:ext cx="5616624" cy="446449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證券商與營業員的困境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營業據點變革</a:t>
            </a: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的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建議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營業員變革的建議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資訊服務變革建議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社群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工具變革建議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buClrTx/>
              <a:buNone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--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潮股機器人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buClrTx/>
              <a:buFont typeface="Wingdings" panose="05000000000000000000" pitchFamily="2" charset="2"/>
              <a:buChar char="l"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6516</TotalTime>
  <Words>2741</Words>
  <Application>Microsoft Office PowerPoint</Application>
  <PresentationFormat>如螢幕大小 (4:3)</PresentationFormat>
  <Paragraphs>357</Paragraphs>
  <Slides>43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5" baseType="lpstr">
      <vt:lpstr>旅程</vt:lpstr>
      <vt:lpstr>Image</vt:lpstr>
      <vt:lpstr>2016/05</vt:lpstr>
      <vt:lpstr>大綱</vt:lpstr>
      <vt:lpstr>數位金融3.0，實體據點與營業員功能降低！</vt:lpstr>
      <vt:lpstr>PowerPoint 簡報</vt:lpstr>
      <vt:lpstr>PowerPoint 簡報</vt:lpstr>
      <vt:lpstr>PowerPoint 簡報</vt:lpstr>
      <vt:lpstr>小型券商，業務功能較少，轉型更不易 !</vt:lpstr>
      <vt:lpstr>兩岸三地，證券業務比較 !</vt:lpstr>
      <vt:lpstr>大綱</vt:lpstr>
      <vt:lpstr>券商因應之一 ：依特性不同領域發展</vt:lpstr>
      <vt:lpstr>PowerPoint 簡報</vt:lpstr>
      <vt:lpstr>PowerPoint 簡報</vt:lpstr>
      <vt:lpstr>證券營業據點優化重點&amp;營運模式</vt:lpstr>
      <vt:lpstr>券商營業點轉型”1+N、O2O”的模式佈局</vt:lpstr>
      <vt:lpstr>營運模式：經紀，財管並重！</vt:lpstr>
      <vt:lpstr>營運模式：實體，數位並行 !</vt:lpstr>
      <vt:lpstr>場地配置 : 整併外如何有效提升附加功能? </vt:lpstr>
      <vt:lpstr>營運管理與管理制度 :  </vt:lpstr>
      <vt:lpstr>大綱</vt:lpstr>
      <vt:lpstr>PowerPoint 簡報</vt:lpstr>
      <vt:lpstr>從業人員轉型規劃</vt:lpstr>
      <vt:lpstr>營業員未來發展前景在於中產階級財富管理</vt:lpstr>
      <vt:lpstr>大綱</vt:lpstr>
      <vt:lpstr>PowerPoint 簡報</vt:lpstr>
      <vt:lpstr>共創、共享證券業金融科技生態圈</vt:lpstr>
      <vt:lpstr>數位3.0，客戶需要價值服務、更效率化的下單機制 !</vt:lpstr>
      <vt:lpstr>跨平台及裝置的資訊服務</vt:lpstr>
      <vt:lpstr>PowerPoint 簡報</vt:lpstr>
      <vt:lpstr>PowerPoint 簡報</vt:lpstr>
      <vt:lpstr>PowerPoint 簡報</vt:lpstr>
      <vt:lpstr>PowerPoint 簡報</vt:lpstr>
      <vt:lpstr>PowerPoint 簡報</vt:lpstr>
      <vt:lpstr>大綱</vt:lpstr>
      <vt:lpstr>潮股機器人系統架構</vt:lpstr>
      <vt:lpstr>Stock Picker Language(自然語法)</vt:lpstr>
      <vt:lpstr>PowerPoint 簡報</vt:lpstr>
      <vt:lpstr>B2B市場創新商業模式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2014/03</dc:title>
  <dc:creator>JF</dc:creator>
  <cp:lastModifiedBy>Lyou</cp:lastModifiedBy>
  <cp:revision>349</cp:revision>
  <cp:lastPrinted>2016-03-31T08:15:09Z</cp:lastPrinted>
  <dcterms:created xsi:type="dcterms:W3CDTF">2014-02-11T09:58:52Z</dcterms:created>
  <dcterms:modified xsi:type="dcterms:W3CDTF">2016-05-24T08:21:32Z</dcterms:modified>
</cp:coreProperties>
</file>