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13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與副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名言語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9842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–王大明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r>
              <a:t>「在此輸入名言語錄。」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名言語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FontTx/>
              <a:buNone/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–王大明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spcBef>
                <a:spcPts val="0"/>
              </a:spcBef>
              <a:buSzTx/>
              <a:buFontTx/>
              <a:buNone/>
              <a:defRPr sz="38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「在此輸入名言語錄。」</a:t>
            </a:r>
          </a:p>
        </p:txBody>
      </p:sp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 algn="ctr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/>
          </a:lstStyle>
          <a:p>
            <a:r>
              <a:t>大標題文字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大標題 - 中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r>
              <a:t>大標題文字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照片 - 直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 - 上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大標題、項目符號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xfrm>
            <a:off x="510743" y="9194800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照片 - 一頁三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pic" sz="quarter" idx="13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sz="quarter" idx="14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pic" idx="15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大標題文字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2268199" y="9194800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stk213280rke_1478x2200.jpe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l="381" t="1538" r="1908"/>
          <a:stretch>
            <a:fillRect/>
          </a:stretch>
        </p:blipFill>
        <p:spPr>
          <a:xfrm>
            <a:off x="6862416" y="205723"/>
            <a:ext cx="6502401" cy="9753601"/>
          </a:xfrm>
          <a:prstGeom prst="rect">
            <a:avLst/>
          </a:prstGeom>
        </p:spPr>
      </p:pic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xfrm>
            <a:off x="208180" y="155730"/>
            <a:ext cx="13240357" cy="2671695"/>
          </a:xfrm>
          <a:prstGeom prst="rect">
            <a:avLst/>
          </a:prstGeom>
        </p:spPr>
        <p:txBody>
          <a:bodyPr/>
          <a:lstStyle/>
          <a:p>
            <a:pPr defTabSz="490727">
              <a:defRPr sz="5040"/>
            </a:pPr>
            <a:r>
              <a:rPr sz="5880" b="1">
                <a:solidFill>
                  <a:srgbClr val="F1292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 BIGS  , </a:t>
            </a:r>
            <a:r>
              <a:rPr sz="6551" b="1">
                <a:solidFill>
                  <a:srgbClr val="F1292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Solo(獨一)</a:t>
            </a:r>
            <a:r>
              <a:rPr b="1">
                <a:solidFill>
                  <a:srgbClr val="F1292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to </a:t>
            </a:r>
            <a:r>
              <a:rPr sz="5376" b="1">
                <a:solidFill>
                  <a:srgbClr val="F1292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SOLE</a:t>
            </a:r>
            <a:r>
              <a:rPr b="1">
                <a:solidFill>
                  <a:srgbClr val="F1292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(太陽) :</a:t>
            </a:r>
          </a:p>
          <a:p>
            <a:pPr defTabSz="490727">
              <a:defRPr sz="5040">
                <a:solidFill>
                  <a:srgbClr val="3B1EA1"/>
                </a:solidFill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C Y Chang ,National Academies,USA, Academia Sinica , Chair-Prof. NCTU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sz="half" idx="1"/>
          </p:nvPr>
        </p:nvSpPr>
        <p:spPr>
          <a:xfrm>
            <a:off x="185014" y="2903208"/>
            <a:ext cx="6794237" cy="6667501"/>
          </a:xfrm>
          <a:prstGeom prst="rect">
            <a:avLst/>
          </a:prstGeom>
        </p:spPr>
        <p:txBody>
          <a:bodyPr/>
          <a:lstStyle/>
          <a:p>
            <a:pPr marL="554355" indent="-554355" defTabSz="566674">
              <a:spcBef>
                <a:spcPts val="2900"/>
              </a:spcBef>
              <a:defRPr sz="4365">
                <a:solidFill>
                  <a:srgbClr val="000000"/>
                </a:solidFill>
              </a:defRPr>
            </a:pPr>
            <a:r>
              <a:t>3 BIGS : 全球產業供應鏈</a:t>
            </a:r>
          </a:p>
          <a:p>
            <a:pPr marL="0" indent="0" defTabSz="566674">
              <a:spcBef>
                <a:spcPts val="0"/>
              </a:spcBef>
              <a:buSzTx/>
              <a:buFontTx/>
              <a:buNone/>
              <a:defRPr sz="4074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Light"/>
              </a:defRPr>
            </a:pPr>
            <a:r>
              <a:t>* 什麼是「</a:t>
            </a:r>
            <a:r>
              <a:rPr>
                <a:solidFill>
                  <a:srgbClr val="D71A16"/>
                </a:solidFill>
              </a:rPr>
              <a:t>紅色供應鏈</a:t>
            </a:r>
            <a:r>
              <a:t>」，什麼是產業發展「戰略」?</a:t>
            </a:r>
          </a:p>
          <a:p>
            <a:pPr marL="615950" indent="-615950" defTabSz="566674">
              <a:spcBef>
                <a:spcPts val="2900"/>
              </a:spcBef>
              <a:defRPr sz="4850">
                <a:solidFill>
                  <a:srgbClr val="000000"/>
                </a:solidFill>
              </a:defRPr>
            </a:pPr>
            <a:r>
              <a:t>TAIWAN'S STRENGTH =</a:t>
            </a:r>
          </a:p>
          <a:p>
            <a:pPr marL="615950" indent="-615950" defTabSz="566674">
              <a:spcBef>
                <a:spcPts val="2900"/>
              </a:spcBef>
              <a:defRPr sz="4850">
                <a:solidFill>
                  <a:srgbClr val="000000"/>
                </a:solidFill>
              </a:defRPr>
            </a:pPr>
            <a:r>
              <a:t>LEVERAGE       + ABRUPT INNOVATIONS</a:t>
            </a:r>
          </a:p>
        </p:txBody>
      </p:sp>
      <p:sp>
        <p:nvSpPr>
          <p:cNvPr id="149" name="Shape 149"/>
          <p:cNvSpPr/>
          <p:nvPr/>
        </p:nvSpPr>
        <p:spPr>
          <a:xfrm>
            <a:off x="5778360" y="8244491"/>
            <a:ext cx="957985" cy="13735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1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/>
        </p:nvSpPr>
        <p:spPr>
          <a:xfrm>
            <a:off x="8766385" y="643358"/>
            <a:ext cx="3711593" cy="4105897"/>
          </a:xfrm>
          <a:prstGeom prst="ellipse">
            <a:avLst/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t>Qualcomm  +Avago + </a:t>
            </a:r>
            <a:r>
              <a:rPr>
                <a:solidFill>
                  <a:srgbClr val="D71A16"/>
                </a:solidFill>
              </a:rPr>
              <a:t>HIMX(</a:t>
            </a:r>
            <a:r>
              <a:rPr sz="2600">
                <a:solidFill>
                  <a:srgbClr val="D71A16"/>
                </a:solidFill>
                <a:latin typeface="Gurmukhi MN"/>
                <a:ea typeface="Gurmukhi MN"/>
                <a:cs typeface="Gurmukhi MN"/>
                <a:sym typeface="Gurmukhi MN"/>
              </a:rPr>
              <a:t>SOLO)</a:t>
            </a:r>
            <a:endParaRPr sz="2600">
              <a:latin typeface="Gurmukhi MN"/>
              <a:ea typeface="Gurmukhi MN"/>
              <a:cs typeface="Gurmukhi MN"/>
              <a:sym typeface="Gurmukhi MN"/>
            </a:endParaRPr>
          </a:p>
          <a:p>
            <a:r>
              <a:rPr sz="2600">
                <a:latin typeface="Gurmukhi MN"/>
                <a:ea typeface="Gurmukhi MN"/>
                <a:cs typeface="Gurmukhi MN"/>
                <a:sym typeface="Gurmukhi MN"/>
              </a:rPr>
              <a:t>+</a:t>
            </a:r>
            <a:r>
              <a:rPr>
                <a:solidFill>
                  <a:srgbClr val="F12922"/>
                </a:solidFill>
              </a:rPr>
              <a:t>MTK</a:t>
            </a:r>
            <a:r>
              <a:t> +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. </a:t>
            </a:r>
            <a:r>
              <a:rPr sz="5000" b="1">
                <a:solidFill>
                  <a:srgbClr val="8424AD"/>
                </a:solidFill>
                <a:latin typeface="Helvetica"/>
                <a:ea typeface="Helvetica"/>
                <a:cs typeface="Helvetica"/>
                <a:sym typeface="Helvetica"/>
              </a:rPr>
              <a:t>Taiwan</a:t>
            </a:r>
            <a:r>
              <a:rPr sz="5000" b="1">
                <a:solidFill>
                  <a:srgbClr val="8424A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fables*</a:t>
            </a:r>
            <a:r>
              <a:rPr sz="5000">
                <a:solidFill>
                  <a:srgbClr val="8424AD"/>
                </a:solidFill>
              </a:rPr>
              <a:t> </a:t>
            </a:r>
          </a:p>
        </p:txBody>
      </p:sp>
      <p:sp>
        <p:nvSpPr>
          <p:cNvPr id="152" name="Shape 152"/>
          <p:cNvSpPr/>
          <p:nvPr/>
        </p:nvSpPr>
        <p:spPr>
          <a:xfrm>
            <a:off x="-160430" y="6968892"/>
            <a:ext cx="5981062" cy="3207913"/>
          </a:xfrm>
          <a:prstGeom prst="ellipse">
            <a:avLst/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rPr sz="4900" b="1">
                <a:solidFill>
                  <a:srgbClr val="8424A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Big peoples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 of </a:t>
            </a:r>
            <a:r>
              <a:rPr b="1">
                <a:solidFill>
                  <a:srgbClr val="D71A1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China</a:t>
            </a:r>
            <a:r>
              <a:t> and the World (?</a:t>
            </a:r>
          </a:p>
          <a:p>
            <a:r>
              <a:rPr b="1">
                <a:solidFill>
                  <a:srgbClr val="F2532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HuaWei</a:t>
            </a:r>
            <a:r>
              <a:t>, </a:t>
            </a:r>
            <a:r>
              <a:rPr b="1">
                <a:solidFill>
                  <a:srgbClr val="F1292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XiaoMi</a:t>
            </a:r>
            <a:r>
              <a:t>,...)</a:t>
            </a:r>
          </a:p>
        </p:txBody>
      </p:sp>
      <p:sp>
        <p:nvSpPr>
          <p:cNvPr id="153" name="Shape 153"/>
          <p:cNvSpPr/>
          <p:nvPr/>
        </p:nvSpPr>
        <p:spPr>
          <a:xfrm>
            <a:off x="4427639" y="3144087"/>
            <a:ext cx="4933769" cy="2255200"/>
          </a:xfrm>
          <a:prstGeom prst="ellipse">
            <a:avLst/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t>TSMC , UMC ...</a:t>
            </a:r>
          </a:p>
          <a:p>
            <a:r>
              <a:t> Foundries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+</a:t>
            </a:r>
            <a:r>
              <a:t> </a:t>
            </a:r>
          </a:p>
        </p:txBody>
      </p:sp>
      <p:sp>
        <p:nvSpPr>
          <p:cNvPr id="154" name="Shape 154"/>
          <p:cNvSpPr/>
          <p:nvPr/>
        </p:nvSpPr>
        <p:spPr>
          <a:xfrm>
            <a:off x="317531" y="-594644"/>
            <a:ext cx="4510831" cy="3413639"/>
          </a:xfrm>
          <a:prstGeom prst="ellipse">
            <a:avLst/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t>Spread Spectrum, Hi-Silicon ,.</a:t>
            </a:r>
            <a:r>
              <a:rPr>
                <a:solidFill>
                  <a:srgbClr val="D71A16"/>
                </a:solidFill>
              </a:rPr>
              <a:t>HIMX(</a:t>
            </a:r>
            <a:r>
              <a:rPr sz="2600">
                <a:solidFill>
                  <a:srgbClr val="D71A16"/>
                </a:solidFill>
                <a:latin typeface="Gurmukhi MN"/>
                <a:ea typeface="Gurmukhi MN"/>
                <a:cs typeface="Gurmukhi MN"/>
                <a:sym typeface="Gurmukhi MN"/>
              </a:rPr>
              <a:t>SOLO&gt;&gt;</a:t>
            </a:r>
            <a:endParaRPr sz="2600">
              <a:latin typeface="Gurmukhi MN"/>
              <a:ea typeface="Gurmukhi MN"/>
              <a:cs typeface="Gurmukhi MN"/>
              <a:sym typeface="Gurmukhi MN"/>
            </a:endParaRPr>
          </a:p>
          <a:p>
            <a:r>
              <a:t>+</a:t>
            </a:r>
            <a:r>
              <a:rPr>
                <a:solidFill>
                  <a:srgbClr val="D71A16"/>
                </a:solidFill>
              </a:rPr>
              <a:t>MTK &gt;&gt;?</a:t>
            </a:r>
          </a:p>
        </p:txBody>
      </p:sp>
      <p:sp>
        <p:nvSpPr>
          <p:cNvPr id="155" name="Shape 155"/>
          <p:cNvSpPr/>
          <p:nvPr/>
        </p:nvSpPr>
        <p:spPr>
          <a:xfrm>
            <a:off x="-107492" y="4335746"/>
            <a:ext cx="2916474" cy="2916474"/>
          </a:xfrm>
          <a:prstGeom prst="ellipse">
            <a:avLst/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>
              <a:defRPr sz="45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AC34EB"/>
                </a:solidFill>
              </a:rPr>
              <a:t>Big Copy </a:t>
            </a:r>
            <a:r>
              <a:t>?</a:t>
            </a:r>
          </a:p>
        </p:txBody>
      </p:sp>
      <p:sp>
        <p:nvSpPr>
          <p:cNvPr id="156" name="Shape 156"/>
          <p:cNvSpPr/>
          <p:nvPr/>
        </p:nvSpPr>
        <p:spPr>
          <a:xfrm>
            <a:off x="3053684" y="5724379"/>
            <a:ext cx="3571572" cy="1990107"/>
          </a:xfrm>
          <a:prstGeom prst="ellipse">
            <a:avLst/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t>Foxcomm </a:t>
            </a:r>
          </a:p>
        </p:txBody>
      </p:sp>
      <p:cxnSp>
        <p:nvCxnSpPr>
          <p:cNvPr id="157" name="Connector 157"/>
          <p:cNvCxnSpPr>
            <a:stCxn id="156" idx="0"/>
            <a:endCxn id="152" idx="0"/>
          </p:cNvCxnSpPr>
          <p:nvPr/>
        </p:nvCxnSpPr>
        <p:spPr>
          <a:xfrm flipH="1">
            <a:off x="2830100" y="6719432"/>
            <a:ext cx="2009370" cy="1853417"/>
          </a:xfrm>
          <a:prstGeom prst="straightConnector1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</p:cxnSp>
      <p:cxnSp>
        <p:nvCxnSpPr>
          <p:cNvPr id="158" name="Connector 158"/>
          <p:cNvCxnSpPr>
            <a:stCxn id="152" idx="0"/>
            <a:endCxn id="155" idx="0"/>
          </p:cNvCxnSpPr>
          <p:nvPr/>
        </p:nvCxnSpPr>
        <p:spPr>
          <a:xfrm flipH="1" flipV="1">
            <a:off x="1350744" y="5793982"/>
            <a:ext cx="1479357" cy="2778867"/>
          </a:xfrm>
          <a:prstGeom prst="straightConnector1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</p:cxnSp>
      <p:cxnSp>
        <p:nvCxnSpPr>
          <p:cNvPr id="159" name="Connector 159"/>
          <p:cNvCxnSpPr>
            <a:stCxn id="155" idx="0"/>
            <a:endCxn id="154" idx="0"/>
          </p:cNvCxnSpPr>
          <p:nvPr/>
        </p:nvCxnSpPr>
        <p:spPr>
          <a:xfrm flipV="1">
            <a:off x="1350744" y="1112175"/>
            <a:ext cx="1222203" cy="4681808"/>
          </a:xfrm>
          <a:prstGeom prst="straightConnector1">
            <a:avLst/>
          </a:prstGeom>
          <a:ln w="25400">
            <a:solidFill>
              <a:schemeClr val="accent5">
                <a:hueOff val="-485923"/>
                <a:satOff val="-14474"/>
                <a:lumOff val="-11330"/>
              </a:schemeClr>
            </a:solidFill>
            <a:miter lim="400000"/>
          </a:ln>
        </p:spPr>
      </p:cxnSp>
      <p:cxnSp>
        <p:nvCxnSpPr>
          <p:cNvPr id="160" name="Connector 160"/>
          <p:cNvCxnSpPr>
            <a:stCxn id="154" idx="0"/>
            <a:endCxn id="153" idx="0"/>
          </p:cNvCxnSpPr>
          <p:nvPr/>
        </p:nvCxnSpPr>
        <p:spPr>
          <a:xfrm>
            <a:off x="2572946" y="1112175"/>
            <a:ext cx="4321578" cy="3159512"/>
          </a:xfrm>
          <a:prstGeom prst="straightConnector1">
            <a:avLst/>
          </a:prstGeom>
          <a:ln w="25400">
            <a:solidFill>
              <a:schemeClr val="accent5">
                <a:hueOff val="-485923"/>
                <a:satOff val="-14474"/>
                <a:lumOff val="-11330"/>
              </a:schemeClr>
            </a:solidFill>
            <a:miter lim="400000"/>
          </a:ln>
        </p:spPr>
      </p:cxnSp>
      <p:cxnSp>
        <p:nvCxnSpPr>
          <p:cNvPr id="161" name="Connector 161"/>
          <p:cNvCxnSpPr>
            <a:stCxn id="153" idx="0"/>
            <a:endCxn id="151" idx="0"/>
          </p:cNvCxnSpPr>
          <p:nvPr/>
        </p:nvCxnSpPr>
        <p:spPr>
          <a:xfrm flipV="1">
            <a:off x="6894523" y="2696306"/>
            <a:ext cx="3727659" cy="1575381"/>
          </a:xfrm>
          <a:prstGeom prst="straightConnector1">
            <a:avLst/>
          </a:prstGeom>
          <a:ln w="25400">
            <a:solidFill>
              <a:schemeClr val="accent5">
                <a:hueOff val="-485923"/>
                <a:satOff val="-14474"/>
                <a:lumOff val="-11330"/>
              </a:schemeClr>
            </a:solidFill>
            <a:miter lim="400000"/>
          </a:ln>
        </p:spPr>
      </p:cxnSp>
      <p:sp>
        <p:nvSpPr>
          <p:cNvPr id="162" name="Shape 162"/>
          <p:cNvSpPr/>
          <p:nvPr/>
        </p:nvSpPr>
        <p:spPr>
          <a:xfrm>
            <a:off x="9564648" y="3664820"/>
            <a:ext cx="3362208" cy="3516501"/>
          </a:xfrm>
          <a:prstGeom prst="ellipse">
            <a:avLst/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5000" b="1">
                <a:solidFill>
                  <a:srgbClr val="AC34E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Big Idea</a:t>
            </a:r>
          </a:p>
        </p:txBody>
      </p:sp>
      <p:cxnSp>
        <p:nvCxnSpPr>
          <p:cNvPr id="163" name="Connector 163"/>
          <p:cNvCxnSpPr>
            <a:stCxn id="151" idx="0"/>
            <a:endCxn id="162" idx="0"/>
          </p:cNvCxnSpPr>
          <p:nvPr/>
        </p:nvCxnSpPr>
        <p:spPr>
          <a:xfrm>
            <a:off x="10622181" y="2696306"/>
            <a:ext cx="623572" cy="2726765"/>
          </a:xfrm>
          <a:prstGeom prst="straightConnector1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</p:cxnSp>
      <p:sp>
        <p:nvSpPr>
          <p:cNvPr id="164" name="Shape 164"/>
          <p:cNvSpPr/>
          <p:nvPr/>
        </p:nvSpPr>
        <p:spPr>
          <a:xfrm>
            <a:off x="6869958" y="6118683"/>
            <a:ext cx="6237574" cy="4185095"/>
          </a:xfrm>
          <a:prstGeom prst="ellipse">
            <a:avLst/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rPr sz="5000" b="1">
                <a:solidFill>
                  <a:srgbClr val="AC34EB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Big people</a:t>
            </a:r>
            <a:r>
              <a:t> of the world via </a:t>
            </a:r>
          </a:p>
          <a:p>
            <a:r>
              <a:rPr b="1">
                <a:solidFill>
                  <a:srgbClr val="8424A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APPLE, GOOGLE,MICROSOFT</a:t>
            </a:r>
            <a:r>
              <a:t> </a:t>
            </a:r>
          </a:p>
        </p:txBody>
      </p:sp>
      <p:cxnSp>
        <p:nvCxnSpPr>
          <p:cNvPr id="165" name="Connector 165"/>
          <p:cNvCxnSpPr>
            <a:stCxn id="164" idx="0"/>
            <a:endCxn id="156" idx="0"/>
          </p:cNvCxnSpPr>
          <p:nvPr/>
        </p:nvCxnSpPr>
        <p:spPr>
          <a:xfrm flipH="1" flipV="1">
            <a:off x="4839469" y="6719432"/>
            <a:ext cx="5149277" cy="1491799"/>
          </a:xfrm>
          <a:prstGeom prst="straightConnector1">
            <a:avLst/>
          </a:prstGeom>
          <a:ln w="25400">
            <a:solidFill>
              <a:schemeClr val="accent5">
                <a:hueOff val="-485923"/>
                <a:satOff val="-14474"/>
                <a:lumOff val="-11330"/>
              </a:schemeClr>
            </a:solidFill>
            <a:miter lim="400000"/>
          </a:ln>
        </p:spPr>
      </p:cxnSp>
      <p:cxnSp>
        <p:nvCxnSpPr>
          <p:cNvPr id="166" name="Connector 166"/>
          <p:cNvCxnSpPr>
            <a:stCxn id="162" idx="0"/>
            <a:endCxn id="164" idx="0"/>
          </p:cNvCxnSpPr>
          <p:nvPr/>
        </p:nvCxnSpPr>
        <p:spPr>
          <a:xfrm flipH="1">
            <a:off x="9988745" y="5423070"/>
            <a:ext cx="1257008" cy="2788161"/>
          </a:xfrm>
          <a:prstGeom prst="straightConnector1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</p:cxnSp>
      <p:sp>
        <p:nvSpPr>
          <p:cNvPr id="167" name="Shape 167"/>
          <p:cNvSpPr/>
          <p:nvPr/>
        </p:nvSpPr>
        <p:spPr>
          <a:xfrm>
            <a:off x="5569244" y="-585782"/>
            <a:ext cx="2843075" cy="4380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5400"/>
                </a:lnTo>
                <a:lnTo>
                  <a:pt x="0" y="16200"/>
                </a:lnTo>
                <a:lnTo>
                  <a:pt x="10800" y="21600"/>
                </a:lnTo>
                <a:lnTo>
                  <a:pt x="21600" y="16200"/>
                </a:lnTo>
                <a:lnTo>
                  <a:pt x="21600" y="540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>
              <a:defRPr>
                <a:solidFill>
                  <a:srgbClr val="AC34EB"/>
                </a:solidFill>
              </a:defRPr>
            </a:pPr>
            <a:r>
              <a:rPr sz="4000" b="1">
                <a:latin typeface="Helvetica Neue"/>
                <a:ea typeface="Helvetica Neue"/>
                <a:cs typeface="Helvetica Neue"/>
                <a:sym typeface="Helvetica Neue"/>
              </a:rPr>
              <a:t>BIG</a:t>
            </a:r>
            <a:r>
              <a:t>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MONEY</a:t>
            </a:r>
            <a:r>
              <a:t> </a:t>
            </a:r>
          </a:p>
        </p:txBody>
      </p:sp>
      <p:sp>
        <p:nvSpPr>
          <p:cNvPr id="168" name="Shape 168"/>
          <p:cNvSpPr/>
          <p:nvPr/>
        </p:nvSpPr>
        <p:spPr>
          <a:xfrm>
            <a:off x="959786" y="2610568"/>
            <a:ext cx="4242201" cy="4034573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F12922"/>
                </a:solidFill>
              </a:defRPr>
            </a:lvl1pPr>
          </a:lstStyle>
          <a:p>
            <a:r>
              <a:t>中國產業戰略</a:t>
            </a:r>
          </a:p>
        </p:txBody>
      </p:sp>
      <p:sp>
        <p:nvSpPr>
          <p:cNvPr id="169" name="Shape 169"/>
          <p:cNvSpPr/>
          <p:nvPr/>
        </p:nvSpPr>
        <p:spPr>
          <a:xfrm>
            <a:off x="4833400" y="2168734"/>
            <a:ext cx="3337999" cy="19258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t>&gt;&gt;</a:t>
            </a:r>
            <a:r>
              <a:rPr>
                <a:solidFill>
                  <a:srgbClr val="F12922"/>
                </a:solidFill>
              </a:rPr>
              <a:t>MTK</a:t>
            </a:r>
            <a:r>
              <a:t> </a:t>
            </a:r>
          </a:p>
        </p:txBody>
      </p:sp>
      <p:sp>
        <p:nvSpPr>
          <p:cNvPr id="175" name="Shape 175"/>
          <p:cNvSpPr/>
          <p:nvPr/>
        </p:nvSpPr>
        <p:spPr>
          <a:xfrm>
            <a:off x="5431711" y="5186581"/>
            <a:ext cx="126127" cy="650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8753" y="13465"/>
                  <a:pt x="1553" y="6265"/>
                  <a:pt x="0" y="0"/>
                </a:cubicBezTo>
              </a:path>
            </a:pathLst>
          </a:custGeom>
          <a:ln w="25400">
            <a:solidFill>
              <a:srgbClr val="B15E29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171" name="Shape 171"/>
          <p:cNvSpPr/>
          <p:nvPr/>
        </p:nvSpPr>
        <p:spPr>
          <a:xfrm flipH="1">
            <a:off x="2529986" y="6298991"/>
            <a:ext cx="1101801" cy="1"/>
          </a:xfrm>
          <a:prstGeom prst="line">
            <a:avLst/>
          </a:prstGeom>
          <a:ln w="25400">
            <a:solidFill>
              <a:srgbClr val="B15E29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2" name="Shape 172"/>
          <p:cNvSpPr/>
          <p:nvPr/>
        </p:nvSpPr>
        <p:spPr>
          <a:xfrm flipV="1">
            <a:off x="6150038" y="5211765"/>
            <a:ext cx="890009" cy="1164436"/>
          </a:xfrm>
          <a:prstGeom prst="line">
            <a:avLst/>
          </a:prstGeom>
          <a:ln w="25400">
            <a:solidFill>
              <a:srgbClr val="B15E29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988709" y="8566922"/>
            <a:ext cx="1027382" cy="14111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2</a:t>
            </a:r>
          </a:p>
        </p:txBody>
      </p:sp>
      <p:sp>
        <p:nvSpPr>
          <p:cNvPr id="174" name="Shape 174"/>
          <p:cNvSpPr/>
          <p:nvPr/>
        </p:nvSpPr>
        <p:spPr>
          <a:xfrm>
            <a:off x="4727006" y="-87305"/>
            <a:ext cx="3736073" cy="1140177"/>
          </a:xfrm>
          <a:prstGeom prst="roundRect">
            <a:avLst>
              <a:gd name="adj" fmla="val 16708"/>
            </a:avLst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6600" b="1">
                <a:solidFill>
                  <a:srgbClr val="F1292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3Bigs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79978" y="1619249"/>
            <a:ext cx="12844844" cy="651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Apple 2016: 300B revenue ,70B profit</a:t>
            </a:r>
          </a:p>
          <a:p>
            <a:pPr algn="l" defTabSz="457200">
              <a:defRPr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70% from phones, $500x400M(phone sets ) =$200B rev兩千億美元</a:t>
            </a:r>
          </a:p>
          <a:p>
            <a:pPr algn="l" defTabSz="457200">
              <a:defRPr sz="50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algn="l" defTabSz="457200">
              <a:defRPr sz="5000" b="1">
                <a:solidFill>
                  <a:srgbClr val="F1292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FROM SOLO TO SOLE ! 要繼續創新！</a:t>
            </a:r>
          </a:p>
          <a:p>
            <a:pPr algn="l" defTabSz="457200">
              <a:defRPr sz="5000" b="1">
                <a:solidFill>
                  <a:srgbClr val="F1292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從「獨ㄧ」到 「太陽」！O! Sole mio !</a:t>
            </a:r>
          </a:p>
          <a:p>
            <a:pPr algn="l" defTabSz="457200">
              <a:defRPr sz="5000" b="1">
                <a:solidFill>
                  <a:srgbClr val="40682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台灣的優勢 :</a:t>
            </a:r>
            <a:r>
              <a:rPr sz="6600">
                <a:solidFill>
                  <a:srgbClr val="F12922"/>
                </a:solidFill>
              </a:rPr>
              <a:t>Solo</a:t>
            </a:r>
            <a:r>
              <a:t>=創新 + 四兩撥千斤</a:t>
            </a:r>
          </a:p>
          <a:p>
            <a:pPr algn="l" defTabSz="457200">
              <a:defRPr sz="5000" b="1">
                <a:solidFill>
                  <a:srgbClr val="A2110D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 </a:t>
            </a:r>
            <a:r>
              <a:rPr>
                <a:solidFill>
                  <a:srgbClr val="406823"/>
                </a:solidFill>
              </a:rPr>
              <a:t>                   </a:t>
            </a:r>
          </a:p>
        </p:txBody>
      </p:sp>
      <p:sp>
        <p:nvSpPr>
          <p:cNvPr id="178" name="Shape 178"/>
          <p:cNvSpPr/>
          <p:nvPr/>
        </p:nvSpPr>
        <p:spPr>
          <a:xfrm>
            <a:off x="11807317" y="8364495"/>
            <a:ext cx="824955" cy="12535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3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ctrTitle"/>
          </p:nvPr>
        </p:nvSpPr>
        <p:spPr>
          <a:xfrm>
            <a:off x="571500" y="-16402"/>
            <a:ext cx="11861800" cy="3175001"/>
          </a:xfrm>
          <a:prstGeom prst="rect">
            <a:avLst/>
          </a:prstGeom>
        </p:spPr>
        <p:txBody>
          <a:bodyPr/>
          <a:lstStyle/>
          <a:p>
            <a:pPr>
              <a:defRPr sz="5000"/>
            </a:pPr>
            <a:r>
              <a:rPr sz="7000">
                <a:solidFill>
                  <a:srgbClr val="F12922"/>
                </a:solidFill>
              </a:rPr>
              <a:t>大陸創新能力飛快進步</a:t>
            </a:r>
            <a:r>
              <a:rPr sz="6900"/>
              <a:t>、台灣...優勢可能剩不到四年-</a:t>
            </a:r>
            <a:r>
              <a:rPr sz="4500" b="1">
                <a:solidFill>
                  <a:srgbClr val="8424A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20160523</a:t>
            </a:r>
            <a:r>
              <a:rPr b="1">
                <a:solidFill>
                  <a:srgbClr val="8424A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電子時報</a:t>
            </a:r>
          </a:p>
        </p:txBody>
      </p:sp>
      <p:sp>
        <p:nvSpPr>
          <p:cNvPr id="181" name="Shape 181"/>
          <p:cNvSpPr>
            <a:spLocks noGrp="1"/>
          </p:cNvSpPr>
          <p:nvPr>
            <p:ph type="subTitle" idx="1"/>
          </p:nvPr>
        </p:nvSpPr>
        <p:spPr>
          <a:xfrm>
            <a:off x="571500" y="3461003"/>
            <a:ext cx="12461827" cy="5679063"/>
          </a:xfrm>
          <a:prstGeom prst="rect">
            <a:avLst/>
          </a:prstGeom>
        </p:spPr>
        <p:txBody>
          <a:bodyPr/>
          <a:lstStyle/>
          <a:p>
            <a:pPr defTabSz="420624">
              <a:defRPr sz="2160">
                <a:solidFill>
                  <a:srgbClr val="000000"/>
                </a:solidFill>
              </a:defRPr>
            </a:pPr>
            <a:r>
              <a:rPr sz="3600"/>
              <a:t>半導體及光電</a:t>
            </a:r>
            <a:r>
              <a:t>：</a:t>
            </a:r>
            <a:r>
              <a:rPr sz="3528"/>
              <a:t>SS((4144), </a:t>
            </a:r>
            <a:r>
              <a:rPr sz="3600">
                <a:solidFill>
                  <a:srgbClr val="F12922"/>
                </a:solidFill>
              </a:rPr>
              <a:t>京東方</a:t>
            </a:r>
            <a:r>
              <a:rPr sz="3528"/>
              <a:t>（2900）,LG(2884),Toshiba(1521),</a:t>
            </a:r>
            <a:r>
              <a:rPr sz="3600">
                <a:solidFill>
                  <a:srgbClr val="D71A16"/>
                </a:solidFill>
              </a:rPr>
              <a:t>TSMC</a:t>
            </a:r>
            <a:r>
              <a:rPr sz="3528"/>
              <a:t>(1424)</a:t>
            </a:r>
          </a:p>
          <a:p>
            <a:pPr defTabSz="420624">
              <a:defRPr sz="3600">
                <a:solidFill>
                  <a:srgbClr val="000000"/>
                </a:solidFill>
              </a:defRPr>
            </a:pPr>
            <a:r>
              <a:t>智慧媒體：</a:t>
            </a:r>
            <a:r>
              <a:rPr>
                <a:solidFill>
                  <a:srgbClr val="F12922"/>
                </a:solidFill>
              </a:rPr>
              <a:t>State Grid</a:t>
            </a:r>
            <a:r>
              <a:t> , Canon, SS ,IBM,Ricoh,</a:t>
            </a:r>
            <a:r>
              <a:rPr>
                <a:solidFill>
                  <a:srgbClr val="F12922"/>
                </a:solidFill>
              </a:rPr>
              <a:t>HuaWei, Lenovo</a:t>
            </a:r>
            <a:r>
              <a:t>, LG, </a:t>
            </a:r>
            <a:r>
              <a:rPr>
                <a:solidFill>
                  <a:srgbClr val="F12922"/>
                </a:solidFill>
              </a:rPr>
              <a:t>Tencent</a:t>
            </a:r>
          </a:p>
          <a:p>
            <a:pPr defTabSz="420624">
              <a:defRPr sz="3600">
                <a:solidFill>
                  <a:srgbClr val="000000"/>
                </a:solidFill>
              </a:defRPr>
            </a:pPr>
            <a:endParaRPr>
              <a:solidFill>
                <a:srgbClr val="F12922"/>
              </a:solidFill>
            </a:endParaRPr>
          </a:p>
          <a:p>
            <a:pPr defTabSz="420624">
              <a:defRPr sz="3600">
                <a:solidFill>
                  <a:srgbClr val="000000"/>
                </a:solidFill>
              </a:defRPr>
            </a:pPr>
            <a:r>
              <a:t>4G 專利： Qualcomm 16%, Nokia 14%, HuaWei 15%, SS + SK 18%,  </a:t>
            </a:r>
            <a:r>
              <a:rPr>
                <a:solidFill>
                  <a:srgbClr val="F12922"/>
                </a:solidFill>
              </a:rPr>
              <a:t>Taiwan 0%</a:t>
            </a:r>
          </a:p>
          <a:p>
            <a:pPr defTabSz="420624">
              <a:defRPr sz="3600">
                <a:solidFill>
                  <a:srgbClr val="000000"/>
                </a:solidFill>
              </a:defRPr>
            </a:pPr>
            <a:r>
              <a:t>*Taiwan Tele Comm 電信國家型計畫：二十年》二百億</a:t>
            </a:r>
          </a:p>
          <a:p>
            <a:pPr defTabSz="420624">
              <a:defRPr sz="3600">
                <a:solidFill>
                  <a:srgbClr val="000000"/>
                </a:solidFill>
              </a:defRPr>
            </a:pPr>
            <a:r>
              <a:t>新政府的政策：「學用合一」不會有創新的。</a:t>
            </a:r>
          </a:p>
          <a:p>
            <a:pPr defTabSz="420624">
              <a:defRPr sz="3600">
                <a:solidFill>
                  <a:srgbClr val="000000"/>
                </a:solidFill>
              </a:defRPr>
            </a:pPr>
            <a:r>
              <a:t>教育要從</a:t>
            </a:r>
            <a:r>
              <a:rPr>
                <a:solidFill>
                  <a:srgbClr val="F12922"/>
                </a:solidFill>
              </a:rPr>
              <a:t>「主動學習」</a:t>
            </a:r>
            <a:r>
              <a:t>起。</a:t>
            </a:r>
            <a:r>
              <a:rPr>
                <a:solidFill>
                  <a:srgbClr val="F12922"/>
                </a:solidFill>
              </a:rPr>
              <a:t>台灣創新很厲害的、但懶惰掉了！</a:t>
            </a:r>
          </a:p>
        </p:txBody>
      </p:sp>
      <p:sp>
        <p:nvSpPr>
          <p:cNvPr id="182" name="Shape 182"/>
          <p:cNvSpPr/>
          <p:nvPr/>
        </p:nvSpPr>
        <p:spPr>
          <a:xfrm>
            <a:off x="12047328" y="670028"/>
            <a:ext cx="824955" cy="1802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4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body" idx="13"/>
          </p:nvPr>
        </p:nvSpPr>
        <p:spPr>
          <a:xfrm>
            <a:off x="1270000" y="8677087"/>
            <a:ext cx="10464800" cy="469901"/>
          </a:xfrm>
          <a:prstGeom prst="rect">
            <a:avLst/>
          </a:prstGeom>
        </p:spPr>
        <p:txBody>
          <a:bodyPr/>
          <a:lstStyle/>
          <a:p>
            <a:r>
              <a:t>–CYC-</a:t>
            </a:r>
          </a:p>
        </p:txBody>
      </p:sp>
      <p:sp>
        <p:nvSpPr>
          <p:cNvPr id="185" name="Shape 185"/>
          <p:cNvSpPr>
            <a:spLocks noGrp="1"/>
          </p:cNvSpPr>
          <p:nvPr>
            <p:ph type="body" idx="14"/>
          </p:nvPr>
        </p:nvSpPr>
        <p:spPr>
          <a:xfrm>
            <a:off x="1270000" y="4564741"/>
            <a:ext cx="10464800" cy="1854201"/>
          </a:xfrm>
          <a:prstGeom prst="rect">
            <a:avLst/>
          </a:prstGeom>
        </p:spPr>
        <p:txBody>
          <a:bodyPr/>
          <a:lstStyle/>
          <a:p>
            <a:r>
              <a:t>ADAS, AR/VR (HOLO EYE. HOLO VIEW),BIO-ICT ,DRONE ,E HOME ,E-CITY, E-ENTERTAIN., ICT MED. WEARABLE 也是IOT!</a:t>
            </a:r>
          </a:p>
        </p:txBody>
      </p:sp>
      <p:sp>
        <p:nvSpPr>
          <p:cNvPr id="186" name="Shape 186"/>
          <p:cNvSpPr/>
          <p:nvPr/>
        </p:nvSpPr>
        <p:spPr>
          <a:xfrm>
            <a:off x="1675444" y="2572013"/>
            <a:ext cx="9653912" cy="1712303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50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POST APPLE. GOOGLE. MSFT </a:t>
            </a:r>
          </a:p>
        </p:txBody>
      </p:sp>
      <p:sp>
        <p:nvSpPr>
          <p:cNvPr id="187" name="Shape 187"/>
          <p:cNvSpPr/>
          <p:nvPr/>
        </p:nvSpPr>
        <p:spPr>
          <a:xfrm>
            <a:off x="612539" y="6478809"/>
            <a:ext cx="11779722" cy="2138411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>
              <a:defRPr sz="40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SW/HW INTEGRATIONS </a:t>
            </a:r>
          </a:p>
          <a:p>
            <a:pPr>
              <a:defRPr sz="40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HEAVEN    /  EARTH COMMUTES</a:t>
            </a:r>
          </a:p>
        </p:txBody>
      </p:sp>
      <p:sp>
        <p:nvSpPr>
          <p:cNvPr id="188" name="Shape 188"/>
          <p:cNvSpPr/>
          <p:nvPr/>
        </p:nvSpPr>
        <p:spPr>
          <a:xfrm>
            <a:off x="1392574" y="510058"/>
            <a:ext cx="11199330" cy="1618752"/>
          </a:xfrm>
          <a:prstGeom prst="rect">
            <a:avLst/>
          </a:pr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6000" b="1">
                <a:solidFill>
                  <a:srgbClr val="F1292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什麼是後蘋果時代 ！？</a:t>
            </a:r>
          </a:p>
        </p:txBody>
      </p:sp>
      <p:sp>
        <p:nvSpPr>
          <p:cNvPr id="189" name="Shape 189"/>
          <p:cNvSpPr/>
          <p:nvPr/>
        </p:nvSpPr>
        <p:spPr>
          <a:xfrm>
            <a:off x="11620796" y="8052721"/>
            <a:ext cx="1009417" cy="17186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5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body" idx="13"/>
          </p:nvPr>
        </p:nvSpPr>
        <p:spPr>
          <a:xfrm>
            <a:off x="207096" y="1784980"/>
            <a:ext cx="12590608" cy="7956551"/>
          </a:xfrm>
          <a:prstGeom prst="rect">
            <a:avLst/>
          </a:prstGeom>
        </p:spPr>
        <p:txBody>
          <a:bodyPr/>
          <a:lstStyle/>
          <a:p>
            <a:pPr>
              <a:defRPr sz="5000"/>
            </a:pPr>
            <a:r>
              <a:t>*</a:t>
            </a:r>
            <a:r>
              <a:rPr sz="4000"/>
              <a:t>矽品、日月光控股公司：》 4700億  全球</a:t>
            </a:r>
          </a:p>
          <a:p>
            <a:pPr>
              <a:defRPr sz="4000"/>
            </a:pPr>
            <a:r>
              <a:t>*台積電全球第一</a:t>
            </a:r>
          </a:p>
          <a:p>
            <a:pPr>
              <a:defRPr sz="4000"/>
            </a:pPr>
            <a:r>
              <a:t>*未來設計業併購後全球第一？</a:t>
            </a:r>
          </a:p>
          <a:p>
            <a:pPr>
              <a:defRPr sz="4000"/>
            </a:pPr>
            <a:r>
              <a:t>*出海口</a:t>
            </a:r>
          </a:p>
          <a:p>
            <a:pPr>
              <a:defRPr sz="4000"/>
            </a:pPr>
            <a:r>
              <a:t>*大眾（雲端）網路？合作、聯盟、 自建？</a:t>
            </a:r>
          </a:p>
          <a:p>
            <a:pPr>
              <a:defRPr sz="5000"/>
            </a:pPr>
            <a:r>
              <a:rPr b="1">
                <a:solidFill>
                  <a:srgbClr val="AC34EB"/>
                </a:solidFill>
                <a:latin typeface="Helvetica"/>
                <a:ea typeface="Helvetica"/>
                <a:cs typeface="Helvetica"/>
                <a:sym typeface="Helvetica"/>
              </a:rPr>
              <a:t>我們成功的</a:t>
            </a:r>
            <a:r>
              <a:t>：(1)</a:t>
            </a:r>
            <a:r>
              <a:rPr b="1">
                <a:solidFill>
                  <a:srgbClr val="F24A47"/>
                </a:solidFill>
                <a:latin typeface="Helvetica"/>
                <a:ea typeface="Helvetica"/>
                <a:cs typeface="Helvetica"/>
                <a:sym typeface="Helvetica"/>
              </a:rPr>
              <a:t>Solo創新</a:t>
            </a:r>
            <a:r>
              <a:t>TSMC ,Himx (2)</a:t>
            </a:r>
            <a:r>
              <a:rPr b="1">
                <a:solidFill>
                  <a:srgbClr val="F24A47"/>
                </a:solidFill>
                <a:latin typeface="Helvetica"/>
                <a:ea typeface="Helvetica"/>
                <a:cs typeface="Helvetica"/>
                <a:sym typeface="Helvetica"/>
              </a:rPr>
              <a:t>Leverage</a:t>
            </a:r>
            <a:r>
              <a:t> *  Jpn &amp; USA：GWC +Toshiba, Color Ink + Fujitsu 等........</a:t>
            </a:r>
            <a:r>
              <a:rPr b="1">
                <a:solidFill>
                  <a:srgbClr val="D71A16"/>
                </a:solidFill>
                <a:latin typeface="Helvetica"/>
                <a:ea typeface="Helvetica"/>
                <a:cs typeface="Helvetica"/>
                <a:sym typeface="Helvetica"/>
              </a:rPr>
              <a:t>成功的三贏！</a:t>
            </a:r>
          </a:p>
          <a:p>
            <a:pPr>
              <a:defRPr sz="5000"/>
            </a:pPr>
            <a:endParaRPr b="1">
              <a:solidFill>
                <a:srgbClr val="D71A16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algn="l" defTabSz="457200">
              <a:defRPr sz="5000" b="1">
                <a:solidFill>
                  <a:srgbClr val="A2110D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406823"/>
                </a:solidFill>
              </a:rPr>
              <a:t>*我觀淝水、鉅鹿之戰！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14"/>
          </p:nvPr>
        </p:nvSpPr>
        <p:spPr>
          <a:xfrm>
            <a:off x="1012845" y="239047"/>
            <a:ext cx="10464801" cy="1644651"/>
          </a:xfrm>
          <a:prstGeom prst="rect">
            <a:avLst/>
          </a:prstGeom>
        </p:spPr>
        <p:txBody>
          <a:bodyPr/>
          <a:lstStyle/>
          <a:p>
            <a:pPr>
              <a:defRPr sz="5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EXCELLENT EXAMPLES ：台灣要逐漸形成堅強</a:t>
            </a:r>
            <a:r>
              <a:rPr>
                <a:solidFill>
                  <a:srgbClr val="F12922"/>
                </a:solidFill>
              </a:rPr>
              <a:t>價值（產業）鏈 ！</a:t>
            </a:r>
          </a:p>
        </p:txBody>
      </p:sp>
      <p:sp>
        <p:nvSpPr>
          <p:cNvPr id="193" name="Shape 193"/>
          <p:cNvSpPr/>
          <p:nvPr/>
        </p:nvSpPr>
        <p:spPr>
          <a:xfrm>
            <a:off x="12081615" y="8158772"/>
            <a:ext cx="636374" cy="1493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6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/>
        </p:nvSpPr>
        <p:spPr>
          <a:xfrm>
            <a:off x="77239" y="-397761"/>
            <a:ext cx="12850322" cy="10960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27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algn="l" defTabSz="457200">
              <a:defRPr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*下一個 </a:t>
            </a:r>
            <a:r>
              <a:rPr b="1"/>
              <a:t>POST APPLE GOOGLE MSFT</a:t>
            </a:r>
            <a:r>
              <a:t> 一定要的東西：:</a:t>
            </a:r>
          </a:p>
          <a:p>
            <a:pPr algn="l" defTabSz="457200">
              <a:defRPr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&gt;&gt; 我們的</a:t>
            </a:r>
            <a:r>
              <a:rPr sz="3600" b="1">
                <a:solidFill>
                  <a:srgbClr val="D71A16"/>
                </a:solidFill>
              </a:rPr>
              <a:t>1000X SPEED ,100X E-SAVING</a:t>
            </a:r>
            <a:r>
              <a:rPr sz="3600" b="1"/>
              <a:t> （VLSI 15,16</a:t>
            </a:r>
            <a:r>
              <a:t>) 拒美韓給台積電了。</a:t>
            </a:r>
          </a:p>
          <a:p>
            <a:pPr algn="l" defTabSz="457200">
              <a:defRPr sz="2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D71A16"/>
                </a:solidFill>
              </a:rPr>
              <a:t>*VR,AR = Holo-EYE   HOLO -VIEW</a:t>
            </a:r>
            <a:r>
              <a:t>   </a:t>
            </a:r>
            <a:r>
              <a:rPr sz="4300" b="1"/>
              <a:t>沒有用</a:t>
            </a:r>
            <a:r>
              <a:rPr sz="4200" b="1"/>
              <a:t>政府的錢做到了。!</a:t>
            </a:r>
            <a:endParaRPr sz="4200"/>
          </a:p>
          <a:p>
            <a:pPr algn="l" defTabSz="457200">
              <a:defRPr sz="27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200"/>
              <a:t>但如何</a:t>
            </a:r>
            <a:r>
              <a:t>能百🌹花齊放 ！？      但政府每年花</a:t>
            </a:r>
            <a:r>
              <a:rPr sz="3000">
                <a:solidFill>
                  <a:srgbClr val="D71A16"/>
                </a:solidFill>
              </a:rPr>
              <a:t>一千億</a:t>
            </a:r>
            <a:r>
              <a:t>科研做了什麼？全國各單位都要改革！主動站起來為創新！</a:t>
            </a:r>
          </a:p>
          <a:p>
            <a:pPr algn="l" defTabSz="457200">
              <a:defRPr sz="27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THE WORLD'S ON TAIWAN !!!  </a:t>
            </a:r>
            <a:r>
              <a:rPr>
                <a:solidFill>
                  <a:srgbClr val="D71A16"/>
                </a:solidFill>
              </a:rPr>
              <a:t>Solo Taiwan ! </a:t>
            </a:r>
            <a:r>
              <a:t>全球都須要台灣的東西！</a:t>
            </a:r>
          </a:p>
          <a:p>
            <a:pPr algn="l" defTabSz="457200">
              <a:defRPr sz="3300" b="1">
                <a:latin typeface="Helvetica"/>
                <a:ea typeface="Helvetica"/>
                <a:cs typeface="Helvetica"/>
                <a:sym typeface="Helvetica"/>
              </a:defRPr>
            </a:pPr>
            <a:r>
              <a:t>請聼伯克來大學 （UCB) 王佑曾院士的建言： 要從 “ Incremental 的研究走向「</a:t>
            </a:r>
            <a:r>
              <a:rPr sz="4100">
                <a:solidFill>
                  <a:srgbClr val="1D2D0D"/>
                </a:solidFill>
              </a:rPr>
              <a:t>真正的創新</a:t>
            </a:r>
            <a:r>
              <a:t>」 , "Abrupt Innovation " 真正的創新而不是口號！</a:t>
            </a:r>
          </a:p>
          <a:p>
            <a:pPr algn="l" defTabSz="457200">
              <a:defRPr sz="3300" b="1">
                <a:latin typeface="Helvetica"/>
                <a:ea typeface="Helvetica"/>
                <a:cs typeface="Helvetica"/>
                <a:sym typeface="Helvetica"/>
              </a:defRPr>
            </a:pPr>
            <a:r>
              <a:t>革新教育（</a:t>
            </a:r>
            <a:r>
              <a:rPr>
                <a:solidFill>
                  <a:srgbClr val="D71A16"/>
                </a:solidFill>
              </a:rPr>
              <a:t>主動學習</a:t>
            </a:r>
            <a:r>
              <a:t>*)  》》創新科技 》》創新產業 =台灣唯一機會</a:t>
            </a:r>
          </a:p>
          <a:p>
            <a:pPr algn="l" defTabSz="457200">
              <a:defRPr sz="33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algn="l" defTabSz="457200"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「蔡英文接手的這個國家，處境艱困」：而「大仁」主修公衛、不稔醫學及科技。「大全」主持我創的「世界先進」實未成功！所以「要傾聽人民、用全民」</a:t>
            </a:r>
          </a:p>
          <a:p>
            <a:pPr algn="l" defTabSz="457200">
              <a:defRPr sz="56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3500"/>
              <a:t>大家一起努力。</a:t>
            </a:r>
            <a:r>
              <a:t>台灣要 "Solo"才🈶SOLE !</a:t>
            </a:r>
          </a:p>
          <a:p>
            <a:pPr algn="l" defTabSz="457200">
              <a:defRPr sz="3300" b="1">
                <a:latin typeface="Helvetica"/>
                <a:ea typeface="Helvetica"/>
                <a:cs typeface="Helvetica"/>
                <a:sym typeface="Helvetica"/>
              </a:defRPr>
            </a:pPr>
            <a:r>
              <a:t>*創新要從教育的 "</a:t>
            </a:r>
            <a:r>
              <a:rPr>
                <a:solidFill>
                  <a:srgbClr val="F12922"/>
                </a:solidFill>
              </a:rPr>
              <a:t>Active Learning " , Scientific American, Aug . 2014,美國也這麼做</a:t>
            </a:r>
            <a:r>
              <a:t>！</a:t>
            </a:r>
          </a:p>
          <a:p>
            <a:pPr algn="l" defTabSz="457200">
              <a:defRPr sz="33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11927323" y="8707366"/>
            <a:ext cx="1099251" cy="12535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7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stk213280rke_1478x2200.jpe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l="381" t="1538" r="1908"/>
          <a:stretch>
            <a:fillRect/>
          </a:stretch>
        </p:blipFill>
        <p:spPr>
          <a:xfrm>
            <a:off x="8028181" y="1144336"/>
            <a:ext cx="4976619" cy="7464928"/>
          </a:xfrm>
          <a:prstGeom prst="rect">
            <a:avLst/>
          </a:prstGeom>
        </p:spPr>
      </p:pic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xfrm>
            <a:off x="568196" y="-441263"/>
            <a:ext cx="5080001" cy="1397001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結論：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idx="1"/>
          </p:nvPr>
        </p:nvSpPr>
        <p:spPr>
          <a:xfrm>
            <a:off x="568196" y="1183089"/>
            <a:ext cx="6520065" cy="8759022"/>
          </a:xfrm>
          <a:prstGeom prst="rect">
            <a:avLst/>
          </a:prstGeom>
        </p:spPr>
        <p:txBody>
          <a:bodyPr/>
          <a:lstStyle/>
          <a:p>
            <a:pPr marL="565150" indent="-565150" defTabSz="519937">
              <a:spcBef>
                <a:spcPts val="2600"/>
              </a:spcBef>
              <a:defRPr sz="4450">
                <a:solidFill>
                  <a:srgbClr val="000000"/>
                </a:solidFill>
              </a:defRPr>
            </a:pPr>
            <a:r>
              <a:t>創意的教育為ㄧ定要的</a:t>
            </a:r>
            <a:r>
              <a:rPr>
                <a:solidFill>
                  <a:srgbClr val="F12922"/>
                </a:solidFill>
              </a:rPr>
              <a:t>根本：前面的Solo </a:t>
            </a:r>
            <a:r>
              <a:rPr>
                <a:solidFill>
                  <a:srgbClr val="274EFA"/>
                </a:solidFill>
              </a:rPr>
              <a:t>才是真創新</a:t>
            </a:r>
          </a:p>
          <a:p>
            <a:pPr marL="565150" indent="-565150" defTabSz="519937">
              <a:spcBef>
                <a:spcPts val="2600"/>
              </a:spcBef>
              <a:defRPr sz="4450">
                <a:solidFill>
                  <a:srgbClr val="000000"/>
                </a:solidFill>
              </a:defRPr>
            </a:pPr>
            <a:r>
              <a:t>王佑曾院士說：</a:t>
            </a:r>
            <a:r>
              <a:rPr>
                <a:solidFill>
                  <a:srgbClr val="D71A16"/>
                </a:solidFill>
              </a:rPr>
              <a:t>錯誤的「創新」認知</a:t>
            </a:r>
            <a:r>
              <a:t>：及史坦福大學Carl Wieman 說： "</a:t>
            </a:r>
            <a:r>
              <a:rPr b="1">
                <a:solidFill>
                  <a:srgbClr val="D71A16"/>
                </a:solidFill>
              </a:rPr>
              <a:t>Active  Learning , Stop Lecturing me !"</a:t>
            </a:r>
            <a:r>
              <a:t> Scientific American , Aug. 2014 </a:t>
            </a:r>
            <a:r>
              <a:rPr>
                <a:solidFill>
                  <a:srgbClr val="F12922"/>
                </a:solidFill>
              </a:rPr>
              <a:t>要教育及研發的改革 ！才能真正的創新！</a:t>
            </a:r>
          </a:p>
        </p:txBody>
      </p:sp>
      <p:sp>
        <p:nvSpPr>
          <p:cNvPr id="201" name="Shape 201"/>
          <p:cNvSpPr/>
          <p:nvPr/>
        </p:nvSpPr>
        <p:spPr>
          <a:xfrm>
            <a:off x="10563059" y="7732240"/>
            <a:ext cx="1244259" cy="1902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8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528</Words>
  <Application>Microsoft Office PowerPoint</Application>
  <PresentationFormat>自訂</PresentationFormat>
  <Paragraphs>76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Gurmukhi MN</vt:lpstr>
      <vt:lpstr>Helvetica Light</vt:lpstr>
      <vt:lpstr>Helvetica Neue</vt:lpstr>
      <vt:lpstr>Helvetica Neue Light</vt:lpstr>
      <vt:lpstr>Helvetica Neue Medium</vt:lpstr>
      <vt:lpstr>Helvetica</vt:lpstr>
      <vt:lpstr>ModernPortfolio</vt:lpstr>
      <vt:lpstr>3 BIGS  , Solo(獨一) to SOLE(太陽) : C Y Chang ,National Academies,USA, Academia Sinica , Chair-Prof. NCTU</vt:lpstr>
      <vt:lpstr>PowerPoint 簡報</vt:lpstr>
      <vt:lpstr>PowerPoint 簡報</vt:lpstr>
      <vt:lpstr>大陸創新能力飛快進步、台灣...優勢可能剩不到四年-20160523電子時報</vt:lpstr>
      <vt:lpstr>PowerPoint 簡報</vt:lpstr>
      <vt:lpstr>PowerPoint 簡報</vt:lpstr>
      <vt:lpstr>PowerPoint 簡報</vt:lpstr>
      <vt:lpstr>結論：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BIGS  , Solo(獨一) to SOLE(太陽) : C Y Chang ,National Academies,USA, Academia Sinica , Chair-Prof. NCTU</dc:title>
  <cp:lastModifiedBy>user</cp:lastModifiedBy>
  <cp:revision>1</cp:revision>
  <dcterms:modified xsi:type="dcterms:W3CDTF">2016-05-30T10:00:45Z</dcterms:modified>
</cp:coreProperties>
</file>