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20"/>
  </p:notesMasterIdLst>
  <p:handoutMasterIdLst>
    <p:handoutMasterId r:id="rId21"/>
  </p:handoutMasterIdLst>
  <p:sldIdLst>
    <p:sldId id="328" r:id="rId6"/>
    <p:sldId id="325" r:id="rId7"/>
    <p:sldId id="330" r:id="rId8"/>
    <p:sldId id="331" r:id="rId9"/>
    <p:sldId id="317" r:id="rId10"/>
    <p:sldId id="319" r:id="rId11"/>
    <p:sldId id="318" r:id="rId12"/>
    <p:sldId id="320" r:id="rId13"/>
    <p:sldId id="321" r:id="rId14"/>
    <p:sldId id="322" r:id="rId15"/>
    <p:sldId id="323" r:id="rId16"/>
    <p:sldId id="327" r:id="rId17"/>
    <p:sldId id="324" r:id="rId18"/>
    <p:sldId id="32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364" autoAdjust="0"/>
  </p:normalViewPr>
  <p:slideViewPr>
    <p:cSldViewPr snapToGrid="0">
      <p:cViewPr varScale="1">
        <p:scale>
          <a:sx n="56" d="100"/>
          <a:sy n="56" d="100"/>
        </p:scale>
        <p:origin x="17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52FC8E-5F05-4420-B919-27635F4CCCA2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677F63D-64FD-43D9-99A4-D5E17AF1F280}">
      <dgm:prSet phldrT="[文字]" custT="1"/>
      <dgm:spPr/>
      <dgm:t>
        <a:bodyPr/>
        <a:lstStyle/>
        <a:p>
          <a:r>
            <a:rPr lang="zh-TW" altLang="en-US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融資</a:t>
          </a:r>
          <a:r>
            <a:rPr lang="en-US" altLang="zh-TW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環境</a:t>
          </a:r>
          <a:endParaRPr lang="zh-TW" altLang="en-US" sz="2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15E14A-4EB7-485E-B632-3D175796641C}" type="parTrans" cxnId="{94177A11-4EFE-481B-B50E-ED0181DF2729}">
      <dgm:prSet/>
      <dgm:spPr/>
      <dgm:t>
        <a:bodyPr/>
        <a:lstStyle/>
        <a:p>
          <a:endParaRPr lang="zh-TW" altLang="en-US" sz="1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5DD97B-4429-45AE-AF8D-3648D01299BC}" type="sibTrans" cxnId="{94177A11-4EFE-481B-B50E-ED0181DF2729}">
      <dgm:prSet/>
      <dgm:spPr/>
      <dgm:t>
        <a:bodyPr/>
        <a:lstStyle/>
        <a:p>
          <a:endParaRPr lang="zh-TW" altLang="en-US" sz="1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FD681B3-5DDA-4FE3-90C6-6AB7AF1086EA}">
      <dgm:prSet phldrT="[文字]" custT="1"/>
      <dgm:spPr/>
      <dgm:t>
        <a:bodyPr/>
        <a:lstStyle/>
        <a:p>
          <a:r>
            <a:rPr lang="zh-TW" altLang="en-US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整合性</a:t>
          </a:r>
          <a:r>
            <a:rPr lang="en-US" altLang="zh-TW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科學人才</a:t>
          </a:r>
          <a:endParaRPr lang="zh-TW" altLang="en-US" sz="2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1AACFB2-FFB7-4EBB-965E-2A7E15A11505}" type="parTrans" cxnId="{3C7BE153-237F-4BBD-A4E7-324FFF9C995B}">
      <dgm:prSet/>
      <dgm:spPr/>
      <dgm:t>
        <a:bodyPr/>
        <a:lstStyle/>
        <a:p>
          <a:endParaRPr lang="zh-TW" altLang="en-US" sz="1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EEFC78-B249-40AB-A002-EDD06BFAF25A}" type="sibTrans" cxnId="{3C7BE153-237F-4BBD-A4E7-324FFF9C995B}">
      <dgm:prSet/>
      <dgm:spPr/>
      <dgm:t>
        <a:bodyPr/>
        <a:lstStyle/>
        <a:p>
          <a:endParaRPr lang="zh-TW" altLang="en-US" sz="1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2799151-5D6B-444F-83C9-6430C548FBC4}">
      <dgm:prSet phldrT="[文字]" custT="1"/>
      <dgm:spPr/>
      <dgm:t>
        <a:bodyPr/>
        <a:lstStyle/>
        <a:p>
          <a:r>
            <a:rPr lang="zh-TW" altLang="en-US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軟體工程</a:t>
          </a:r>
          <a:r>
            <a:rPr lang="en-US" altLang="zh-TW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與管理</a:t>
          </a:r>
          <a:endParaRPr lang="zh-TW" altLang="en-US" sz="2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306F65C-A9B5-4576-9484-5C40172DE0AF}" type="parTrans" cxnId="{F8EF2677-7C6B-4974-AFA1-0FEADB74405D}">
      <dgm:prSet/>
      <dgm:spPr/>
      <dgm:t>
        <a:bodyPr/>
        <a:lstStyle/>
        <a:p>
          <a:endParaRPr lang="zh-TW" altLang="en-US" sz="1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ED44713-F81E-428A-8F45-D7557E4F39B2}" type="sibTrans" cxnId="{F8EF2677-7C6B-4974-AFA1-0FEADB74405D}">
      <dgm:prSet/>
      <dgm:spPr/>
      <dgm:t>
        <a:bodyPr/>
        <a:lstStyle/>
        <a:p>
          <a:endParaRPr lang="zh-TW" altLang="en-US" sz="1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9A5C7BB-06AB-47CD-B7C1-E1C14AE24850}">
      <dgm:prSet phldrT="[文字]" custT="1"/>
      <dgm:spPr/>
      <dgm:t>
        <a:bodyPr/>
        <a:lstStyle/>
        <a:p>
          <a:r>
            <a:rPr lang="zh-TW" altLang="en-US" sz="26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市場</a:t>
          </a:r>
          <a:endParaRPr lang="zh-TW" altLang="en-US" sz="26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5655C22-839A-46CD-B0CE-60568EC590B6}" type="parTrans" cxnId="{205D9D11-48DF-447E-9D00-02DA13C7A5F1}">
      <dgm:prSet/>
      <dgm:spPr/>
      <dgm:t>
        <a:bodyPr/>
        <a:lstStyle/>
        <a:p>
          <a:endParaRPr lang="zh-TW" altLang="en-US" sz="1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C019887-26F0-41DE-9523-540E15A618B9}" type="sibTrans" cxnId="{205D9D11-48DF-447E-9D00-02DA13C7A5F1}">
      <dgm:prSet/>
      <dgm:spPr/>
      <dgm:t>
        <a:bodyPr/>
        <a:lstStyle/>
        <a:p>
          <a:endParaRPr lang="zh-TW" altLang="en-US" sz="14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DFED9FD-FF2A-42F6-8952-8EAD9FF0F9C9}" type="pres">
      <dgm:prSet presAssocID="{3952FC8E-5F05-4420-B919-27635F4CCCA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1193C33-061A-4B76-8C1E-E3CC2CD3E220}" type="pres">
      <dgm:prSet presAssocID="{3952FC8E-5F05-4420-B919-27635F4CCCA2}" presName="diamond" presStyleLbl="bgShp" presStyleIdx="0" presStyleCnt="1" custScaleX="119015"/>
      <dgm:spPr/>
    </dgm:pt>
    <dgm:pt modelId="{324F71FC-8E07-43FC-A6C5-4AD78E5C2535}" type="pres">
      <dgm:prSet presAssocID="{3952FC8E-5F05-4420-B919-27635F4CCCA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21B4F2-C3E6-4A25-8D11-AA52EB92E2B1}" type="pres">
      <dgm:prSet presAssocID="{3952FC8E-5F05-4420-B919-27635F4CCCA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0416051-FAAA-4CCB-8CD7-287B0FA6C78B}" type="pres">
      <dgm:prSet presAssocID="{3952FC8E-5F05-4420-B919-27635F4CCCA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404730-EAE4-4B1F-B231-7749F564DDC8}" type="pres">
      <dgm:prSet presAssocID="{3952FC8E-5F05-4420-B919-27635F4CCCA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8DB15B2-B125-451A-8395-8D26C0FB11C2}" type="presOf" srcId="{3677F63D-64FD-43D9-99A4-D5E17AF1F280}" destId="{324F71FC-8E07-43FC-A6C5-4AD78E5C2535}" srcOrd="0" destOrd="0" presId="urn:microsoft.com/office/officeart/2005/8/layout/matrix3"/>
    <dgm:cxn modelId="{CE676E22-7657-4813-983C-5577F6157880}" type="presOf" srcId="{D9A5C7BB-06AB-47CD-B7C1-E1C14AE24850}" destId="{11404730-EAE4-4B1F-B231-7749F564DDC8}" srcOrd="0" destOrd="0" presId="urn:microsoft.com/office/officeart/2005/8/layout/matrix3"/>
    <dgm:cxn modelId="{94177A11-4EFE-481B-B50E-ED0181DF2729}" srcId="{3952FC8E-5F05-4420-B919-27635F4CCCA2}" destId="{3677F63D-64FD-43D9-99A4-D5E17AF1F280}" srcOrd="0" destOrd="0" parTransId="{AC15E14A-4EB7-485E-B632-3D175796641C}" sibTransId="{DB5DD97B-4429-45AE-AF8D-3648D01299BC}"/>
    <dgm:cxn modelId="{3C7BE153-237F-4BBD-A4E7-324FFF9C995B}" srcId="{3952FC8E-5F05-4420-B919-27635F4CCCA2}" destId="{DFD681B3-5DDA-4FE3-90C6-6AB7AF1086EA}" srcOrd="1" destOrd="0" parTransId="{71AACFB2-FFB7-4EBB-965E-2A7E15A11505}" sibTransId="{36EEFC78-B249-40AB-A002-EDD06BFAF25A}"/>
    <dgm:cxn modelId="{F8EF2677-7C6B-4974-AFA1-0FEADB74405D}" srcId="{3952FC8E-5F05-4420-B919-27635F4CCCA2}" destId="{22799151-5D6B-444F-83C9-6430C548FBC4}" srcOrd="2" destOrd="0" parTransId="{9306F65C-A9B5-4576-9484-5C40172DE0AF}" sibTransId="{0ED44713-F81E-428A-8F45-D7557E4F39B2}"/>
    <dgm:cxn modelId="{205D9D11-48DF-447E-9D00-02DA13C7A5F1}" srcId="{3952FC8E-5F05-4420-B919-27635F4CCCA2}" destId="{D9A5C7BB-06AB-47CD-B7C1-E1C14AE24850}" srcOrd="3" destOrd="0" parTransId="{15655C22-839A-46CD-B0CE-60568EC590B6}" sibTransId="{1C019887-26F0-41DE-9523-540E15A618B9}"/>
    <dgm:cxn modelId="{1C81C5EE-F9C8-41BC-A8D2-380392BAB53D}" type="presOf" srcId="{DFD681B3-5DDA-4FE3-90C6-6AB7AF1086EA}" destId="{CB21B4F2-C3E6-4A25-8D11-AA52EB92E2B1}" srcOrd="0" destOrd="0" presId="urn:microsoft.com/office/officeart/2005/8/layout/matrix3"/>
    <dgm:cxn modelId="{8EFE9016-FCF1-4ECC-9139-A2BAECAD0416}" type="presOf" srcId="{3952FC8E-5F05-4420-B919-27635F4CCCA2}" destId="{1DFED9FD-FF2A-42F6-8952-8EAD9FF0F9C9}" srcOrd="0" destOrd="0" presId="urn:microsoft.com/office/officeart/2005/8/layout/matrix3"/>
    <dgm:cxn modelId="{E56C2B24-ECD0-440D-AF6B-8D13AB156C68}" type="presOf" srcId="{22799151-5D6B-444F-83C9-6430C548FBC4}" destId="{D0416051-FAAA-4CCB-8CD7-287B0FA6C78B}" srcOrd="0" destOrd="0" presId="urn:microsoft.com/office/officeart/2005/8/layout/matrix3"/>
    <dgm:cxn modelId="{0AC84BAB-FD71-41B1-9456-6B0A8BAB2FEF}" type="presParOf" srcId="{1DFED9FD-FF2A-42F6-8952-8EAD9FF0F9C9}" destId="{11193C33-061A-4B76-8C1E-E3CC2CD3E220}" srcOrd="0" destOrd="0" presId="urn:microsoft.com/office/officeart/2005/8/layout/matrix3"/>
    <dgm:cxn modelId="{F7EA6762-476B-45D8-A89A-7A321586D7EB}" type="presParOf" srcId="{1DFED9FD-FF2A-42F6-8952-8EAD9FF0F9C9}" destId="{324F71FC-8E07-43FC-A6C5-4AD78E5C2535}" srcOrd="1" destOrd="0" presId="urn:microsoft.com/office/officeart/2005/8/layout/matrix3"/>
    <dgm:cxn modelId="{5CD5ACFF-4443-466E-8A43-B5860774DBE8}" type="presParOf" srcId="{1DFED9FD-FF2A-42F6-8952-8EAD9FF0F9C9}" destId="{CB21B4F2-C3E6-4A25-8D11-AA52EB92E2B1}" srcOrd="2" destOrd="0" presId="urn:microsoft.com/office/officeart/2005/8/layout/matrix3"/>
    <dgm:cxn modelId="{FC22CCCC-B2CC-4C70-9F6A-374DD9ED4CF3}" type="presParOf" srcId="{1DFED9FD-FF2A-42F6-8952-8EAD9FF0F9C9}" destId="{D0416051-FAAA-4CCB-8CD7-287B0FA6C78B}" srcOrd="3" destOrd="0" presId="urn:microsoft.com/office/officeart/2005/8/layout/matrix3"/>
    <dgm:cxn modelId="{AD5C297C-1A85-42A3-875F-C8EB832E9A13}" type="presParOf" srcId="{1DFED9FD-FF2A-42F6-8952-8EAD9FF0F9C9}" destId="{11404730-EAE4-4B1F-B231-7749F564DDC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93C33-061A-4B76-8C1E-E3CC2CD3E220}">
      <dsp:nvSpPr>
        <dsp:cNvPr id="0" name=""/>
        <dsp:cNvSpPr/>
      </dsp:nvSpPr>
      <dsp:spPr>
        <a:xfrm>
          <a:off x="603311" y="0"/>
          <a:ext cx="5431499" cy="456371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4F71FC-8E07-43FC-A6C5-4AD78E5C2535}">
      <dsp:nvSpPr>
        <dsp:cNvPr id="0" name=""/>
        <dsp:cNvSpPr/>
      </dsp:nvSpPr>
      <dsp:spPr>
        <a:xfrm>
          <a:off x="1470758" y="433552"/>
          <a:ext cx="1779846" cy="17798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融資</a:t>
          </a:r>
          <a:r>
            <a:rPr lang="en-US" altLang="zh-TW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環境</a:t>
          </a:r>
          <a:endParaRPr lang="zh-TW" altLang="en-US" sz="2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557643" y="520437"/>
        <a:ext cx="1606076" cy="1606076"/>
      </dsp:txXfrm>
    </dsp:sp>
    <dsp:sp modelId="{CB21B4F2-C3E6-4A25-8D11-AA52EB92E2B1}">
      <dsp:nvSpPr>
        <dsp:cNvPr id="0" name=""/>
        <dsp:cNvSpPr/>
      </dsp:nvSpPr>
      <dsp:spPr>
        <a:xfrm>
          <a:off x="3387517" y="433552"/>
          <a:ext cx="1779846" cy="17798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整合性</a:t>
          </a:r>
          <a:r>
            <a:rPr lang="en-US" altLang="zh-TW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科學人才</a:t>
          </a:r>
          <a:endParaRPr lang="zh-TW" altLang="en-US" sz="2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474402" y="520437"/>
        <a:ext cx="1606076" cy="1606076"/>
      </dsp:txXfrm>
    </dsp:sp>
    <dsp:sp modelId="{D0416051-FAAA-4CCB-8CD7-287B0FA6C78B}">
      <dsp:nvSpPr>
        <dsp:cNvPr id="0" name=""/>
        <dsp:cNvSpPr/>
      </dsp:nvSpPr>
      <dsp:spPr>
        <a:xfrm>
          <a:off x="1470758" y="2350310"/>
          <a:ext cx="1779846" cy="17798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軟體工程</a:t>
          </a:r>
          <a:r>
            <a:rPr lang="en-US" altLang="zh-TW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與管理</a:t>
          </a:r>
          <a:endParaRPr lang="zh-TW" altLang="en-US" sz="2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557643" y="2437195"/>
        <a:ext cx="1606076" cy="1606076"/>
      </dsp:txXfrm>
    </dsp:sp>
    <dsp:sp modelId="{11404730-EAE4-4B1F-B231-7749F564DDC8}">
      <dsp:nvSpPr>
        <dsp:cNvPr id="0" name=""/>
        <dsp:cNvSpPr/>
      </dsp:nvSpPr>
      <dsp:spPr>
        <a:xfrm>
          <a:off x="3387517" y="2350310"/>
          <a:ext cx="1779846" cy="17798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市場</a:t>
          </a:r>
          <a:endParaRPr lang="zh-TW" altLang="en-US" sz="2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474402" y="2437195"/>
        <a:ext cx="1606076" cy="1606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F80AB-AF0B-46EA-8BB2-D9ECF6A6A82F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DD182-8ECA-45DB-8236-B32446E5B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16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A492C-0017-4CAD-883C-0CA81FDFB950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B820B-DA3F-4C19-9BE4-35895DFD2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42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820B-DA3F-4C19-9BE4-35895DFD26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85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B820B-DA3F-4C19-9BE4-35895DFD26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11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13094"/>
            <a:ext cx="6858000" cy="2029323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BE907F5-BF7B-4475-9D2E-7796FCC5650A}" type="datetime1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FBFC5FA6-A3B5-4BDB-B470-46E59CF87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61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A5673-98C7-4A22-873A-83B694E16D4E}" type="datetime1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1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F86A-4E5C-43E7-901E-51E18B2D48F2}" type="datetime1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0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4741CA35-CBE8-440A-8CB1-47B3EF6C8ABA}" type="datetime1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46208" y="6356351"/>
            <a:ext cx="2057400" cy="365125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FBFC5FA6-A3B5-4BDB-B470-46E59CF8737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直線接點 7"/>
          <p:cNvCxnSpPr/>
          <p:nvPr userDrawn="1"/>
        </p:nvCxnSpPr>
        <p:spPr>
          <a:xfrm>
            <a:off x="628650" y="1435196"/>
            <a:ext cx="78867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直角三角形 11"/>
          <p:cNvSpPr/>
          <p:nvPr userDrawn="1"/>
        </p:nvSpPr>
        <p:spPr>
          <a:xfrm rot="16200000">
            <a:off x="7646341" y="5373786"/>
            <a:ext cx="833715" cy="2161605"/>
          </a:xfrm>
          <a:prstGeom prst="rt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http://www.anasystem.com.tw/wp-content/uploads/anasystem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0" y="6302563"/>
            <a:ext cx="1294289" cy="427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直線接點 12"/>
          <p:cNvCxnSpPr/>
          <p:nvPr userDrawn="1"/>
        </p:nvCxnSpPr>
        <p:spPr>
          <a:xfrm>
            <a:off x="672353" y="6176963"/>
            <a:ext cx="78867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365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431955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25D04-26B9-4CC5-AF35-6AC463DC2E4C}" type="datetime1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40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A408-A023-4CBA-B3C7-074056AEBD2D}" type="datetime1">
              <a:rPr lang="en-US" smtClean="0"/>
              <a:t>5/28/2016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直線接點 7"/>
          <p:cNvCxnSpPr/>
          <p:nvPr userDrawn="1"/>
        </p:nvCxnSpPr>
        <p:spPr>
          <a:xfrm>
            <a:off x="628650" y="1435196"/>
            <a:ext cx="78867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直角三角形 8"/>
          <p:cNvSpPr/>
          <p:nvPr userDrawn="1"/>
        </p:nvSpPr>
        <p:spPr>
          <a:xfrm rot="16200000">
            <a:off x="7646341" y="5373786"/>
            <a:ext cx="833715" cy="2161605"/>
          </a:xfrm>
          <a:prstGeom prst="rt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4" descr="http://www.anasystem.com.tw/wp-content/uploads/anasystem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0" y="6302563"/>
            <a:ext cx="1294289" cy="427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://www.ntut.edu.tw/ezfiles/21/1021/img/2152/logo.jpg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5830" y="6217721"/>
            <a:ext cx="2292723" cy="545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28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36F9-858D-4BB4-A2E7-87E343E786C8}" type="datetime1">
              <a:rPr lang="en-US" smtClean="0"/>
              <a:t>5/28/2016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8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E5C8-090A-4EFB-846E-00106495C082}" type="datetime1">
              <a:rPr lang="en-US" smtClean="0"/>
              <a:t>5/28/2016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1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F6B-3EE5-45F1-963B-6B3082EF594E}" type="datetime1">
              <a:rPr lang="en-US" smtClean="0"/>
              <a:t>5/28/2016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F078-AF9E-428F-86D7-174EBD848348}" type="datetime1">
              <a:rPr lang="en-US" smtClean="0"/>
              <a:t>5/28/2016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6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0B46-3E6C-4D6E-B0BA-1E7A35B5DB2B}" type="datetime1">
              <a:rPr lang="en-US" smtClean="0"/>
              <a:t>5/28/2016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9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FB43F-816A-49AC-B292-FEAA15B1B60C}" type="datetime1">
              <a:rPr lang="en-US" smtClean="0"/>
              <a:t>5/28/2016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C5FA6-A3B5-4BDB-B470-46E59CF87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0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 smtClean="0"/>
              <a:t>物聯網產業發展關鍵</a:t>
            </a:r>
            <a:r>
              <a:rPr lang="en-US" altLang="zh-TW" sz="6600" dirty="0" smtClean="0"/>
              <a:t/>
            </a:r>
            <a:br>
              <a:rPr lang="en-US" altLang="zh-TW" sz="6600" dirty="0" smtClean="0"/>
            </a:br>
            <a:endParaRPr lang="en-US" sz="6600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			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營運長 黃思瑋 博士</a:t>
            </a:r>
            <a:endParaRPr 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FBFC5FA6-A3B5-4BDB-B470-46E59CF87376}" type="slidenum">
              <a:rPr 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ctr"/>
              <a:t>1</a:t>
            </a:fld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Picture 4" descr="http://www.anasystem.com.tw/wp-content/uploads/anasystem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3050" y="4322764"/>
            <a:ext cx="2816245" cy="93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直線接點 8"/>
          <p:cNvCxnSpPr/>
          <p:nvPr/>
        </p:nvCxnSpPr>
        <p:spPr>
          <a:xfrm>
            <a:off x="931653" y="3347049"/>
            <a:ext cx="73497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072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缺乏整合性科學人才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58209" y="2070722"/>
            <a:ext cx="6017558" cy="29914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600" dirty="0" smtClean="0"/>
          </a:p>
          <a:p>
            <a:pPr marL="0" indent="0">
              <a:buNone/>
            </a:pPr>
            <a:r>
              <a:rPr lang="en-US" altLang="zh-TW" sz="3600" dirty="0"/>
              <a:t> </a:t>
            </a:r>
            <a:r>
              <a:rPr lang="en-US" altLang="zh-TW" sz="3600" dirty="0" smtClean="0"/>
              <a:t>  IT  +    Finance </a:t>
            </a:r>
            <a:r>
              <a:rPr lang="en-US" altLang="zh-TW" sz="3600" dirty="0"/>
              <a:t>≠</a:t>
            </a:r>
            <a:r>
              <a:rPr lang="en-US" altLang="zh-TW" sz="3600" dirty="0" smtClean="0"/>
              <a:t> </a:t>
            </a:r>
            <a:r>
              <a:rPr lang="en-US" altLang="zh-TW" sz="3600" dirty="0" err="1" smtClean="0"/>
              <a:t>FinTech</a:t>
            </a:r>
            <a:endParaRPr lang="en-US" altLang="zh-TW" sz="3600" dirty="0" smtClean="0"/>
          </a:p>
          <a:p>
            <a:pPr marL="0" indent="0">
              <a:buNone/>
            </a:pPr>
            <a:endParaRPr lang="en-US" altLang="zh-TW" sz="3600" dirty="0" smtClean="0"/>
          </a:p>
          <a:p>
            <a:pPr marL="0" indent="0">
              <a:buNone/>
            </a:pPr>
            <a:r>
              <a:rPr lang="en-US" altLang="zh-TW" sz="3600" dirty="0" smtClean="0"/>
              <a:t>    (IT + Finance) = </a:t>
            </a:r>
            <a:r>
              <a:rPr lang="en-US" altLang="zh-TW" sz="3600" dirty="0" err="1" smtClean="0"/>
              <a:t>FinTech</a:t>
            </a:r>
            <a:endParaRPr lang="en-US" altLang="zh-TW" sz="3600" dirty="0" smtClean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endParaRPr lang="zh-TW" altLang="en-US" sz="3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60608" y="6082974"/>
            <a:ext cx="2057400" cy="365125"/>
          </a:xfrm>
        </p:spPr>
        <p:txBody>
          <a:bodyPr/>
          <a:lstStyle/>
          <a:p>
            <a:fld id="{FBFC5FA6-A3B5-4BDB-B470-46E59CF87376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209" y="2386179"/>
            <a:ext cx="361164" cy="84844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374" y="2386178"/>
            <a:ext cx="361164" cy="84844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196" y="3641515"/>
            <a:ext cx="361164" cy="848449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819373" y="2386178"/>
            <a:ext cx="1357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100%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3225538" y="2386178"/>
            <a:ext cx="1357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100%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2048759" y="3696407"/>
            <a:ext cx="1357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</a:t>
            </a:r>
            <a:r>
              <a:rPr lang="en-US" altLang="zh-TW" dirty="0" smtClean="0"/>
              <a:t>0%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044956" y="3696407"/>
            <a:ext cx="1357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</a:t>
            </a:r>
            <a:r>
              <a:rPr lang="en-US" altLang="zh-TW" dirty="0" smtClean="0"/>
              <a:t>0%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1129743" y="5070977"/>
            <a:ext cx="7580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Computer Science in  xx department /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institute</a:t>
            </a:r>
            <a:endParaRPr lang="zh-TW" altLang="en-US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8858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dirty="0" smtClean="0"/>
              <a:t>缺乏軟體工程與管理實務人才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99979" y="1759637"/>
            <a:ext cx="6697796" cy="4351338"/>
          </a:xfrm>
        </p:spPr>
        <p:txBody>
          <a:bodyPr/>
          <a:lstStyle/>
          <a:p>
            <a:r>
              <a:rPr lang="zh-TW" altLang="en-US" dirty="0" smtClean="0"/>
              <a:t>軟體工程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軟體架構相關課程極少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缺乏欲領域知識之系統分析與設計人才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zh-TW" altLang="en-US" dirty="0" smtClean="0"/>
              <a:t>管理模式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物聯網系統生命週期無限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管理模式和傳統生產產品不同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軟體管理實務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2050" name="Picture 2" descr="http://www.conceptdraw.com/How-To-Guide/picture/Computer-and-Networks-AWS-Architecture-Diagrams-3-Tier-Auto-Scalable-Web-Application-Architecture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74" y="1759637"/>
            <a:ext cx="2133319" cy="151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oftwareLifeCycl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800" b="2642"/>
          <a:stretch/>
        </p:blipFill>
        <p:spPr bwMode="auto">
          <a:xfrm>
            <a:off x="326077" y="3789575"/>
            <a:ext cx="2232974" cy="138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165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臺灣市場問題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89348" y="2164990"/>
            <a:ext cx="5626002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規模過小</a:t>
            </a:r>
            <a:endParaRPr lang="en-US" altLang="zh-TW" dirty="0" smtClean="0"/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採購法限制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最低標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規劃設計無預算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以營造為主的規劃設計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026" name="Picture 2" descr="http://static1.squarespace.com/static/522035e9e4b0b78293cb15cf/t/525626d9e4b02768cf83230a/1381377756759/criminaldefense_ic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559" y="3272672"/>
            <a:ext cx="933695" cy="93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ICHAR~1.ANA\AppData\Local\Temp\x10sctm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559" y="1947109"/>
            <a:ext cx="919081" cy="869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letsmakehome.com/wp-content/uploads/2016/03/const_ico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98722" y="4662221"/>
            <a:ext cx="1071367" cy="107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474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dirty="0" smtClean="0"/>
              <a:t>物聯網市場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2268685"/>
            <a:ext cx="7886700" cy="3104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5400" dirty="0" smtClean="0"/>
              <a:t>網路無國界</a:t>
            </a:r>
            <a:endParaRPr lang="en-US" altLang="zh-TW" sz="5400" dirty="0" smtClean="0"/>
          </a:p>
          <a:p>
            <a:pPr algn="ctr"/>
            <a:endParaRPr lang="en-US" altLang="zh-TW" sz="5400" dirty="0"/>
          </a:p>
          <a:p>
            <a:pPr marL="0" indent="0" algn="ctr">
              <a:buNone/>
            </a:pPr>
            <a:r>
              <a:rPr lang="zh-TW" altLang="en-US" sz="5400" dirty="0" smtClean="0"/>
              <a:t>語言與資金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3074" name="Picture 2" descr="https://forge.typo3.org/attachments/download/246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621" y="4138367"/>
            <a:ext cx="1268850" cy="96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cons.iconarchive.com/icons/iconsmind/outline/512/Money-2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814" y="3985822"/>
            <a:ext cx="1077258" cy="1077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525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建議政府如何協助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長期相關人才培育</a:t>
            </a:r>
            <a:endParaRPr lang="en-US" altLang="zh-TW" dirty="0" smtClean="0"/>
          </a:p>
          <a:p>
            <a:r>
              <a:rPr lang="zh-TW" altLang="en-US" dirty="0" smtClean="0"/>
              <a:t>改善融資環境</a:t>
            </a:r>
            <a:endParaRPr lang="en-US" altLang="zh-TW" dirty="0" smtClean="0"/>
          </a:p>
          <a:p>
            <a:r>
              <a:rPr lang="zh-TW" altLang="en-US" dirty="0" smtClean="0"/>
              <a:t>協助企業拓展海外市場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19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物聯網 </a:t>
            </a:r>
            <a:r>
              <a:rPr lang="en-US" altLang="zh-TW" dirty="0" smtClean="0"/>
              <a:t>Internet of Things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zh-TW" altLang="en-US" sz="3600" dirty="0" smtClean="0"/>
              <a:t>臺灣</a:t>
            </a:r>
            <a:endParaRPr lang="en-US" altLang="zh-TW" sz="3600" dirty="0" smtClean="0"/>
          </a:p>
          <a:p>
            <a:pPr marL="0" indent="0" algn="ctr">
              <a:buNone/>
            </a:pPr>
            <a:r>
              <a:rPr lang="zh-TW" altLang="en-US" sz="3600" dirty="0" smtClean="0"/>
              <a:t>缺水、缺電、缺天然資源</a:t>
            </a:r>
            <a:endParaRPr lang="en-US" altLang="zh-TW" sz="3600" dirty="0" smtClean="0"/>
          </a:p>
          <a:p>
            <a:pPr marL="0" indent="0" algn="ctr">
              <a:buNone/>
            </a:pPr>
            <a:endParaRPr lang="en-US" altLang="zh-TW" sz="3600" dirty="0"/>
          </a:p>
          <a:p>
            <a:pPr marL="0" indent="0" algn="ctr">
              <a:buNone/>
            </a:pPr>
            <a:r>
              <a:rPr lang="zh-TW" altLang="en-US" sz="3600" b="1" dirty="0" smtClean="0">
                <a:solidFill>
                  <a:srgbClr val="0070C0"/>
                </a:solidFill>
              </a:rPr>
              <a:t>物聯網產業</a:t>
            </a:r>
            <a:endParaRPr lang="en-US" altLang="zh-TW" sz="3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zh-TW" altLang="en-US" sz="3600" dirty="0" smtClean="0">
                <a:solidFill>
                  <a:srgbClr val="0070C0"/>
                </a:solidFill>
              </a:rPr>
              <a:t>低污染、高附加價值</a:t>
            </a:r>
            <a:endParaRPr lang="en-US" altLang="zh-TW" sz="36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zh-TW" altLang="en-US" sz="3600" u="sng" dirty="0" smtClean="0">
                <a:solidFill>
                  <a:srgbClr val="0070C0"/>
                </a:solidFill>
              </a:rPr>
              <a:t>販售資訊與</a:t>
            </a:r>
            <a:r>
              <a:rPr lang="zh-TW" altLang="en-US" sz="3600" u="sng" dirty="0" smtClean="0">
                <a:solidFill>
                  <a:srgbClr val="0070C0"/>
                </a:solidFill>
              </a:rPr>
              <a:t>知識 附著度高</a:t>
            </a:r>
            <a:endParaRPr lang="en-US" altLang="zh-TW" sz="3600" u="sng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altLang="zh-TW" sz="36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zh-TW" altLang="en-US" sz="3600" dirty="0" smtClean="0">
                <a:solidFill>
                  <a:srgbClr val="0070C0"/>
                </a:solidFill>
              </a:rPr>
              <a:t>產業變動速度相對慢，門檻高</a:t>
            </a:r>
            <a:endParaRPr lang="en-US" altLang="zh-TW" sz="3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altLang="zh-TW" sz="36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單位成本 </a:t>
            </a:r>
            <a:r>
              <a:rPr lang="en-US" altLang="zh-TW" dirty="0" smtClean="0"/>
              <a:t>- </a:t>
            </a:r>
            <a:r>
              <a:rPr lang="zh-TW" altLang="en-US" dirty="0" smtClean="0"/>
              <a:t>銷售數量 </a:t>
            </a:r>
            <a:r>
              <a:rPr lang="en-US" altLang="zh-TW" dirty="0" smtClean="0"/>
              <a:t>(</a:t>
            </a:r>
            <a:r>
              <a:rPr lang="zh-TW" altLang="en-US" dirty="0" smtClean="0"/>
              <a:t>製造業</a:t>
            </a:r>
            <a:r>
              <a:rPr lang="en-US" altLang="zh-TW" dirty="0" smtClean="0"/>
              <a:t>)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8" name="直線接點 7"/>
          <p:cNvCxnSpPr/>
          <p:nvPr/>
        </p:nvCxnSpPr>
        <p:spPr>
          <a:xfrm>
            <a:off x="1431985" y="2208362"/>
            <a:ext cx="0" cy="2984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449238" y="5244860"/>
            <a:ext cx="62972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手繪多邊形 4"/>
          <p:cNvSpPr/>
          <p:nvPr/>
        </p:nvSpPr>
        <p:spPr>
          <a:xfrm>
            <a:off x="1466491" y="2484408"/>
            <a:ext cx="5883215" cy="1617490"/>
          </a:xfrm>
          <a:custGeom>
            <a:avLst/>
            <a:gdLst>
              <a:gd name="connsiteX0" fmla="*/ 0 w 6129157"/>
              <a:gd name="connsiteY0" fmla="*/ 0 h 1617490"/>
              <a:gd name="connsiteX1" fmla="*/ 1552754 w 6129157"/>
              <a:gd name="connsiteY1" fmla="*/ 1328467 h 1617490"/>
              <a:gd name="connsiteX2" fmla="*/ 5641675 w 6129157"/>
              <a:gd name="connsiteY2" fmla="*/ 1587260 h 1617490"/>
              <a:gd name="connsiteX3" fmla="*/ 6107502 w 6129157"/>
              <a:gd name="connsiteY3" fmla="*/ 1587260 h 161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29157" h="1617490">
                <a:moveTo>
                  <a:pt x="0" y="0"/>
                </a:moveTo>
                <a:cubicBezTo>
                  <a:pt x="306237" y="531962"/>
                  <a:pt x="612475" y="1063924"/>
                  <a:pt x="1552754" y="1328467"/>
                </a:cubicBezTo>
                <a:cubicBezTo>
                  <a:pt x="2493033" y="1593010"/>
                  <a:pt x="4882550" y="1544128"/>
                  <a:pt x="5641675" y="1587260"/>
                </a:cubicBezTo>
                <a:cubicBezTo>
                  <a:pt x="6400800" y="1630392"/>
                  <a:pt x="6024114" y="1624641"/>
                  <a:pt x="6107502" y="158726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文字方塊 5"/>
          <p:cNvSpPr txBox="1"/>
          <p:nvPr/>
        </p:nvSpPr>
        <p:spPr>
          <a:xfrm>
            <a:off x="7746521" y="4986068"/>
            <a:ext cx="768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</a:t>
            </a:r>
            <a:endParaRPr lang="en-US" sz="2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1138687" y="1690689"/>
            <a:ext cx="1794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Unit Cost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1552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單位成本 </a:t>
            </a:r>
            <a:r>
              <a:rPr lang="en-US" altLang="zh-TW" dirty="0" smtClean="0"/>
              <a:t>- </a:t>
            </a:r>
            <a:r>
              <a:rPr lang="zh-TW" altLang="en-US" dirty="0" smtClean="0"/>
              <a:t>銷售數量 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物聯網資訊服務</a:t>
            </a:r>
            <a:r>
              <a:rPr lang="en-US" altLang="zh-TW" sz="2400" dirty="0" smtClean="0"/>
              <a:t>)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pPr/>
              <a:t>4</a:t>
            </a:fld>
            <a:endParaRPr lang="en-US" dirty="0"/>
          </a:p>
        </p:txBody>
      </p:sp>
      <p:cxnSp>
        <p:nvCxnSpPr>
          <p:cNvPr id="8" name="直線接點 7"/>
          <p:cNvCxnSpPr/>
          <p:nvPr/>
        </p:nvCxnSpPr>
        <p:spPr>
          <a:xfrm>
            <a:off x="1431985" y="2208362"/>
            <a:ext cx="0" cy="2984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1449238" y="5244860"/>
            <a:ext cx="62972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5"/>
          <p:cNvSpPr txBox="1"/>
          <p:nvPr/>
        </p:nvSpPr>
        <p:spPr>
          <a:xfrm>
            <a:off x="7746521" y="4986068"/>
            <a:ext cx="768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Q</a:t>
            </a:r>
            <a:endParaRPr lang="en-US" sz="2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1138687" y="1690689"/>
            <a:ext cx="1794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Unit Cost</a:t>
            </a:r>
            <a:endParaRPr lang="en-US" sz="2400" dirty="0"/>
          </a:p>
        </p:txBody>
      </p:sp>
      <p:sp>
        <p:nvSpPr>
          <p:cNvPr id="7" name="手繪多邊形 6"/>
          <p:cNvSpPr/>
          <p:nvPr/>
        </p:nvSpPr>
        <p:spPr>
          <a:xfrm>
            <a:off x="1449238" y="2708694"/>
            <a:ext cx="6090249" cy="2428924"/>
          </a:xfrm>
          <a:custGeom>
            <a:avLst/>
            <a:gdLst>
              <a:gd name="connsiteX0" fmla="*/ 0 w 6090249"/>
              <a:gd name="connsiteY0" fmla="*/ 0 h 2428924"/>
              <a:gd name="connsiteX1" fmla="*/ 1535502 w 6090249"/>
              <a:gd name="connsiteY1" fmla="*/ 2122098 h 2428924"/>
              <a:gd name="connsiteX2" fmla="*/ 6090249 w 6090249"/>
              <a:gd name="connsiteY2" fmla="*/ 2415397 h 2428924"/>
              <a:gd name="connsiteX3" fmla="*/ 6090249 w 6090249"/>
              <a:gd name="connsiteY3" fmla="*/ 2415397 h 2428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0249" h="2428924">
                <a:moveTo>
                  <a:pt x="0" y="0"/>
                </a:moveTo>
                <a:cubicBezTo>
                  <a:pt x="260230" y="859766"/>
                  <a:pt x="520461" y="1719532"/>
                  <a:pt x="1535502" y="2122098"/>
                </a:cubicBezTo>
                <a:cubicBezTo>
                  <a:pt x="2550543" y="2524664"/>
                  <a:pt x="6090249" y="2415397"/>
                  <a:pt x="6090249" y="2415397"/>
                </a:cubicBezTo>
                <a:lnTo>
                  <a:pt x="6090249" y="2415397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99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物聯網產業技術關鍵鍊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17" y="2340218"/>
            <a:ext cx="2952328" cy="1766124"/>
          </a:xfr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79556" y="2772266"/>
            <a:ext cx="1185869" cy="107366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762" y="2916282"/>
            <a:ext cx="785636" cy="785636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457" y="2916282"/>
            <a:ext cx="792088" cy="792088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338" y="1836162"/>
            <a:ext cx="886198" cy="886198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1225081" y="4068410"/>
            <a:ext cx="2168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大數據儲存、分析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開放資料共享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636008" y="4068410"/>
            <a:ext cx="29250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廣域網路通訊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/>
            </a:r>
            <a:b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14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3G/4G, </a:t>
            </a:r>
            <a:r>
              <a:rPr lang="en-US" altLang="zh-TW" sz="1400" dirty="0" err="1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WiFi</a:t>
            </a:r>
            <a:endParaRPr lang="en-US" altLang="zh-TW" sz="14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低功耗廣域網路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/>
            </a:r>
            <a:b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1400" dirty="0" err="1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LoRa</a:t>
            </a:r>
            <a:r>
              <a:rPr lang="en-US" altLang="zh-TW" sz="14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, SIGFOX,  </a:t>
            </a:r>
            <a:r>
              <a:rPr lang="en-US" altLang="zh-TW" sz="1400" dirty="0" err="1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WiFi</a:t>
            </a:r>
            <a:r>
              <a:rPr lang="en-US" altLang="zh-TW" sz="14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altLang="zh-TW" sz="1400" dirty="0" err="1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HaLow</a:t>
            </a:r>
            <a:endParaRPr lang="en-US" altLang="zh-TW" sz="14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endParaRPr lang="en-US" altLang="zh-TW" sz="14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204936" y="4068409"/>
            <a:ext cx="2688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低功耗整合傳感器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獨立監測電源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燃料電池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1577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dirty="0"/>
              <a:t>物聯網</a:t>
            </a:r>
            <a:r>
              <a:rPr lang="zh-TW" altLang="en-US" sz="4000" dirty="0" smtClean="0"/>
              <a:t>產業  臺灣現行能力分佈</a:t>
            </a:r>
            <a:endParaRPr lang="zh-TW" altLang="en-US" sz="4000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17" y="2340218"/>
            <a:ext cx="2952328" cy="1766124"/>
          </a:xfr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79556" y="2772266"/>
            <a:ext cx="1185869" cy="107366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762" y="2916282"/>
            <a:ext cx="785636" cy="785636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457" y="2916282"/>
            <a:ext cx="792088" cy="792088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338" y="1836162"/>
            <a:ext cx="886198" cy="886198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1225081" y="4068410"/>
            <a:ext cx="2168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大數據儲存、分析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開放資料共享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636008" y="4068410"/>
            <a:ext cx="29250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廣域網路通訊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/>
            </a:r>
            <a:b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14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3G/4G, </a:t>
            </a:r>
            <a:r>
              <a:rPr lang="en-US" altLang="zh-TW" sz="1400" dirty="0" err="1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WiFi</a:t>
            </a:r>
            <a:endParaRPr lang="en-US" altLang="zh-TW" sz="14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低功耗廣域網路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/>
            </a:r>
            <a:b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1400" dirty="0" err="1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LoRa</a:t>
            </a:r>
            <a:r>
              <a:rPr lang="en-US" altLang="zh-TW" sz="14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, SIGFOX,  </a:t>
            </a:r>
            <a:r>
              <a:rPr lang="en-US" altLang="zh-TW" sz="1400" dirty="0" err="1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WiFi</a:t>
            </a:r>
            <a:r>
              <a:rPr lang="en-US" altLang="zh-TW" sz="14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altLang="zh-TW" sz="1400" dirty="0" err="1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HaLow</a:t>
            </a:r>
            <a:endParaRPr lang="en-US" altLang="zh-TW" sz="14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endParaRPr lang="en-US" altLang="zh-TW" sz="14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204936" y="4068409"/>
            <a:ext cx="2688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低功耗整合傳感器</a:t>
            </a:r>
            <a:endParaRPr lang="en-US" altLang="zh-TW" sz="1600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獨立監測電源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燃料電池</a:t>
            </a:r>
            <a:r>
              <a:rPr lang="en-US" altLang="zh-TW" sz="1600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225081" y="5081048"/>
            <a:ext cx="1583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Poor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713754" y="1734105"/>
            <a:ext cx="1583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Good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cxnSp>
        <p:nvCxnSpPr>
          <p:cNvPr id="5" name="直線接點 4"/>
          <p:cNvCxnSpPr/>
          <p:nvPr/>
        </p:nvCxnSpPr>
        <p:spPr>
          <a:xfrm flipH="1">
            <a:off x="4883086" y="2279261"/>
            <a:ext cx="177932" cy="4930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 flipH="1">
            <a:off x="1826104" y="4653184"/>
            <a:ext cx="177932" cy="4930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7213428" y="5019675"/>
            <a:ext cx="1583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</a:rPr>
              <a:t>Good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cxnSp>
        <p:nvCxnSpPr>
          <p:cNvPr id="18" name="直線接點 17"/>
          <p:cNvCxnSpPr/>
          <p:nvPr/>
        </p:nvCxnSpPr>
        <p:spPr>
          <a:xfrm>
            <a:off x="7213428" y="4653184"/>
            <a:ext cx="335881" cy="4278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59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dirty="0" smtClean="0"/>
              <a:t>物聯網系統發展競爭力</a:t>
            </a: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2818212" y="1807528"/>
            <a:ext cx="41293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3800" dirty="0" smtClean="0">
                <a:solidFill>
                  <a:srgbClr val="FF0000"/>
                </a:solidFill>
              </a:rPr>
              <a:t>Poor</a:t>
            </a:r>
            <a:endParaRPr lang="zh-TW" altLang="en-US" sz="13800" dirty="0">
              <a:solidFill>
                <a:srgbClr val="FF0000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999242" y="4605159"/>
            <a:ext cx="7289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臺灣目前物聯網產業發展破碎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7902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發展</a:t>
            </a:r>
            <a:r>
              <a:rPr lang="zh-TW" altLang="en-US" dirty="0" smtClean="0"/>
              <a:t>物聯網所需條件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2717770578"/>
              </p:ext>
            </p:extLst>
          </p:nvPr>
        </p:nvGraphicFramePr>
        <p:xfrm>
          <a:off x="1063576" y="1690689"/>
          <a:ext cx="6638123" cy="456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166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000" dirty="0" smtClean="0"/>
              <a:t>臺灣仍為製造業為主的融資環境</a:t>
            </a:r>
            <a:endParaRPr lang="zh-TW" altLang="en-US" sz="4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5FA6-A3B5-4BDB-B470-46E59CF87376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7" name="直線接點 6"/>
          <p:cNvCxnSpPr/>
          <p:nvPr/>
        </p:nvCxnSpPr>
        <p:spPr>
          <a:xfrm>
            <a:off x="1432874" y="5486400"/>
            <a:ext cx="61651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5486399" y="5147692"/>
            <a:ext cx="1008668" cy="3387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978030" y="1742172"/>
            <a:ext cx="5012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物聯網系統產業</a:t>
            </a:r>
            <a:endParaRPr lang="en-US" altLang="zh-TW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實體資產價值相對低，融資不易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632435" y="3205113"/>
            <a:ext cx="1008668" cy="2281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559377" y="5554183"/>
            <a:ext cx="1289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製造業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958498" y="5555978"/>
            <a:ext cx="2639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物聯網系統產業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276064" y="3099261"/>
            <a:ext cx="3801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軟體園區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r>
              <a:rPr lang="zh-TW" altLang="en-US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政府投資</a:t>
            </a:r>
            <a:r>
              <a:rPr lang="en-US" altLang="zh-TW" sz="2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2365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995294E6AA1A49428B7D886983BEA710" ma:contentTypeVersion="1" ma:contentTypeDescription="建立新的文件。" ma:contentTypeScope="" ma:versionID="229582435b2850727e06db20d58a1a37">
  <xsd:schema xmlns:xsd="http://www.w3.org/2001/XMLSchema" xmlns:xs="http://www.w3.org/2001/XMLSchema" xmlns:p="http://schemas.microsoft.com/office/2006/metadata/properties" xmlns:ns2="c2eeb0a2-c6d5-4fe2-adc1-994748906ccf" targetNamespace="http://schemas.microsoft.com/office/2006/metadata/properties" ma:root="true" ma:fieldsID="ca26f23c2904482997b3a4a821719f38" ns2:_="">
    <xsd:import namespace="c2eeb0a2-c6d5-4fe2-adc1-994748906cc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eb0a2-c6d5-4fe2-adc1-994748906cc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文件識別碼值" ma:description="指派給此項目的文件識別碼值。" ma:internalName="_dlc_DocId" ma:readOnly="true">
      <xsd:simpleType>
        <xsd:restriction base="dms:Text"/>
      </xsd:simpleType>
    </xsd:element>
    <xsd:element name="_dlc_DocIdUrl" ma:index="9" nillable="true" ma:displayName="文件識別碼" ma:description="此文件的永久性連結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2eeb0a2-c6d5-4fe2-adc1-994748906ccf">UJSCNN4425XQ-20-73581</_dlc_DocId>
    <_dlc_DocIdUrl xmlns="c2eeb0a2-c6d5-4fe2-adc1-994748906ccf">
      <Url>http://sp01/PM/_layouts/DocIdRedir.aspx?ID=UJSCNN4425XQ-20-73581</Url>
      <Description>UJSCNN4425XQ-20-73581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710CE9-9900-4D6F-AF62-3497C05C32A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A7CB0A8-3B1C-46E5-9D7A-6EE41AAE48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eb0a2-c6d5-4fe2-adc1-994748906c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3561C5-28C8-440C-BEB3-7A63CDE26BB5}">
  <ds:schemaRefs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c2eeb0a2-c6d5-4fe2-adc1-994748906ccf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5B919CA6-363F-4FB3-8A73-7A36A4CBF5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931</TotalTime>
  <Words>309</Words>
  <Application>Microsoft Office PowerPoint</Application>
  <PresentationFormat>如螢幕大小 (4:3)</PresentationFormat>
  <Paragraphs>100</Paragraphs>
  <Slides>14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物聯網產業發展關鍵 </vt:lpstr>
      <vt:lpstr>物聯網 Internet of Things</vt:lpstr>
      <vt:lpstr>單位成本 - 銷售數量 (製造業)</vt:lpstr>
      <vt:lpstr>單位成本 - 銷售數量 (物聯網資訊服務)</vt:lpstr>
      <vt:lpstr>物聯網產業技術關鍵鍊</vt:lpstr>
      <vt:lpstr>物聯網產業  臺灣現行能力分佈</vt:lpstr>
      <vt:lpstr>物聯網系統發展競爭力</vt:lpstr>
      <vt:lpstr>發展物聯網所需條件</vt:lpstr>
      <vt:lpstr>臺灣仍為製造業為主的融資環境</vt:lpstr>
      <vt:lpstr>缺乏整合性科學人才</vt:lpstr>
      <vt:lpstr>缺乏軟體工程與管理實務人才</vt:lpstr>
      <vt:lpstr>臺灣市場問題</vt:lpstr>
      <vt:lpstr>物聯網市場</vt:lpstr>
      <vt:lpstr>建議政府如何協助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黃思瑋</dc:creator>
  <cp:lastModifiedBy>黃思瑋</cp:lastModifiedBy>
  <cp:revision>76</cp:revision>
  <dcterms:created xsi:type="dcterms:W3CDTF">2016-04-14T05:26:59Z</dcterms:created>
  <dcterms:modified xsi:type="dcterms:W3CDTF">2016-05-28T08:44:07Z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b9cb16a2-b51f-4e6c-93a1-5558893c0b4a</vt:lpwstr>
  </property>
  <property fmtid="{D5CDD505-2E9C-101B-9397-08002B2CF9AE}" pid="3" name="ContentTypeId">
    <vt:lpwstr>0x010100995294E6AA1A49428B7D886983BEA710</vt:lpwstr>
  </property>
</Properties>
</file>