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</p:sldMasterIdLst>
  <p:notesMasterIdLst>
    <p:notesMasterId r:id="rId37"/>
  </p:notesMasterIdLst>
  <p:handoutMasterIdLst>
    <p:handoutMasterId r:id="rId38"/>
  </p:handoutMasterIdLst>
  <p:sldIdLst>
    <p:sldId id="598" r:id="rId6"/>
    <p:sldId id="745" r:id="rId7"/>
    <p:sldId id="764" r:id="rId8"/>
    <p:sldId id="711" r:id="rId9"/>
    <p:sldId id="718" r:id="rId10"/>
    <p:sldId id="761" r:id="rId11"/>
    <p:sldId id="762" r:id="rId12"/>
    <p:sldId id="746" r:id="rId13"/>
    <p:sldId id="735" r:id="rId14"/>
    <p:sldId id="749" r:id="rId15"/>
    <p:sldId id="731" r:id="rId16"/>
    <p:sldId id="730" r:id="rId17"/>
    <p:sldId id="752" r:id="rId18"/>
    <p:sldId id="750" r:id="rId19"/>
    <p:sldId id="751" r:id="rId20"/>
    <p:sldId id="753" r:id="rId21"/>
    <p:sldId id="767" r:id="rId22"/>
    <p:sldId id="728" r:id="rId23"/>
    <p:sldId id="754" r:id="rId24"/>
    <p:sldId id="740" r:id="rId25"/>
    <p:sldId id="772" r:id="rId26"/>
    <p:sldId id="763" r:id="rId27"/>
    <p:sldId id="741" r:id="rId28"/>
    <p:sldId id="756" r:id="rId29"/>
    <p:sldId id="766" r:id="rId30"/>
    <p:sldId id="771" r:id="rId31"/>
    <p:sldId id="742" r:id="rId32"/>
    <p:sldId id="757" r:id="rId33"/>
    <p:sldId id="770" r:id="rId34"/>
    <p:sldId id="744" r:id="rId35"/>
    <p:sldId id="760" r:id="rId3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FFCCFF"/>
    <a:srgbClr val="99CCFF"/>
    <a:srgbClr val="3366CC"/>
    <a:srgbClr val="0099CC"/>
    <a:srgbClr val="4B5D51"/>
    <a:srgbClr val="FF5353"/>
    <a:srgbClr val="F1DCD3"/>
    <a:srgbClr val="EFC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94" autoAdjust="0"/>
  </p:normalViewPr>
  <p:slideViewPr>
    <p:cSldViewPr>
      <p:cViewPr varScale="1">
        <p:scale>
          <a:sx n="85" d="100"/>
          <a:sy n="85" d="100"/>
        </p:scale>
        <p:origin x="133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17" y="-101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hwu\AppData\Local\Microsoft\Windows\Temporary%20Internet%20Files\Content.Outlook\68SG9PL6\&#36229;&#38989;&#20786;&#33988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本國銀行稅前盈餘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本國銀行稅前盈餘</c:v>
          </c:tx>
          <c:invertIfNegative val="0"/>
          <c:cat>
            <c:strRef>
              <c:f>'[Microsoft PowerPoint 的圖表 ]工作表1'!$A$3:$A$12</c:f>
              <c:strCache>
                <c:ptCount val="10"/>
                <c:pt idx="0">
                  <c:v> 95年</c:v>
                </c:pt>
                <c:pt idx="1">
                  <c:v> 96年</c:v>
                </c:pt>
                <c:pt idx="2">
                  <c:v> 97年</c:v>
                </c:pt>
                <c:pt idx="3">
                  <c:v> 98年</c:v>
                </c:pt>
                <c:pt idx="4">
                  <c:v> 99年</c:v>
                </c:pt>
                <c:pt idx="5">
                  <c:v> 100年</c:v>
                </c:pt>
                <c:pt idx="6">
                  <c:v> 101年</c:v>
                </c:pt>
                <c:pt idx="7">
                  <c:v> 102年</c:v>
                </c:pt>
                <c:pt idx="8">
                  <c:v> 103年</c:v>
                </c:pt>
                <c:pt idx="9">
                  <c:v>104年</c:v>
                </c:pt>
              </c:strCache>
            </c:strRef>
          </c:cat>
          <c:val>
            <c:numRef>
              <c:f>'[Microsoft PowerPoint 的圖表 ]工作表1'!$B$3:$B$12</c:f>
              <c:numCache>
                <c:formatCode>#,##0_ </c:formatCode>
                <c:ptCount val="10"/>
                <c:pt idx="0">
                  <c:v>-74.2</c:v>
                </c:pt>
                <c:pt idx="1">
                  <c:v>387.5</c:v>
                </c:pt>
                <c:pt idx="2">
                  <c:v>443.64</c:v>
                </c:pt>
                <c:pt idx="3">
                  <c:v>839.19</c:v>
                </c:pt>
                <c:pt idx="4">
                  <c:v>1831.89</c:v>
                </c:pt>
                <c:pt idx="5">
                  <c:v>2000.06</c:v>
                </c:pt>
                <c:pt idx="6">
                  <c:v>2402</c:v>
                </c:pt>
                <c:pt idx="7">
                  <c:v>2576</c:v>
                </c:pt>
                <c:pt idx="8">
                  <c:v>3201</c:v>
                </c:pt>
                <c:pt idx="9">
                  <c:v>3196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566384"/>
        <c:axId val="224710480"/>
        <c:axId val="0"/>
      </c:bar3DChart>
      <c:catAx>
        <c:axId val="124566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4710480"/>
        <c:crosses val="autoZero"/>
        <c:auto val="1"/>
        <c:lblAlgn val="ctr"/>
        <c:lblOffset val="100"/>
        <c:noMultiLvlLbl val="0"/>
      </c:catAx>
      <c:valAx>
        <c:axId val="2247104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zh-TW" sz="1100" dirty="0"/>
                  <a:t>單位</a:t>
                </a:r>
                <a:r>
                  <a:rPr lang="en-US" sz="1100" dirty="0" smtClean="0"/>
                  <a:t>:</a:t>
                </a:r>
                <a:r>
                  <a:rPr lang="zh-TW" sz="1100" dirty="0" smtClean="0"/>
                  <a:t>億</a:t>
                </a:r>
                <a:r>
                  <a:rPr lang="zh-TW" sz="1100" dirty="0"/>
                  <a:t>元</a:t>
                </a:r>
              </a:p>
            </c:rich>
          </c:tx>
          <c:layout>
            <c:manualLayout>
              <c:xMode val="edge"/>
              <c:yMode val="edge"/>
              <c:x val="4.4900564579411981E-2"/>
              <c:y val="0.8195804729095626"/>
            </c:manualLayout>
          </c:layout>
          <c:overlay val="0"/>
        </c:title>
        <c:numFmt formatCode="#,##0_ " sourceLinked="1"/>
        <c:majorTickMark val="none"/>
        <c:minorTickMark val="none"/>
        <c:tickLblPos val="nextTo"/>
        <c:crossAx val="124566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TW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8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zh-TW" altLang="en-US" sz="1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保險業稅前損益</a:t>
            </a:r>
          </a:p>
        </c:rich>
      </c:tx>
      <c:layout>
        <c:manualLayout>
          <c:xMode val="edge"/>
          <c:yMode val="edge"/>
          <c:x val="0.50893828221699422"/>
          <c:y val="1.763520672304069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'[Microsoft PowerPoint 的圖表 ]保險業損益圖'!$B$1</c:f>
              <c:strCache>
                <c:ptCount val="1"/>
                <c:pt idx="0">
                  <c:v>保險業稅前損益</c:v>
                </c:pt>
              </c:strCache>
            </c:strRef>
          </c:tx>
          <c:spPr>
            <a:gradFill rotWithShape="1">
              <a:gsLst>
                <a:gs pos="18000">
                  <a:schemeClr val="tx2">
                    <a:lumMod val="40000"/>
                    <a:lumOff val="60000"/>
                    <a:alpha val="94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'[Microsoft PowerPoint 的圖表 ]保險業損益圖'!$A$2:$A$10</c:f>
              <c:strCache>
                <c:ptCount val="9"/>
                <c:pt idx="0">
                  <c:v>96年</c:v>
                </c:pt>
                <c:pt idx="1">
                  <c:v>97年</c:v>
                </c:pt>
                <c:pt idx="2">
                  <c:v>98年</c:v>
                </c:pt>
                <c:pt idx="3">
                  <c:v>99年</c:v>
                </c:pt>
                <c:pt idx="4">
                  <c:v>100年</c:v>
                </c:pt>
                <c:pt idx="5">
                  <c:v>101年</c:v>
                </c:pt>
                <c:pt idx="6">
                  <c:v>102年</c:v>
                </c:pt>
                <c:pt idx="7">
                  <c:v>103年</c:v>
                </c:pt>
                <c:pt idx="8">
                  <c:v>104年</c:v>
                </c:pt>
              </c:strCache>
            </c:strRef>
          </c:cat>
          <c:val>
            <c:numRef>
              <c:f>'[Microsoft PowerPoint 的圖表 ]保險業損益圖'!$B$2:$B$10</c:f>
              <c:numCache>
                <c:formatCode>#,##0_ ;[Red]\-#,##0\ </c:formatCode>
                <c:ptCount val="9"/>
                <c:pt idx="0">
                  <c:v>701.56086616499999</c:v>
                </c:pt>
                <c:pt idx="1">
                  <c:v>-1398.81091371</c:v>
                </c:pt>
                <c:pt idx="2">
                  <c:v>233</c:v>
                </c:pt>
                <c:pt idx="3">
                  <c:v>-126</c:v>
                </c:pt>
                <c:pt idx="4">
                  <c:v>69</c:v>
                </c:pt>
                <c:pt idx="5">
                  <c:v>496</c:v>
                </c:pt>
                <c:pt idx="6">
                  <c:v>789</c:v>
                </c:pt>
                <c:pt idx="7">
                  <c:v>1276</c:v>
                </c:pt>
                <c:pt idx="8">
                  <c:v>1502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956312"/>
        <c:axId val="226956704"/>
        <c:axId val="0"/>
      </c:bar3DChart>
      <c:catAx>
        <c:axId val="226956312"/>
        <c:scaling>
          <c:orientation val="minMax"/>
        </c:scaling>
        <c:delete val="0"/>
        <c:axPos val="b"/>
        <c:numFmt formatCode="[$-404]e&quot;年&quot;" sourceLinked="0"/>
        <c:majorTickMark val="none"/>
        <c:minorTickMark val="none"/>
        <c:tickLblPos val="nextTo"/>
        <c:crossAx val="226956704"/>
        <c:crosses val="autoZero"/>
        <c:auto val="1"/>
        <c:lblAlgn val="ctr"/>
        <c:lblOffset val="100"/>
        <c:noMultiLvlLbl val="0"/>
      </c:catAx>
      <c:valAx>
        <c:axId val="2269567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</a:t>
                </a:r>
                <a:r>
                  <a:rPr lang="en-US" altLang="zh-TW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億元</a:t>
                </a:r>
              </a:p>
            </c:rich>
          </c:tx>
          <c:layout>
            <c:manualLayout>
              <c:xMode val="edge"/>
              <c:yMode val="edge"/>
              <c:x val="3.6751354349166362E-2"/>
              <c:y val="0.81869827179602783"/>
            </c:manualLayout>
          </c:layout>
          <c:overlay val="0"/>
        </c:title>
        <c:numFmt formatCode="#,##0_ ;[Red]\-#,##0\ " sourceLinked="1"/>
        <c:majorTickMark val="none"/>
        <c:minorTickMark val="none"/>
        <c:tickLblPos val="nextTo"/>
        <c:crossAx val="226956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TW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zh-TW" sz="1600"/>
              <a:t>國民所得及超額儲蓄率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工作表2!$A$2</c:f>
              <c:strCache>
                <c:ptCount val="1"/>
                <c:pt idx="0">
                  <c:v>國民所得毛額(兆元)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工作表2!$B$1:$L$1</c:f>
              <c:numCache>
                <c:formatCode>General</c:formatCode>
                <c:ptCount val="11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102</c:v>
                </c:pt>
                <c:pt idx="9">
                  <c:v>103</c:v>
                </c:pt>
                <c:pt idx="10">
                  <c:v>104</c:v>
                </c:pt>
              </c:numCache>
            </c:numRef>
          </c:cat>
          <c:val>
            <c:numRef>
              <c:f>工作表2!$B$2:$L$2</c:f>
              <c:numCache>
                <c:formatCode>0.00</c:formatCode>
                <c:ptCount val="11"/>
                <c:pt idx="0">
                  <c:v>12.38312</c:v>
                </c:pt>
                <c:pt idx="1">
                  <c:v>12.952502000000006</c:v>
                </c:pt>
                <c:pt idx="2">
                  <c:v>13.739827999999999</c:v>
                </c:pt>
                <c:pt idx="3">
                  <c:v>13.465596000000007</c:v>
                </c:pt>
                <c:pt idx="4">
                  <c:v>13.375650000000004</c:v>
                </c:pt>
                <c:pt idx="5">
                  <c:v>14.548851999999998</c:v>
                </c:pt>
                <c:pt idx="6">
                  <c:v>14.700571999999999</c:v>
                </c:pt>
                <c:pt idx="7">
                  <c:v>15.141107999999999</c:v>
                </c:pt>
                <c:pt idx="8">
                  <c:v>15.654588</c:v>
                </c:pt>
                <c:pt idx="9">
                  <c:v>16.566844</c:v>
                </c:pt>
                <c:pt idx="10">
                  <c:v>17.209225999999994</c:v>
                </c:pt>
              </c:numCache>
            </c:numRef>
          </c:val>
        </c:ser>
        <c:ser>
          <c:idx val="1"/>
          <c:order val="1"/>
          <c:tx>
            <c:strRef>
              <c:f>工作表2!$A$3</c:f>
              <c:strCache>
                <c:ptCount val="1"/>
                <c:pt idx="0">
                  <c:v>國內投資毛額(兆元)</c:v>
                </c:pt>
              </c:strCache>
            </c:strRef>
          </c:tx>
          <c:spPr>
            <a:solidFill>
              <a:srgbClr val="FD6C5D"/>
            </a:solidFill>
          </c:spPr>
          <c:invertIfNegative val="0"/>
          <c:cat>
            <c:numRef>
              <c:f>工作表2!$B$1:$L$1</c:f>
              <c:numCache>
                <c:formatCode>General</c:formatCode>
                <c:ptCount val="11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102</c:v>
                </c:pt>
                <c:pt idx="9">
                  <c:v>103</c:v>
                </c:pt>
                <c:pt idx="10">
                  <c:v>104</c:v>
                </c:pt>
              </c:numCache>
            </c:numRef>
          </c:cat>
          <c:val>
            <c:numRef>
              <c:f>工作表2!$B$3:$L$3</c:f>
              <c:numCache>
                <c:formatCode>0.00</c:formatCode>
                <c:ptCount val="11"/>
                <c:pt idx="0">
                  <c:v>2.957841999999999</c:v>
                </c:pt>
                <c:pt idx="1">
                  <c:v>3.110995</c:v>
                </c:pt>
                <c:pt idx="2">
                  <c:v>3.221482</c:v>
                </c:pt>
                <c:pt idx="3">
                  <c:v>3.2170269999999999</c:v>
                </c:pt>
                <c:pt idx="4">
                  <c:v>2.5802489999999989</c:v>
                </c:pt>
                <c:pt idx="5">
                  <c:v>3.5246449999999991</c:v>
                </c:pt>
                <c:pt idx="6">
                  <c:v>3.3828659999999982</c:v>
                </c:pt>
                <c:pt idx="7">
                  <c:v>3.30416</c:v>
                </c:pt>
                <c:pt idx="8">
                  <c:v>3.3601960000000002</c:v>
                </c:pt>
                <c:pt idx="9">
                  <c:v>3.5123469999999992</c:v>
                </c:pt>
                <c:pt idx="10">
                  <c:v>3.4881210000000009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88168"/>
        <c:axId val="187088552"/>
      </c:barChart>
      <c:lineChart>
        <c:grouping val="standard"/>
        <c:varyColors val="0"/>
        <c:ser>
          <c:idx val="2"/>
          <c:order val="2"/>
          <c:tx>
            <c:strRef>
              <c:f>工作表2!$A$4</c:f>
              <c:strCache>
                <c:ptCount val="1"/>
                <c:pt idx="0">
                  <c:v>超額儲蓄率</c:v>
                </c:pt>
              </c:strCache>
            </c:strRef>
          </c:tx>
          <c:marker>
            <c:symbol val="none"/>
          </c:marker>
          <c:cat>
            <c:numRef>
              <c:f>工作表2!$B$1:$L$1</c:f>
              <c:numCache>
                <c:formatCode>General</c:formatCode>
                <c:ptCount val="11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100</c:v>
                </c:pt>
                <c:pt idx="7">
                  <c:v>101</c:v>
                </c:pt>
                <c:pt idx="8">
                  <c:v>102</c:v>
                </c:pt>
                <c:pt idx="9">
                  <c:v>103</c:v>
                </c:pt>
                <c:pt idx="10">
                  <c:v>104</c:v>
                </c:pt>
              </c:numCache>
            </c:numRef>
          </c:cat>
          <c:val>
            <c:numRef>
              <c:f>工作表2!$B$4:$L$4</c:f>
              <c:numCache>
                <c:formatCode>0.00%</c:formatCode>
                <c:ptCount val="11"/>
                <c:pt idx="0">
                  <c:v>5.7300000000000018E-2</c:v>
                </c:pt>
                <c:pt idx="1">
                  <c:v>7.0300000000000029E-2</c:v>
                </c:pt>
                <c:pt idx="2">
                  <c:v>8.0100000000000005E-2</c:v>
                </c:pt>
                <c:pt idx="3">
                  <c:v>5.7200000000000001E-2</c:v>
                </c:pt>
                <c:pt idx="4">
                  <c:v>0.1</c:v>
                </c:pt>
                <c:pt idx="5">
                  <c:v>8.9200000000000029E-2</c:v>
                </c:pt>
                <c:pt idx="6">
                  <c:v>8.4500000000000033E-2</c:v>
                </c:pt>
                <c:pt idx="7">
                  <c:v>8.6300000000000002E-2</c:v>
                </c:pt>
                <c:pt idx="8">
                  <c:v>0.10529999999999999</c:v>
                </c:pt>
                <c:pt idx="9">
                  <c:v>0.11749999999999998</c:v>
                </c:pt>
                <c:pt idx="10">
                  <c:v>0.14140000000000005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89320"/>
        <c:axId val="187088936"/>
      </c:lineChart>
      <c:catAx>
        <c:axId val="18708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088552"/>
        <c:crosses val="autoZero"/>
        <c:auto val="1"/>
        <c:lblAlgn val="ctr"/>
        <c:lblOffset val="100"/>
        <c:noMultiLvlLbl val="0"/>
      </c:catAx>
      <c:valAx>
        <c:axId val="187088552"/>
        <c:scaling>
          <c:orientation val="minMax"/>
        </c:scaling>
        <c:delete val="0"/>
        <c:axPos val="l"/>
        <c:majorGridlines/>
        <c:numFmt formatCode="#,##0_);[Red]\(#,##0\)" sourceLinked="0"/>
        <c:majorTickMark val="none"/>
        <c:minorTickMark val="none"/>
        <c:tickLblPos val="nextTo"/>
        <c:crossAx val="187088168"/>
        <c:crosses val="autoZero"/>
        <c:crossBetween val="between"/>
        <c:majorUnit val="4"/>
      </c:valAx>
      <c:valAx>
        <c:axId val="187088936"/>
        <c:scaling>
          <c:orientation val="minMax"/>
          <c:max val="0.16000000000000003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crossAx val="187089320"/>
        <c:crosses val="max"/>
        <c:crossBetween val="between"/>
        <c:majorUnit val="4.0000000000000022E-2"/>
      </c:valAx>
      <c:catAx>
        <c:axId val="187089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70889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100">
          <a:latin typeface="+mj-lt"/>
          <a:ea typeface="標楷體" panose="03000509000000000000" pitchFamily="65" charset="-120"/>
        </a:defRPr>
      </a:pPr>
      <a:endParaRPr lang="zh-TW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r>
              <a:rPr lang="zh-TW" altLang="en-US" sz="1800" dirty="0">
                <a:solidFill>
                  <a:sysClr val="windowText" lastClr="000000"/>
                </a:solidFill>
              </a:rPr>
              <a:t>中小企業放款</a:t>
            </a:r>
            <a:r>
              <a:rPr lang="zh-TW" altLang="en-US" sz="1800" dirty="0" smtClean="0">
                <a:solidFill>
                  <a:sysClr val="windowText" lastClr="000000"/>
                </a:solidFill>
              </a:rPr>
              <a:t>餘額</a:t>
            </a:r>
            <a:r>
              <a:rPr lang="en-US" altLang="zh-TW" sz="16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億元</a:t>
            </a:r>
            <a:r>
              <a:rPr lang="en-US" altLang="zh-TW" sz="1600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sz="16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標楷體" panose="03000509000000000000" pitchFamily="65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工作表1!$B$1:$B$2</c:f>
              <c:strCache>
                <c:ptCount val="2"/>
                <c:pt idx="0">
                  <c:v>中小企業放款餘額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工作表1!$A$3:$A$12</c:f>
              <c:strCache>
                <c:ptCount val="10"/>
                <c:pt idx="0">
                  <c:v>96年12月</c:v>
                </c:pt>
                <c:pt idx="1">
                  <c:v>97年12月</c:v>
                </c:pt>
                <c:pt idx="2">
                  <c:v>98年12月</c:v>
                </c:pt>
                <c:pt idx="3">
                  <c:v>99年12月</c:v>
                </c:pt>
                <c:pt idx="4">
                  <c:v>100年12月</c:v>
                </c:pt>
                <c:pt idx="5">
                  <c:v>101年12月</c:v>
                </c:pt>
                <c:pt idx="6">
                  <c:v>102年12月</c:v>
                </c:pt>
                <c:pt idx="7">
                  <c:v>103年12月</c:v>
                </c:pt>
                <c:pt idx="8">
                  <c:v>104年12月</c:v>
                </c:pt>
                <c:pt idx="9">
                  <c:v>105年3月</c:v>
                </c:pt>
              </c:strCache>
            </c:strRef>
          </c:cat>
          <c:val>
            <c:numRef>
              <c:f>工作表1!$B$3:$B$12</c:f>
              <c:numCache>
                <c:formatCode>#,##0</c:formatCode>
                <c:ptCount val="10"/>
                <c:pt idx="0">
                  <c:v>30049</c:v>
                </c:pt>
                <c:pt idx="1">
                  <c:v>31376</c:v>
                </c:pt>
                <c:pt idx="2">
                  <c:v>32044</c:v>
                </c:pt>
                <c:pt idx="3">
                  <c:v>36765</c:v>
                </c:pt>
                <c:pt idx="4">
                  <c:v>40678</c:v>
                </c:pt>
                <c:pt idx="5">
                  <c:v>44475</c:v>
                </c:pt>
                <c:pt idx="6">
                  <c:v>47610</c:v>
                </c:pt>
                <c:pt idx="7">
                  <c:v>51639</c:v>
                </c:pt>
                <c:pt idx="8">
                  <c:v>54524</c:v>
                </c:pt>
                <c:pt idx="9">
                  <c:v>54161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67168"/>
        <c:axId val="124566776"/>
      </c:barChart>
      <c:lineChart>
        <c:grouping val="standard"/>
        <c:varyColors val="0"/>
        <c:ser>
          <c:idx val="1"/>
          <c:order val="1"/>
          <c:tx>
            <c:strRef>
              <c:f>工作表1!$C$1:$C$2</c:f>
              <c:strCache>
                <c:ptCount val="2"/>
                <c:pt idx="0">
                  <c:v>占全體企業</c:v>
                </c:pt>
                <c:pt idx="1">
                  <c:v>放款餘額比率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工作表1!$A$3:$A$12</c:f>
              <c:strCache>
                <c:ptCount val="10"/>
                <c:pt idx="0">
                  <c:v>96年12月</c:v>
                </c:pt>
                <c:pt idx="1">
                  <c:v>97年12月</c:v>
                </c:pt>
                <c:pt idx="2">
                  <c:v>98年12月</c:v>
                </c:pt>
                <c:pt idx="3">
                  <c:v>99年12月</c:v>
                </c:pt>
                <c:pt idx="4">
                  <c:v>100年12月</c:v>
                </c:pt>
                <c:pt idx="5">
                  <c:v>101年12月</c:v>
                </c:pt>
                <c:pt idx="6">
                  <c:v>102年12月</c:v>
                </c:pt>
                <c:pt idx="7">
                  <c:v>103年12月</c:v>
                </c:pt>
                <c:pt idx="8">
                  <c:v>104年12月</c:v>
                </c:pt>
                <c:pt idx="9">
                  <c:v>105年3月</c:v>
                </c:pt>
              </c:strCache>
            </c:strRef>
          </c:cat>
          <c:val>
            <c:numRef>
              <c:f>工作表1!$C$3:$C$12</c:f>
              <c:numCache>
                <c:formatCode>0.0%</c:formatCode>
                <c:ptCount val="10"/>
                <c:pt idx="0">
                  <c:v>0.41400000000000009</c:v>
                </c:pt>
                <c:pt idx="1">
                  <c:v>0.40510000000000002</c:v>
                </c:pt>
                <c:pt idx="2">
                  <c:v>0.42660000000000009</c:v>
                </c:pt>
                <c:pt idx="3">
                  <c:v>0.45390000000000008</c:v>
                </c:pt>
                <c:pt idx="4">
                  <c:v>0.46810000000000002</c:v>
                </c:pt>
                <c:pt idx="5">
                  <c:v>0.50180000000000002</c:v>
                </c:pt>
                <c:pt idx="6">
                  <c:v>0.5282</c:v>
                </c:pt>
                <c:pt idx="7">
                  <c:v>0.55680000000000018</c:v>
                </c:pt>
                <c:pt idx="8">
                  <c:v>0.57870000000000021</c:v>
                </c:pt>
                <c:pt idx="9">
                  <c:v>0.57870000000000021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工作表1!$D$1:$D$2</c:f>
              <c:strCache>
                <c:ptCount val="2"/>
                <c:pt idx="0">
                  <c:v>占民營企業</c:v>
                </c:pt>
                <c:pt idx="1">
                  <c:v>放款餘額比率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工作表1!$A$3:$A$12</c:f>
              <c:strCache>
                <c:ptCount val="10"/>
                <c:pt idx="0">
                  <c:v>96年12月</c:v>
                </c:pt>
                <c:pt idx="1">
                  <c:v>97年12月</c:v>
                </c:pt>
                <c:pt idx="2">
                  <c:v>98年12月</c:v>
                </c:pt>
                <c:pt idx="3">
                  <c:v>99年12月</c:v>
                </c:pt>
                <c:pt idx="4">
                  <c:v>100年12月</c:v>
                </c:pt>
                <c:pt idx="5">
                  <c:v>101年12月</c:v>
                </c:pt>
                <c:pt idx="6">
                  <c:v>102年12月</c:v>
                </c:pt>
                <c:pt idx="7">
                  <c:v>103年12月</c:v>
                </c:pt>
                <c:pt idx="8">
                  <c:v>104年12月</c:v>
                </c:pt>
                <c:pt idx="9">
                  <c:v>105年3月</c:v>
                </c:pt>
              </c:strCache>
            </c:strRef>
          </c:cat>
          <c:val>
            <c:numRef>
              <c:f>工作表1!$D$3:$D$12</c:f>
              <c:numCache>
                <c:formatCode>0.0%</c:formatCode>
                <c:ptCount val="10"/>
                <c:pt idx="0">
                  <c:v>0.45090000000000002</c:v>
                </c:pt>
                <c:pt idx="1">
                  <c:v>0.44330000000000008</c:v>
                </c:pt>
                <c:pt idx="2">
                  <c:v>0.46820000000000001</c:v>
                </c:pt>
                <c:pt idx="3">
                  <c:v>0.50009999999999999</c:v>
                </c:pt>
                <c:pt idx="4">
                  <c:v>0.51359999999999972</c:v>
                </c:pt>
                <c:pt idx="5">
                  <c:v>0.53939999999999999</c:v>
                </c:pt>
                <c:pt idx="6">
                  <c:v>0.5667000000000002</c:v>
                </c:pt>
                <c:pt idx="7">
                  <c:v>0.59109999999999996</c:v>
                </c:pt>
                <c:pt idx="8">
                  <c:v>0.61320000000000019</c:v>
                </c:pt>
                <c:pt idx="9">
                  <c:v>0.61000000000000021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69912"/>
        <c:axId val="124569520"/>
      </c:lineChart>
      <c:catAx>
        <c:axId val="1245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124566776"/>
        <c:crosses val="autoZero"/>
        <c:auto val="1"/>
        <c:lblAlgn val="ctr"/>
        <c:lblOffset val="100"/>
        <c:noMultiLvlLbl val="0"/>
      </c:catAx>
      <c:valAx>
        <c:axId val="12456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124567168"/>
        <c:crosses val="autoZero"/>
        <c:crossBetween val="between"/>
      </c:valAx>
      <c:valAx>
        <c:axId val="12456952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124569912"/>
        <c:crosses val="max"/>
        <c:crossBetween val="between"/>
      </c:valAx>
      <c:catAx>
        <c:axId val="124569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45695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標楷體" panose="03000509000000000000" pitchFamily="65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18AEE-F266-45CB-B624-DB933A5D0D84}" type="doc">
      <dgm:prSet loTypeId="urn:microsoft.com/office/officeart/2008/layout/HexagonCluster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B3B7B48-CEB8-42EE-B87A-CD00F0BA7A66}">
      <dgm:prSet phldrT="[文字]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產險規模太小待發展新商品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E894F3-0E2E-4F0B-9694-404BC81FE79C}" type="parTrans" cxnId="{B6A41A88-5FE7-40AA-9B1C-7559EEB01D39}">
      <dgm:prSet/>
      <dgm:spPr/>
      <dgm:t>
        <a:bodyPr/>
        <a:lstStyle/>
        <a:p>
          <a:endParaRPr lang="zh-TW" altLang="en-US"/>
        </a:p>
      </dgm:t>
    </dgm:pt>
    <dgm:pt modelId="{2890243B-96DF-4E31-80D7-466E98E3BC85}" type="sibTrans" cxnId="{B6A41A88-5FE7-40AA-9B1C-7559EEB01D3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/>
        </a:p>
      </dgm:t>
    </dgm:pt>
    <dgm:pt modelId="{7E10FA9C-2B64-427B-A2F2-A240BCD1CA99}">
      <dgm:prSet phldrT="[文字]"/>
      <dgm:spPr>
        <a:ln w="19050">
          <a:solidFill>
            <a:srgbClr val="00B050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壽險市場飽和擴張空間有限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2C1082-1328-47DF-976C-4F01DB1A582C}" type="parTrans" cxnId="{904FBCF3-1951-4E5C-85E4-124FBF0659A0}">
      <dgm:prSet/>
      <dgm:spPr/>
      <dgm:t>
        <a:bodyPr/>
        <a:lstStyle/>
        <a:p>
          <a:endParaRPr lang="zh-TW" altLang="en-US"/>
        </a:p>
      </dgm:t>
    </dgm:pt>
    <dgm:pt modelId="{5AAFCD48-F693-432E-870B-31AD5572714C}" type="sibTrans" cxnId="{904FBCF3-1951-4E5C-85E4-124FBF0659A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2E312835-D936-4DA9-8451-A32716FBA5B3}">
      <dgm:prSet phldrT="[文字]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資本市場規模待擴大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CB0FF4-543B-49DA-B5B6-F03F97CEBB2B}" type="parTrans" cxnId="{C0D792E1-323D-4427-96A9-582216C9FF75}">
      <dgm:prSet/>
      <dgm:spPr/>
      <dgm:t>
        <a:bodyPr/>
        <a:lstStyle/>
        <a:p>
          <a:endParaRPr lang="zh-TW" altLang="en-US"/>
        </a:p>
      </dgm:t>
    </dgm:pt>
    <dgm:pt modelId="{856B579F-71C5-41B4-815E-241510E30D5A}" type="sibTrans" cxnId="{C0D792E1-323D-4427-96A9-582216C9FF7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zh-TW" altLang="en-US"/>
        </a:p>
      </dgm:t>
    </dgm:pt>
    <dgm:pt modelId="{DA614747-E2B2-45DC-B35D-6CD330017814}">
      <dgm:prSet/>
      <dgm:spPr>
        <a:ln w="19050">
          <a:solidFill>
            <a:schemeClr val="accent3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金融機構競爭激烈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6BEF11-141A-447F-BC4C-1E06AB2B7B8E}" type="parTrans" cxnId="{76D582AF-1F27-4E36-8930-C9747B2B2065}">
      <dgm:prSet/>
      <dgm:spPr/>
      <dgm:t>
        <a:bodyPr/>
        <a:lstStyle/>
        <a:p>
          <a:endParaRPr lang="zh-TW" altLang="en-US"/>
        </a:p>
      </dgm:t>
    </dgm:pt>
    <dgm:pt modelId="{76332B03-6A5F-4255-B02B-2E5F74B2C809}" type="sibTrans" cxnId="{76D582AF-1F27-4E36-8930-C9747B2B206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0FC87BEB-0101-4959-8B3A-57EDA168581C}" type="pres">
      <dgm:prSet presAssocID="{22618AEE-F266-45CB-B624-DB933A5D0D8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9384E550-075D-47D5-A102-9E0622FBCC8F}" type="pres">
      <dgm:prSet presAssocID="{7B3B7B48-CEB8-42EE-B87A-CD00F0BA7A66}" presName="text1" presStyleCnt="0"/>
      <dgm:spPr/>
    </dgm:pt>
    <dgm:pt modelId="{D98BF9A7-AFDB-47BE-AE1D-355763E94C68}" type="pres">
      <dgm:prSet presAssocID="{7B3B7B48-CEB8-42EE-B87A-CD00F0BA7A66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6A8483-0C47-4AE0-9828-72B280A87335}" type="pres">
      <dgm:prSet presAssocID="{7B3B7B48-CEB8-42EE-B87A-CD00F0BA7A66}" presName="textaccent1" presStyleCnt="0"/>
      <dgm:spPr/>
    </dgm:pt>
    <dgm:pt modelId="{AC27DBBC-D47F-48DC-BD3C-E6585F10112C}" type="pres">
      <dgm:prSet presAssocID="{7B3B7B48-CEB8-42EE-B87A-CD00F0BA7A66}" presName="accentRepeatNode" presStyleLbl="solidAlignAcc1" presStyleIdx="0" presStyleCnt="8"/>
      <dgm:spPr/>
    </dgm:pt>
    <dgm:pt modelId="{6657A2E4-A2A7-4CF0-B08A-C3335FE96A63}" type="pres">
      <dgm:prSet presAssocID="{2890243B-96DF-4E31-80D7-466E98E3BC85}" presName="image1" presStyleCnt="0"/>
      <dgm:spPr/>
    </dgm:pt>
    <dgm:pt modelId="{5FE7A977-A38A-42DD-9DBF-AE33D01494A3}" type="pres">
      <dgm:prSet presAssocID="{2890243B-96DF-4E31-80D7-466E98E3BC85}" presName="imageRepeatNode" presStyleLbl="alignAcc1" presStyleIdx="0" presStyleCnt="4"/>
      <dgm:spPr/>
      <dgm:t>
        <a:bodyPr/>
        <a:lstStyle/>
        <a:p>
          <a:endParaRPr lang="zh-TW" altLang="en-US"/>
        </a:p>
      </dgm:t>
    </dgm:pt>
    <dgm:pt modelId="{D2DF1695-2E5D-425D-98A4-2B0A9E693CBB}" type="pres">
      <dgm:prSet presAssocID="{2890243B-96DF-4E31-80D7-466E98E3BC85}" presName="imageaccent1" presStyleCnt="0"/>
      <dgm:spPr/>
    </dgm:pt>
    <dgm:pt modelId="{10F6D3C0-5C68-4F57-8BC1-DD9CE60E4D39}" type="pres">
      <dgm:prSet presAssocID="{2890243B-96DF-4E31-80D7-466E98E3BC85}" presName="accentRepeatNode" presStyleLbl="solidAlignAcc1" presStyleIdx="1" presStyleCnt="8"/>
      <dgm:spPr/>
    </dgm:pt>
    <dgm:pt modelId="{8281DADA-4D8C-4D9B-B6B0-B8E8285B8AA2}" type="pres">
      <dgm:prSet presAssocID="{7E10FA9C-2B64-427B-A2F2-A240BCD1CA99}" presName="text2" presStyleCnt="0"/>
      <dgm:spPr/>
    </dgm:pt>
    <dgm:pt modelId="{5D850CFD-8DD4-41BC-B402-4F0998C965A9}" type="pres">
      <dgm:prSet presAssocID="{7E10FA9C-2B64-427B-A2F2-A240BCD1CA99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D2FC39-C237-42DA-B5B4-88FDA3902446}" type="pres">
      <dgm:prSet presAssocID="{7E10FA9C-2B64-427B-A2F2-A240BCD1CA99}" presName="textaccent2" presStyleCnt="0"/>
      <dgm:spPr/>
    </dgm:pt>
    <dgm:pt modelId="{6B234106-9F55-41D8-BEC8-F4197E2196E3}" type="pres">
      <dgm:prSet presAssocID="{7E10FA9C-2B64-427B-A2F2-A240BCD1CA99}" presName="accentRepeatNode" presStyleLbl="solidAlignAcc1" presStyleIdx="2" presStyleCnt="8"/>
      <dgm:spPr/>
    </dgm:pt>
    <dgm:pt modelId="{EDA5DA3F-E5C2-423F-97D6-AC42A3248CC2}" type="pres">
      <dgm:prSet presAssocID="{5AAFCD48-F693-432E-870B-31AD5572714C}" presName="image2" presStyleCnt="0"/>
      <dgm:spPr/>
    </dgm:pt>
    <dgm:pt modelId="{C19A0A5E-6376-4D45-A787-D0F2DC9B91D2}" type="pres">
      <dgm:prSet presAssocID="{5AAFCD48-F693-432E-870B-31AD5572714C}" presName="imageRepeatNode" presStyleLbl="alignAcc1" presStyleIdx="1" presStyleCnt="4"/>
      <dgm:spPr/>
      <dgm:t>
        <a:bodyPr/>
        <a:lstStyle/>
        <a:p>
          <a:endParaRPr lang="zh-TW" altLang="en-US"/>
        </a:p>
      </dgm:t>
    </dgm:pt>
    <dgm:pt modelId="{B76198DA-0D67-4572-9F94-F98BB2B554F1}" type="pres">
      <dgm:prSet presAssocID="{5AAFCD48-F693-432E-870B-31AD5572714C}" presName="imageaccent2" presStyleCnt="0"/>
      <dgm:spPr/>
    </dgm:pt>
    <dgm:pt modelId="{D460A145-241E-4D44-BD20-EAA9E54ED0BB}" type="pres">
      <dgm:prSet presAssocID="{5AAFCD48-F693-432E-870B-31AD5572714C}" presName="accentRepeatNode" presStyleLbl="solidAlignAcc1" presStyleIdx="3" presStyleCnt="8"/>
      <dgm:spPr/>
    </dgm:pt>
    <dgm:pt modelId="{6CF6A12E-EB73-4EA1-A649-7265FAFADF2F}" type="pres">
      <dgm:prSet presAssocID="{DA614747-E2B2-45DC-B35D-6CD330017814}" presName="text3" presStyleCnt="0"/>
      <dgm:spPr/>
    </dgm:pt>
    <dgm:pt modelId="{C06994D3-6F47-413F-8266-D947ECDD8C76}" type="pres">
      <dgm:prSet presAssocID="{DA614747-E2B2-45DC-B35D-6CD330017814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73E17C-DC27-4C97-81B8-0CD78D955597}" type="pres">
      <dgm:prSet presAssocID="{DA614747-E2B2-45DC-B35D-6CD330017814}" presName="textaccent3" presStyleCnt="0"/>
      <dgm:spPr/>
    </dgm:pt>
    <dgm:pt modelId="{47928778-F5ED-4020-9618-477DB2DA2C9E}" type="pres">
      <dgm:prSet presAssocID="{DA614747-E2B2-45DC-B35D-6CD330017814}" presName="accentRepeatNode" presStyleLbl="solidAlignAcc1" presStyleIdx="4" presStyleCnt="8"/>
      <dgm:spPr/>
    </dgm:pt>
    <dgm:pt modelId="{B4D174FA-A42B-46DF-AFC1-28A9F738ACBC}" type="pres">
      <dgm:prSet presAssocID="{76332B03-6A5F-4255-B02B-2E5F74B2C809}" presName="image3" presStyleCnt="0"/>
      <dgm:spPr/>
    </dgm:pt>
    <dgm:pt modelId="{F6424FF4-39C7-4286-8281-12F156E7C4E1}" type="pres">
      <dgm:prSet presAssocID="{76332B03-6A5F-4255-B02B-2E5F74B2C809}" presName="imageRepeatNode" presStyleLbl="alignAcc1" presStyleIdx="2" presStyleCnt="4"/>
      <dgm:spPr/>
      <dgm:t>
        <a:bodyPr/>
        <a:lstStyle/>
        <a:p>
          <a:endParaRPr lang="zh-TW" altLang="en-US"/>
        </a:p>
      </dgm:t>
    </dgm:pt>
    <dgm:pt modelId="{8506A9CE-7677-4739-9A04-C860D9B979DE}" type="pres">
      <dgm:prSet presAssocID="{76332B03-6A5F-4255-B02B-2E5F74B2C809}" presName="imageaccent3" presStyleCnt="0"/>
      <dgm:spPr/>
    </dgm:pt>
    <dgm:pt modelId="{D6CAA50F-24E1-4842-8B5D-E809BCC1DD2B}" type="pres">
      <dgm:prSet presAssocID="{76332B03-6A5F-4255-B02B-2E5F74B2C809}" presName="accentRepeatNode" presStyleLbl="solidAlignAcc1" presStyleIdx="5" presStyleCnt="8"/>
      <dgm:spPr/>
    </dgm:pt>
    <dgm:pt modelId="{77EF5C90-92BF-4BD6-BC92-9680E80013CB}" type="pres">
      <dgm:prSet presAssocID="{2E312835-D936-4DA9-8451-A32716FBA5B3}" presName="text4" presStyleCnt="0"/>
      <dgm:spPr/>
    </dgm:pt>
    <dgm:pt modelId="{32181993-733D-405F-A182-9C6CEA6212CA}" type="pres">
      <dgm:prSet presAssocID="{2E312835-D936-4DA9-8451-A32716FBA5B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DA893C-2DEC-41EA-8AC0-C3A2DE81A932}" type="pres">
      <dgm:prSet presAssocID="{2E312835-D936-4DA9-8451-A32716FBA5B3}" presName="textaccent4" presStyleCnt="0"/>
      <dgm:spPr/>
    </dgm:pt>
    <dgm:pt modelId="{71AAC8C7-CB4A-471D-9AEE-65B269B1AECA}" type="pres">
      <dgm:prSet presAssocID="{2E312835-D936-4DA9-8451-A32716FBA5B3}" presName="accentRepeatNode" presStyleLbl="solidAlignAcc1" presStyleIdx="6" presStyleCnt="8"/>
      <dgm:spPr/>
    </dgm:pt>
    <dgm:pt modelId="{91A954B5-FC6D-44AD-83E0-06BBA46CE613}" type="pres">
      <dgm:prSet presAssocID="{856B579F-71C5-41B4-815E-241510E30D5A}" presName="image4" presStyleCnt="0"/>
      <dgm:spPr/>
    </dgm:pt>
    <dgm:pt modelId="{A5B20B4B-A848-436A-90AF-6E64993878E5}" type="pres">
      <dgm:prSet presAssocID="{856B579F-71C5-41B4-815E-241510E30D5A}" presName="imageRepeatNode" presStyleLbl="alignAcc1" presStyleIdx="3" presStyleCnt="4"/>
      <dgm:spPr/>
      <dgm:t>
        <a:bodyPr/>
        <a:lstStyle/>
        <a:p>
          <a:endParaRPr lang="zh-TW" altLang="en-US"/>
        </a:p>
      </dgm:t>
    </dgm:pt>
    <dgm:pt modelId="{DC42855B-8146-4FCD-B75F-181C20CF266C}" type="pres">
      <dgm:prSet presAssocID="{856B579F-71C5-41B4-815E-241510E30D5A}" presName="imageaccent4" presStyleCnt="0"/>
      <dgm:spPr/>
    </dgm:pt>
    <dgm:pt modelId="{EE8B7240-B74A-41D0-AC45-AF9E6B0FC902}" type="pres">
      <dgm:prSet presAssocID="{856B579F-71C5-41B4-815E-241510E30D5A}" presName="accentRepeatNode" presStyleLbl="solidAlignAcc1" presStyleIdx="7" presStyleCnt="8"/>
      <dgm:spPr/>
    </dgm:pt>
  </dgm:ptLst>
  <dgm:cxnLst>
    <dgm:cxn modelId="{0FC3EBE6-1682-4137-BF24-3CBD9389B54F}" type="presOf" srcId="{DA614747-E2B2-45DC-B35D-6CD330017814}" destId="{C06994D3-6F47-413F-8266-D947ECDD8C76}" srcOrd="0" destOrd="0" presId="urn:microsoft.com/office/officeart/2008/layout/HexagonCluster"/>
    <dgm:cxn modelId="{6F9FB3E7-D89E-4CAB-A0C1-DD3862D3C122}" type="presOf" srcId="{7B3B7B48-CEB8-42EE-B87A-CD00F0BA7A66}" destId="{D98BF9A7-AFDB-47BE-AE1D-355763E94C68}" srcOrd="0" destOrd="0" presId="urn:microsoft.com/office/officeart/2008/layout/HexagonCluster"/>
    <dgm:cxn modelId="{BC67FCB4-E70B-404C-8F7A-F3A5FA1B0C22}" type="presOf" srcId="{5AAFCD48-F693-432E-870B-31AD5572714C}" destId="{C19A0A5E-6376-4D45-A787-D0F2DC9B91D2}" srcOrd="0" destOrd="0" presId="urn:microsoft.com/office/officeart/2008/layout/HexagonCluster"/>
    <dgm:cxn modelId="{20F8AC1D-90C2-4FD5-8D4F-36A9F4AC3BE3}" type="presOf" srcId="{7E10FA9C-2B64-427B-A2F2-A240BCD1CA99}" destId="{5D850CFD-8DD4-41BC-B402-4F0998C965A9}" srcOrd="0" destOrd="0" presId="urn:microsoft.com/office/officeart/2008/layout/HexagonCluster"/>
    <dgm:cxn modelId="{D6F946F6-FF4B-490A-96EC-A341409DAD7B}" type="presOf" srcId="{76332B03-6A5F-4255-B02B-2E5F74B2C809}" destId="{F6424FF4-39C7-4286-8281-12F156E7C4E1}" srcOrd="0" destOrd="0" presId="urn:microsoft.com/office/officeart/2008/layout/HexagonCluster"/>
    <dgm:cxn modelId="{904FBCF3-1951-4E5C-85E4-124FBF0659A0}" srcId="{22618AEE-F266-45CB-B624-DB933A5D0D84}" destId="{7E10FA9C-2B64-427B-A2F2-A240BCD1CA99}" srcOrd="1" destOrd="0" parTransId="{5C2C1082-1328-47DF-976C-4F01DB1A582C}" sibTransId="{5AAFCD48-F693-432E-870B-31AD5572714C}"/>
    <dgm:cxn modelId="{B6A41A88-5FE7-40AA-9B1C-7559EEB01D39}" srcId="{22618AEE-F266-45CB-B624-DB933A5D0D84}" destId="{7B3B7B48-CEB8-42EE-B87A-CD00F0BA7A66}" srcOrd="0" destOrd="0" parTransId="{2EE894F3-0E2E-4F0B-9694-404BC81FE79C}" sibTransId="{2890243B-96DF-4E31-80D7-466E98E3BC85}"/>
    <dgm:cxn modelId="{6BAAC376-2C36-4B18-8193-B9990A9DD094}" type="presOf" srcId="{22618AEE-F266-45CB-B624-DB933A5D0D84}" destId="{0FC87BEB-0101-4959-8B3A-57EDA168581C}" srcOrd="0" destOrd="0" presId="urn:microsoft.com/office/officeart/2008/layout/HexagonCluster"/>
    <dgm:cxn modelId="{C0D792E1-323D-4427-96A9-582216C9FF75}" srcId="{22618AEE-F266-45CB-B624-DB933A5D0D84}" destId="{2E312835-D936-4DA9-8451-A32716FBA5B3}" srcOrd="3" destOrd="0" parTransId="{21CB0FF4-543B-49DA-B5B6-F03F97CEBB2B}" sibTransId="{856B579F-71C5-41B4-815E-241510E30D5A}"/>
    <dgm:cxn modelId="{76D582AF-1F27-4E36-8930-C9747B2B2065}" srcId="{22618AEE-F266-45CB-B624-DB933A5D0D84}" destId="{DA614747-E2B2-45DC-B35D-6CD330017814}" srcOrd="2" destOrd="0" parTransId="{856BEF11-141A-447F-BC4C-1E06AB2B7B8E}" sibTransId="{76332B03-6A5F-4255-B02B-2E5F74B2C809}"/>
    <dgm:cxn modelId="{F5EE266C-4A06-44A2-9EA4-BA2A84FC4AAF}" type="presOf" srcId="{2E312835-D936-4DA9-8451-A32716FBA5B3}" destId="{32181993-733D-405F-A182-9C6CEA6212CA}" srcOrd="0" destOrd="0" presId="urn:microsoft.com/office/officeart/2008/layout/HexagonCluster"/>
    <dgm:cxn modelId="{E3F2A3F4-D34F-416E-8A5E-35271B6CBBFB}" type="presOf" srcId="{2890243B-96DF-4E31-80D7-466E98E3BC85}" destId="{5FE7A977-A38A-42DD-9DBF-AE33D01494A3}" srcOrd="0" destOrd="0" presId="urn:microsoft.com/office/officeart/2008/layout/HexagonCluster"/>
    <dgm:cxn modelId="{9BC98D5F-4901-4105-A714-8C5E2E3C0AFE}" type="presOf" srcId="{856B579F-71C5-41B4-815E-241510E30D5A}" destId="{A5B20B4B-A848-436A-90AF-6E64993878E5}" srcOrd="0" destOrd="0" presId="urn:microsoft.com/office/officeart/2008/layout/HexagonCluster"/>
    <dgm:cxn modelId="{F0F65189-E238-4C6C-B1F7-48BDB9B3C62F}" type="presParOf" srcId="{0FC87BEB-0101-4959-8B3A-57EDA168581C}" destId="{9384E550-075D-47D5-A102-9E0622FBCC8F}" srcOrd="0" destOrd="0" presId="urn:microsoft.com/office/officeart/2008/layout/HexagonCluster"/>
    <dgm:cxn modelId="{BEE8CBB6-2AE4-4237-985F-55CF1FC99765}" type="presParOf" srcId="{9384E550-075D-47D5-A102-9E0622FBCC8F}" destId="{D98BF9A7-AFDB-47BE-AE1D-355763E94C68}" srcOrd="0" destOrd="0" presId="urn:microsoft.com/office/officeart/2008/layout/HexagonCluster"/>
    <dgm:cxn modelId="{F7D0DC82-4B56-42C5-B865-B4C0E454567E}" type="presParOf" srcId="{0FC87BEB-0101-4959-8B3A-57EDA168581C}" destId="{7B6A8483-0C47-4AE0-9828-72B280A87335}" srcOrd="1" destOrd="0" presId="urn:microsoft.com/office/officeart/2008/layout/HexagonCluster"/>
    <dgm:cxn modelId="{5F661EFF-0C2C-4745-AC78-13AB3508FDAD}" type="presParOf" srcId="{7B6A8483-0C47-4AE0-9828-72B280A87335}" destId="{AC27DBBC-D47F-48DC-BD3C-E6585F10112C}" srcOrd="0" destOrd="0" presId="urn:microsoft.com/office/officeart/2008/layout/HexagonCluster"/>
    <dgm:cxn modelId="{0162C909-8163-4205-9E17-21BE59B10CF5}" type="presParOf" srcId="{0FC87BEB-0101-4959-8B3A-57EDA168581C}" destId="{6657A2E4-A2A7-4CF0-B08A-C3335FE96A63}" srcOrd="2" destOrd="0" presId="urn:microsoft.com/office/officeart/2008/layout/HexagonCluster"/>
    <dgm:cxn modelId="{06386A0B-442A-4592-B4A1-B8966A9F02B9}" type="presParOf" srcId="{6657A2E4-A2A7-4CF0-B08A-C3335FE96A63}" destId="{5FE7A977-A38A-42DD-9DBF-AE33D01494A3}" srcOrd="0" destOrd="0" presId="urn:microsoft.com/office/officeart/2008/layout/HexagonCluster"/>
    <dgm:cxn modelId="{C81D3BB0-AD63-4610-9B8E-071C90882468}" type="presParOf" srcId="{0FC87BEB-0101-4959-8B3A-57EDA168581C}" destId="{D2DF1695-2E5D-425D-98A4-2B0A9E693CBB}" srcOrd="3" destOrd="0" presId="urn:microsoft.com/office/officeart/2008/layout/HexagonCluster"/>
    <dgm:cxn modelId="{3390FB21-8563-4E06-B0FA-B1D845B25AC8}" type="presParOf" srcId="{D2DF1695-2E5D-425D-98A4-2B0A9E693CBB}" destId="{10F6D3C0-5C68-4F57-8BC1-DD9CE60E4D39}" srcOrd="0" destOrd="0" presId="urn:microsoft.com/office/officeart/2008/layout/HexagonCluster"/>
    <dgm:cxn modelId="{7116DFA6-6331-4AED-9273-02CEE04CC268}" type="presParOf" srcId="{0FC87BEB-0101-4959-8B3A-57EDA168581C}" destId="{8281DADA-4D8C-4D9B-B6B0-B8E8285B8AA2}" srcOrd="4" destOrd="0" presId="urn:microsoft.com/office/officeart/2008/layout/HexagonCluster"/>
    <dgm:cxn modelId="{2715A920-372F-49A4-A2FE-2B9504DB81A3}" type="presParOf" srcId="{8281DADA-4D8C-4D9B-B6B0-B8E8285B8AA2}" destId="{5D850CFD-8DD4-41BC-B402-4F0998C965A9}" srcOrd="0" destOrd="0" presId="urn:microsoft.com/office/officeart/2008/layout/HexagonCluster"/>
    <dgm:cxn modelId="{8198DCC7-0D32-4EF6-9AD8-FC6CBE8DCC3D}" type="presParOf" srcId="{0FC87BEB-0101-4959-8B3A-57EDA168581C}" destId="{0CD2FC39-C237-42DA-B5B4-88FDA3902446}" srcOrd="5" destOrd="0" presId="urn:microsoft.com/office/officeart/2008/layout/HexagonCluster"/>
    <dgm:cxn modelId="{21B030E5-E6C8-42E7-83F7-D73B106E00A3}" type="presParOf" srcId="{0CD2FC39-C237-42DA-B5B4-88FDA3902446}" destId="{6B234106-9F55-41D8-BEC8-F4197E2196E3}" srcOrd="0" destOrd="0" presId="urn:microsoft.com/office/officeart/2008/layout/HexagonCluster"/>
    <dgm:cxn modelId="{96EB2AC1-3247-40A8-B6ED-0DAF26ACB345}" type="presParOf" srcId="{0FC87BEB-0101-4959-8B3A-57EDA168581C}" destId="{EDA5DA3F-E5C2-423F-97D6-AC42A3248CC2}" srcOrd="6" destOrd="0" presId="urn:microsoft.com/office/officeart/2008/layout/HexagonCluster"/>
    <dgm:cxn modelId="{0408E00B-7235-4547-B052-56658683715C}" type="presParOf" srcId="{EDA5DA3F-E5C2-423F-97D6-AC42A3248CC2}" destId="{C19A0A5E-6376-4D45-A787-D0F2DC9B91D2}" srcOrd="0" destOrd="0" presId="urn:microsoft.com/office/officeart/2008/layout/HexagonCluster"/>
    <dgm:cxn modelId="{82A43B00-95C4-4CE8-8477-C51D7F1B3AC8}" type="presParOf" srcId="{0FC87BEB-0101-4959-8B3A-57EDA168581C}" destId="{B76198DA-0D67-4572-9F94-F98BB2B554F1}" srcOrd="7" destOrd="0" presId="urn:microsoft.com/office/officeart/2008/layout/HexagonCluster"/>
    <dgm:cxn modelId="{65013793-92E2-4832-9A4B-A35E9B5CC231}" type="presParOf" srcId="{B76198DA-0D67-4572-9F94-F98BB2B554F1}" destId="{D460A145-241E-4D44-BD20-EAA9E54ED0BB}" srcOrd="0" destOrd="0" presId="urn:microsoft.com/office/officeart/2008/layout/HexagonCluster"/>
    <dgm:cxn modelId="{178DDF33-AC33-439B-BA5B-CD129A4EEF75}" type="presParOf" srcId="{0FC87BEB-0101-4959-8B3A-57EDA168581C}" destId="{6CF6A12E-EB73-4EA1-A649-7265FAFADF2F}" srcOrd="8" destOrd="0" presId="urn:microsoft.com/office/officeart/2008/layout/HexagonCluster"/>
    <dgm:cxn modelId="{2FC17E4E-73CF-4119-B0F6-9386C0F43912}" type="presParOf" srcId="{6CF6A12E-EB73-4EA1-A649-7265FAFADF2F}" destId="{C06994D3-6F47-413F-8266-D947ECDD8C76}" srcOrd="0" destOrd="0" presId="urn:microsoft.com/office/officeart/2008/layout/HexagonCluster"/>
    <dgm:cxn modelId="{F37B6218-AEC8-420C-856D-BF832A368B1E}" type="presParOf" srcId="{0FC87BEB-0101-4959-8B3A-57EDA168581C}" destId="{D773E17C-DC27-4C97-81B8-0CD78D955597}" srcOrd="9" destOrd="0" presId="urn:microsoft.com/office/officeart/2008/layout/HexagonCluster"/>
    <dgm:cxn modelId="{E01B9791-36C4-457F-878D-D694530A743D}" type="presParOf" srcId="{D773E17C-DC27-4C97-81B8-0CD78D955597}" destId="{47928778-F5ED-4020-9618-477DB2DA2C9E}" srcOrd="0" destOrd="0" presId="urn:microsoft.com/office/officeart/2008/layout/HexagonCluster"/>
    <dgm:cxn modelId="{4AA00B29-BA88-4D62-B4DB-3E35F523893D}" type="presParOf" srcId="{0FC87BEB-0101-4959-8B3A-57EDA168581C}" destId="{B4D174FA-A42B-46DF-AFC1-28A9F738ACBC}" srcOrd="10" destOrd="0" presId="urn:microsoft.com/office/officeart/2008/layout/HexagonCluster"/>
    <dgm:cxn modelId="{51ED3ED0-D515-4945-B253-5DD27ED7024B}" type="presParOf" srcId="{B4D174FA-A42B-46DF-AFC1-28A9F738ACBC}" destId="{F6424FF4-39C7-4286-8281-12F156E7C4E1}" srcOrd="0" destOrd="0" presId="urn:microsoft.com/office/officeart/2008/layout/HexagonCluster"/>
    <dgm:cxn modelId="{9345082C-DCBF-4B71-8270-9B43BBF9A1AE}" type="presParOf" srcId="{0FC87BEB-0101-4959-8B3A-57EDA168581C}" destId="{8506A9CE-7677-4739-9A04-C860D9B979DE}" srcOrd="11" destOrd="0" presId="urn:microsoft.com/office/officeart/2008/layout/HexagonCluster"/>
    <dgm:cxn modelId="{D3746AC3-BDA7-45A4-9C77-3A58B352866C}" type="presParOf" srcId="{8506A9CE-7677-4739-9A04-C860D9B979DE}" destId="{D6CAA50F-24E1-4842-8B5D-E809BCC1DD2B}" srcOrd="0" destOrd="0" presId="urn:microsoft.com/office/officeart/2008/layout/HexagonCluster"/>
    <dgm:cxn modelId="{C5F61388-29FA-42F3-8319-6925F8F4638C}" type="presParOf" srcId="{0FC87BEB-0101-4959-8B3A-57EDA168581C}" destId="{77EF5C90-92BF-4BD6-BC92-9680E80013CB}" srcOrd="12" destOrd="0" presId="urn:microsoft.com/office/officeart/2008/layout/HexagonCluster"/>
    <dgm:cxn modelId="{C6D8A1AC-F4EB-4315-ABBC-6255A0526123}" type="presParOf" srcId="{77EF5C90-92BF-4BD6-BC92-9680E80013CB}" destId="{32181993-733D-405F-A182-9C6CEA6212CA}" srcOrd="0" destOrd="0" presId="urn:microsoft.com/office/officeart/2008/layout/HexagonCluster"/>
    <dgm:cxn modelId="{5BF6C61D-1F9C-4821-9072-1E19A794CBC9}" type="presParOf" srcId="{0FC87BEB-0101-4959-8B3A-57EDA168581C}" destId="{48DA893C-2DEC-41EA-8AC0-C3A2DE81A932}" srcOrd="13" destOrd="0" presId="urn:microsoft.com/office/officeart/2008/layout/HexagonCluster"/>
    <dgm:cxn modelId="{89AF7AE1-A230-47AD-8BBC-246A233DDC36}" type="presParOf" srcId="{48DA893C-2DEC-41EA-8AC0-C3A2DE81A932}" destId="{71AAC8C7-CB4A-471D-9AEE-65B269B1AECA}" srcOrd="0" destOrd="0" presId="urn:microsoft.com/office/officeart/2008/layout/HexagonCluster"/>
    <dgm:cxn modelId="{D033FFFC-2CC4-4F72-B73D-8982C405C9DD}" type="presParOf" srcId="{0FC87BEB-0101-4959-8B3A-57EDA168581C}" destId="{91A954B5-FC6D-44AD-83E0-06BBA46CE613}" srcOrd="14" destOrd="0" presId="urn:microsoft.com/office/officeart/2008/layout/HexagonCluster"/>
    <dgm:cxn modelId="{38F7566A-0B58-4AFD-8C0F-6BE263922D8C}" type="presParOf" srcId="{91A954B5-FC6D-44AD-83E0-06BBA46CE613}" destId="{A5B20B4B-A848-436A-90AF-6E64993878E5}" srcOrd="0" destOrd="0" presId="urn:microsoft.com/office/officeart/2008/layout/HexagonCluster"/>
    <dgm:cxn modelId="{4DA1FE89-AF16-42A4-8157-94225510283B}" type="presParOf" srcId="{0FC87BEB-0101-4959-8B3A-57EDA168581C}" destId="{DC42855B-8146-4FCD-B75F-181C20CF266C}" srcOrd="15" destOrd="0" presId="urn:microsoft.com/office/officeart/2008/layout/HexagonCluster"/>
    <dgm:cxn modelId="{45449D6F-9BD4-4C41-9BEA-3D50DFDADE10}" type="presParOf" srcId="{DC42855B-8146-4FCD-B75F-181C20CF266C}" destId="{EE8B7240-B74A-41D0-AC45-AF9E6B0FC90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80306-D7EB-44B5-BDB7-E2A6C4C502F0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A262F74-2FAA-4F60-87F5-8A9AEDE9D1B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生命週期基金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2E2D86-6388-41F6-AC7A-D5808D374086}" type="parTrans" cxnId="{07644AAD-BB75-4E7D-BBFE-5738EDC6A9D6}">
      <dgm:prSet/>
      <dgm:spPr/>
      <dgm:t>
        <a:bodyPr/>
        <a:lstStyle/>
        <a:p>
          <a:endParaRPr lang="zh-TW" altLang="en-US"/>
        </a:p>
      </dgm:t>
    </dgm:pt>
    <dgm:pt modelId="{C2CD2908-AE6A-4A27-8EF7-897E332C9FBC}" type="sibTrans" cxnId="{07644AAD-BB75-4E7D-BBFE-5738EDC6A9D6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商業型逆向抵押貸款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3A2922-587F-42D1-9E1B-79FA186FF5C8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傳統壽險轉健康險及年金險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3BEDF0-81A4-4058-90B3-F084659784B1}" type="parTrans" cxnId="{4F49B55C-4DF0-45B4-AE6D-E9F7F629A53A}">
      <dgm:prSet/>
      <dgm:spPr/>
      <dgm:t>
        <a:bodyPr/>
        <a:lstStyle/>
        <a:p>
          <a:endParaRPr lang="zh-TW" altLang="en-US"/>
        </a:p>
      </dgm:t>
    </dgm:pt>
    <dgm:pt modelId="{38F1B2E7-44A8-4905-8D70-15F1D5A1AF5E}" type="sibTrans" cxnId="{4F49B55C-4DF0-45B4-AE6D-E9F7F629A53A}">
      <dgm:prSet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長期照護保險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3A7159-A410-4BBE-93BF-C6773EB81098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高齡者安養信託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521981-D77B-400E-9CBD-FD63846383E4}" type="parTrans" cxnId="{F3CB8CF1-C96B-4E81-935E-37D5DA93BA14}">
      <dgm:prSet/>
      <dgm:spPr/>
      <dgm:t>
        <a:bodyPr/>
        <a:lstStyle/>
        <a:p>
          <a:endParaRPr lang="zh-TW" altLang="en-US"/>
        </a:p>
      </dgm:t>
    </dgm:pt>
    <dgm:pt modelId="{15DCEDB6-7BE2-4516-BBD4-5CD0BD981694}" type="sibTrans" cxnId="{F3CB8CF1-C96B-4E81-935E-37D5DA93BA14}">
      <dgm:prSet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實物給付保險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169647-F612-4F21-BEDC-DFCB6B850025}" type="pres">
      <dgm:prSet presAssocID="{9A680306-D7EB-44B5-BDB7-E2A6C4C502F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A4391AA-36D8-49C5-A041-5470CC17B87B}" type="pres">
      <dgm:prSet presAssocID="{6A262F74-2FAA-4F60-87F5-8A9AEDE9D1B6}" presName="composite" presStyleCnt="0"/>
      <dgm:spPr/>
    </dgm:pt>
    <dgm:pt modelId="{CB4BE5CA-7304-40D9-8C52-AB71E56BCB91}" type="pres">
      <dgm:prSet presAssocID="{6A262F74-2FAA-4F60-87F5-8A9AEDE9D1B6}" presName="Parent1" presStyleLbl="node1" presStyleIdx="0" presStyleCnt="6" custLinFactX="6812" custLinFactY="69810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43893F-ACBD-4803-AC0B-A5A146DC1585}" type="pres">
      <dgm:prSet presAssocID="{6A262F74-2FAA-4F60-87F5-8A9AEDE9D1B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4257CD-DA73-4A7C-8264-BC970B233FD7}" type="pres">
      <dgm:prSet presAssocID="{6A262F74-2FAA-4F60-87F5-8A9AEDE9D1B6}" presName="BalanceSpacing" presStyleCnt="0"/>
      <dgm:spPr/>
    </dgm:pt>
    <dgm:pt modelId="{6F9F2DC9-0368-4899-9281-5A3DC4634165}" type="pres">
      <dgm:prSet presAssocID="{6A262F74-2FAA-4F60-87F5-8A9AEDE9D1B6}" presName="BalanceSpacing1" presStyleCnt="0"/>
      <dgm:spPr/>
    </dgm:pt>
    <dgm:pt modelId="{F5DDEA4A-5464-4513-91EB-F24BD94EEFD2}" type="pres">
      <dgm:prSet presAssocID="{C2CD2908-AE6A-4A27-8EF7-897E332C9FBC}" presName="Accent1Text" presStyleLbl="node1" presStyleIdx="1" presStyleCnt="6" custLinFactNeighborX="-54895" custLinFactNeighborY="84593"/>
      <dgm:spPr/>
      <dgm:t>
        <a:bodyPr/>
        <a:lstStyle/>
        <a:p>
          <a:endParaRPr lang="zh-TW" altLang="en-US"/>
        </a:p>
      </dgm:t>
    </dgm:pt>
    <dgm:pt modelId="{E8414A9B-C408-4827-9808-2952AA490245}" type="pres">
      <dgm:prSet presAssocID="{C2CD2908-AE6A-4A27-8EF7-897E332C9FBC}" presName="spaceBetweenRectangles" presStyleCnt="0"/>
      <dgm:spPr/>
    </dgm:pt>
    <dgm:pt modelId="{D5B8A939-2516-467B-AE6B-C0DE52E614BF}" type="pres">
      <dgm:prSet presAssocID="{7D3A2922-587F-42D1-9E1B-79FA186FF5C8}" presName="composite" presStyleCnt="0"/>
      <dgm:spPr/>
    </dgm:pt>
    <dgm:pt modelId="{58807BEC-2072-4B96-8E03-B3C34AA8425D}" type="pres">
      <dgm:prSet presAssocID="{7D3A2922-587F-42D1-9E1B-79FA186FF5C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FEB458-88BA-43BB-A6DD-A6B18B4F307F}" type="pres">
      <dgm:prSet presAssocID="{7D3A2922-587F-42D1-9E1B-79FA186FF5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0CE26-BAAA-4715-AFE2-426AAC4AA03A}" type="pres">
      <dgm:prSet presAssocID="{7D3A2922-587F-42D1-9E1B-79FA186FF5C8}" presName="BalanceSpacing" presStyleCnt="0"/>
      <dgm:spPr/>
    </dgm:pt>
    <dgm:pt modelId="{D21ED150-EFD9-49F1-99D1-2C31F12490C7}" type="pres">
      <dgm:prSet presAssocID="{7D3A2922-587F-42D1-9E1B-79FA186FF5C8}" presName="BalanceSpacing1" presStyleCnt="0"/>
      <dgm:spPr/>
    </dgm:pt>
    <dgm:pt modelId="{51B7CCEE-3B28-42EE-869A-D4BB6FE1EE19}" type="pres">
      <dgm:prSet presAssocID="{38F1B2E7-44A8-4905-8D70-15F1D5A1AF5E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A2721868-515A-41ED-9346-881D70ACB129}" type="pres">
      <dgm:prSet presAssocID="{38F1B2E7-44A8-4905-8D70-15F1D5A1AF5E}" presName="spaceBetweenRectangles" presStyleCnt="0"/>
      <dgm:spPr/>
    </dgm:pt>
    <dgm:pt modelId="{2FC1C48F-F876-408C-9278-3163916B759F}" type="pres">
      <dgm:prSet presAssocID="{C83A7159-A410-4BBE-93BF-C6773EB81098}" presName="composite" presStyleCnt="0"/>
      <dgm:spPr/>
    </dgm:pt>
    <dgm:pt modelId="{CFEF8B3D-C497-4CFF-A0CC-1E829EB9023D}" type="pres">
      <dgm:prSet presAssocID="{C83A7159-A410-4BBE-93BF-C6773EB8109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128A22-F962-40C0-A711-C7CDB883DDDD}" type="pres">
      <dgm:prSet presAssocID="{C83A7159-A410-4BBE-93BF-C6773EB8109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F9867-79F3-4A70-97AC-BAF10E6E25E5}" type="pres">
      <dgm:prSet presAssocID="{C83A7159-A410-4BBE-93BF-C6773EB81098}" presName="BalanceSpacing" presStyleCnt="0"/>
      <dgm:spPr/>
    </dgm:pt>
    <dgm:pt modelId="{069A66EA-EB9F-41C5-BB7A-EDFDDED5D1D6}" type="pres">
      <dgm:prSet presAssocID="{C83A7159-A410-4BBE-93BF-C6773EB81098}" presName="BalanceSpacing1" presStyleCnt="0"/>
      <dgm:spPr/>
    </dgm:pt>
    <dgm:pt modelId="{280005D5-0A22-465E-9858-05A8E7EEBF4A}" type="pres">
      <dgm:prSet presAssocID="{15DCEDB6-7BE2-4516-BBD4-5CD0BD981694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0D834B14-CD2D-464D-B5CF-142CE4926D4D}" type="presOf" srcId="{9A680306-D7EB-44B5-BDB7-E2A6C4C502F0}" destId="{2F169647-F612-4F21-BEDC-DFCB6B850025}" srcOrd="0" destOrd="0" presId="urn:microsoft.com/office/officeart/2008/layout/AlternatingHexagons"/>
    <dgm:cxn modelId="{8AC71F7C-F0E8-49E4-AF1A-19C1A656A257}" type="presOf" srcId="{38F1B2E7-44A8-4905-8D70-15F1D5A1AF5E}" destId="{51B7CCEE-3B28-42EE-869A-D4BB6FE1EE19}" srcOrd="0" destOrd="0" presId="urn:microsoft.com/office/officeart/2008/layout/AlternatingHexagons"/>
    <dgm:cxn modelId="{69FC7716-0447-4408-813E-29373A6C07D4}" type="presOf" srcId="{15DCEDB6-7BE2-4516-BBD4-5CD0BD981694}" destId="{280005D5-0A22-465E-9858-05A8E7EEBF4A}" srcOrd="0" destOrd="0" presId="urn:microsoft.com/office/officeart/2008/layout/AlternatingHexagons"/>
    <dgm:cxn modelId="{43E04C0C-35BA-4BC9-8D61-B92A4244E802}" type="presOf" srcId="{6A262F74-2FAA-4F60-87F5-8A9AEDE9D1B6}" destId="{CB4BE5CA-7304-40D9-8C52-AB71E56BCB91}" srcOrd="0" destOrd="0" presId="urn:microsoft.com/office/officeart/2008/layout/AlternatingHexagons"/>
    <dgm:cxn modelId="{07644AAD-BB75-4E7D-BBFE-5738EDC6A9D6}" srcId="{9A680306-D7EB-44B5-BDB7-E2A6C4C502F0}" destId="{6A262F74-2FAA-4F60-87F5-8A9AEDE9D1B6}" srcOrd="0" destOrd="0" parTransId="{062E2D86-6388-41F6-AC7A-D5808D374086}" sibTransId="{C2CD2908-AE6A-4A27-8EF7-897E332C9FBC}"/>
    <dgm:cxn modelId="{364AD14C-24C0-4543-8801-02C4AE5DEAEB}" type="presOf" srcId="{C83A7159-A410-4BBE-93BF-C6773EB81098}" destId="{CFEF8B3D-C497-4CFF-A0CC-1E829EB9023D}" srcOrd="0" destOrd="0" presId="urn:microsoft.com/office/officeart/2008/layout/AlternatingHexagons"/>
    <dgm:cxn modelId="{79A74C82-AD9A-4EAF-8FC0-8DBE33EAF97C}" type="presOf" srcId="{C2CD2908-AE6A-4A27-8EF7-897E332C9FBC}" destId="{F5DDEA4A-5464-4513-91EB-F24BD94EEFD2}" srcOrd="0" destOrd="0" presId="urn:microsoft.com/office/officeart/2008/layout/AlternatingHexagons"/>
    <dgm:cxn modelId="{F3CB8CF1-C96B-4E81-935E-37D5DA93BA14}" srcId="{9A680306-D7EB-44B5-BDB7-E2A6C4C502F0}" destId="{C83A7159-A410-4BBE-93BF-C6773EB81098}" srcOrd="2" destOrd="0" parTransId="{FD521981-D77B-400E-9CBD-FD63846383E4}" sibTransId="{15DCEDB6-7BE2-4516-BBD4-5CD0BD981694}"/>
    <dgm:cxn modelId="{8991F2C0-CA1F-4061-B688-BA4B16A3C910}" type="presOf" srcId="{7D3A2922-587F-42D1-9E1B-79FA186FF5C8}" destId="{58807BEC-2072-4B96-8E03-B3C34AA8425D}" srcOrd="0" destOrd="0" presId="urn:microsoft.com/office/officeart/2008/layout/AlternatingHexagons"/>
    <dgm:cxn modelId="{4F49B55C-4DF0-45B4-AE6D-E9F7F629A53A}" srcId="{9A680306-D7EB-44B5-BDB7-E2A6C4C502F0}" destId="{7D3A2922-587F-42D1-9E1B-79FA186FF5C8}" srcOrd="1" destOrd="0" parTransId="{BC3BEDF0-81A4-4058-90B3-F084659784B1}" sibTransId="{38F1B2E7-44A8-4905-8D70-15F1D5A1AF5E}"/>
    <dgm:cxn modelId="{90886272-2B8E-4281-A4F2-9E79DD2561DA}" type="presParOf" srcId="{2F169647-F612-4F21-BEDC-DFCB6B850025}" destId="{7A4391AA-36D8-49C5-A041-5470CC17B87B}" srcOrd="0" destOrd="0" presId="urn:microsoft.com/office/officeart/2008/layout/AlternatingHexagons"/>
    <dgm:cxn modelId="{EC7C80C0-DD5C-4851-AD26-7FB4A03B47F2}" type="presParOf" srcId="{7A4391AA-36D8-49C5-A041-5470CC17B87B}" destId="{CB4BE5CA-7304-40D9-8C52-AB71E56BCB91}" srcOrd="0" destOrd="0" presId="urn:microsoft.com/office/officeart/2008/layout/AlternatingHexagons"/>
    <dgm:cxn modelId="{38F5AF25-0958-4C57-9805-9762E9B4C67F}" type="presParOf" srcId="{7A4391AA-36D8-49C5-A041-5470CC17B87B}" destId="{E643893F-ACBD-4803-AC0B-A5A146DC1585}" srcOrd="1" destOrd="0" presId="urn:microsoft.com/office/officeart/2008/layout/AlternatingHexagons"/>
    <dgm:cxn modelId="{2B7D5C52-FAD5-4391-A754-D7F98578490C}" type="presParOf" srcId="{7A4391AA-36D8-49C5-A041-5470CC17B87B}" destId="{2C4257CD-DA73-4A7C-8264-BC970B233FD7}" srcOrd="2" destOrd="0" presId="urn:microsoft.com/office/officeart/2008/layout/AlternatingHexagons"/>
    <dgm:cxn modelId="{DB501A13-EFAA-4722-8CD6-8E2FD36EBD84}" type="presParOf" srcId="{7A4391AA-36D8-49C5-A041-5470CC17B87B}" destId="{6F9F2DC9-0368-4899-9281-5A3DC4634165}" srcOrd="3" destOrd="0" presId="urn:microsoft.com/office/officeart/2008/layout/AlternatingHexagons"/>
    <dgm:cxn modelId="{F560C5D7-1E14-465B-9939-E5BC1642340D}" type="presParOf" srcId="{7A4391AA-36D8-49C5-A041-5470CC17B87B}" destId="{F5DDEA4A-5464-4513-91EB-F24BD94EEFD2}" srcOrd="4" destOrd="0" presId="urn:microsoft.com/office/officeart/2008/layout/AlternatingHexagons"/>
    <dgm:cxn modelId="{5601B048-B7C0-43A9-AE49-7D202FC73C07}" type="presParOf" srcId="{2F169647-F612-4F21-BEDC-DFCB6B850025}" destId="{E8414A9B-C408-4827-9808-2952AA490245}" srcOrd="1" destOrd="0" presId="urn:microsoft.com/office/officeart/2008/layout/AlternatingHexagons"/>
    <dgm:cxn modelId="{D8EC2FEE-2868-4CBB-A837-BE20B72DC137}" type="presParOf" srcId="{2F169647-F612-4F21-BEDC-DFCB6B850025}" destId="{D5B8A939-2516-467B-AE6B-C0DE52E614BF}" srcOrd="2" destOrd="0" presId="urn:microsoft.com/office/officeart/2008/layout/AlternatingHexagons"/>
    <dgm:cxn modelId="{38A86105-43B4-48A4-8451-DE305DDC822F}" type="presParOf" srcId="{D5B8A939-2516-467B-AE6B-C0DE52E614BF}" destId="{58807BEC-2072-4B96-8E03-B3C34AA8425D}" srcOrd="0" destOrd="0" presId="urn:microsoft.com/office/officeart/2008/layout/AlternatingHexagons"/>
    <dgm:cxn modelId="{76D30118-0148-4B89-A5CA-6EDA35E18AE0}" type="presParOf" srcId="{D5B8A939-2516-467B-AE6B-C0DE52E614BF}" destId="{49FEB458-88BA-43BB-A6DD-A6B18B4F307F}" srcOrd="1" destOrd="0" presId="urn:microsoft.com/office/officeart/2008/layout/AlternatingHexagons"/>
    <dgm:cxn modelId="{279769F8-C469-45FF-8A7C-DE6E68E6DC67}" type="presParOf" srcId="{D5B8A939-2516-467B-AE6B-C0DE52E614BF}" destId="{8560CE26-BAAA-4715-AFE2-426AAC4AA03A}" srcOrd="2" destOrd="0" presId="urn:microsoft.com/office/officeart/2008/layout/AlternatingHexagons"/>
    <dgm:cxn modelId="{8B819C18-34DC-407A-BEC6-E2552B419DFD}" type="presParOf" srcId="{D5B8A939-2516-467B-AE6B-C0DE52E614BF}" destId="{D21ED150-EFD9-49F1-99D1-2C31F12490C7}" srcOrd="3" destOrd="0" presId="urn:microsoft.com/office/officeart/2008/layout/AlternatingHexagons"/>
    <dgm:cxn modelId="{854B658D-BBDA-400B-8B5B-923599E3987C}" type="presParOf" srcId="{D5B8A939-2516-467B-AE6B-C0DE52E614BF}" destId="{51B7CCEE-3B28-42EE-869A-D4BB6FE1EE19}" srcOrd="4" destOrd="0" presId="urn:microsoft.com/office/officeart/2008/layout/AlternatingHexagons"/>
    <dgm:cxn modelId="{6B6EAA5A-1F28-4BF9-A04B-E466207F5694}" type="presParOf" srcId="{2F169647-F612-4F21-BEDC-DFCB6B850025}" destId="{A2721868-515A-41ED-9346-881D70ACB129}" srcOrd="3" destOrd="0" presId="urn:microsoft.com/office/officeart/2008/layout/AlternatingHexagons"/>
    <dgm:cxn modelId="{D62F5660-8788-402C-B19A-DE6CC7283046}" type="presParOf" srcId="{2F169647-F612-4F21-BEDC-DFCB6B850025}" destId="{2FC1C48F-F876-408C-9278-3163916B759F}" srcOrd="4" destOrd="0" presId="urn:microsoft.com/office/officeart/2008/layout/AlternatingHexagons"/>
    <dgm:cxn modelId="{4C92D1CA-1371-4C38-BBF4-AA3FF8679AD7}" type="presParOf" srcId="{2FC1C48F-F876-408C-9278-3163916B759F}" destId="{CFEF8B3D-C497-4CFF-A0CC-1E829EB9023D}" srcOrd="0" destOrd="0" presId="urn:microsoft.com/office/officeart/2008/layout/AlternatingHexagons"/>
    <dgm:cxn modelId="{8D453FF9-AB43-4507-90EB-90C38D98D98A}" type="presParOf" srcId="{2FC1C48F-F876-408C-9278-3163916B759F}" destId="{32128A22-F962-40C0-A711-C7CDB883DDDD}" srcOrd="1" destOrd="0" presId="urn:microsoft.com/office/officeart/2008/layout/AlternatingHexagons"/>
    <dgm:cxn modelId="{1289087B-8116-49A1-A2D5-902D78E768D5}" type="presParOf" srcId="{2FC1C48F-F876-408C-9278-3163916B759F}" destId="{71BF9867-79F3-4A70-97AC-BAF10E6E25E5}" srcOrd="2" destOrd="0" presId="urn:microsoft.com/office/officeart/2008/layout/AlternatingHexagons"/>
    <dgm:cxn modelId="{8C8D971D-09A5-45A2-A60A-DE649B30400D}" type="presParOf" srcId="{2FC1C48F-F876-408C-9278-3163916B759F}" destId="{069A66EA-EB9F-41C5-BB7A-EDFDDED5D1D6}" srcOrd="3" destOrd="0" presId="urn:microsoft.com/office/officeart/2008/layout/AlternatingHexagons"/>
    <dgm:cxn modelId="{4C6069F9-3634-41EF-B8DE-EAECDE8834C7}" type="presParOf" srcId="{2FC1C48F-F876-408C-9278-3163916B759F}" destId="{280005D5-0A22-465E-9858-05A8E7EEBF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5BF11-5D5A-40C0-882A-A5996CBFE4A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B826CCB0-5EB6-4890-B8D0-60F6EF0F81DC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672199" y="340889"/>
          <a:ext cx="6389903" cy="1255394"/>
        </a:xfrm>
      </dgm:spPr>
      <dgm:t>
        <a:bodyPr/>
        <a:lstStyle/>
        <a:p>
          <a:pPr algn="just"/>
          <a:r>
            <a:rPr lang="zh-TW" altLang="en-US" sz="2550" b="0" baseline="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長期將營造有利環境，發揮金融中介功能，促進整體經濟發展，創造金融與產業雙贏。</a:t>
          </a:r>
        </a:p>
      </dgm:t>
    </dgm:pt>
    <dgm:pt modelId="{770F1E6D-6731-420B-B86B-48DAF70D6CD1}" type="parTrans" cxnId="{0D432D34-3672-4318-9448-3B9BBC817457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BB584D91-7FC0-46AB-A311-1665611E435A}" type="sibTrans" cxnId="{0D432D34-3672-4318-9448-3B9BBC817457}">
      <dgm:prSet/>
      <dgm:spPr>
        <a:xfrm>
          <a:off x="-5474949" y="-838384"/>
          <a:ext cx="6519701" cy="6519701"/>
        </a:xfrm>
      </dgm:spPr>
      <dgm:t>
        <a:bodyPr/>
        <a:lstStyle/>
        <a:p>
          <a:endParaRPr lang="zh-TW" altLang="en-US" baseline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60098099-8E49-4A79-BA74-6DCF74029F1C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024280" y="1794161"/>
          <a:ext cx="6037822" cy="1254610"/>
        </a:xfrm>
      </dgm:spPr>
      <dgm:t>
        <a:bodyPr/>
        <a:lstStyle/>
        <a:p>
          <a:pPr algn="just"/>
          <a:r>
            <a:rPr lang="zh-TW" altLang="en-US" sz="2550" b="0" baseline="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推動金融體制與國際接軌，以深耕台灣為基礎，布局海外市場。</a:t>
          </a:r>
        </a:p>
      </dgm:t>
    </dgm:pt>
    <dgm:pt modelId="{0BF049A0-FCAF-493A-93CC-DB580E2B610A}" type="parTrans" cxnId="{E2068C71-6638-4B12-B082-5559598EF50A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D55FDB7A-82AE-4DDD-8A47-7F3CAD9F8A2C}" type="sibTrans" cxnId="{E2068C71-6638-4B12-B082-5559598EF50A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47D82CA5-CFE5-4356-89B3-5DB80A8B7A2A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672199" y="3235839"/>
          <a:ext cx="6389903" cy="1277013"/>
        </a:xfrm>
      </dgm:spPr>
      <dgm:t>
        <a:bodyPr/>
        <a:lstStyle/>
        <a:p>
          <a:pPr algn="just"/>
          <a:r>
            <a:rPr lang="zh-TW" altLang="en-US" sz="2550" b="0" baseline="0" smtClean="0">
              <a:latin typeface="Times New Roman" panose="02020603050405020304" pitchFamily="18" charset="0"/>
              <a:ea typeface="標楷體" panose="03000509000000000000" pitchFamily="65" charset="-120"/>
              <a:cs typeface="+mn-cs"/>
            </a:rPr>
            <a:t>健全資本市場，提供</a:t>
          </a:r>
          <a:r>
            <a:rPr lang="zh-TW" altLang="en-US" sz="2550" b="0" baseline="0" dirty="0" smtClean="0">
              <a:latin typeface="Times New Roman" panose="02020603050405020304" pitchFamily="18" charset="0"/>
              <a:ea typeface="標楷體" panose="03000509000000000000" pitchFamily="65" charset="-120"/>
              <a:cs typeface="+mn-cs"/>
            </a:rPr>
            <a:t>多元化籌資及投資管道。</a:t>
          </a:r>
        </a:p>
      </dgm:t>
    </dgm:pt>
    <dgm:pt modelId="{6F4AC97C-2165-49C4-B9E0-790C8D263908}" type="parTrans" cxnId="{77CAD676-40C5-4C89-BBF1-A741D05ACCA9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5E1CE347-AF2B-428C-9F15-62F9D507BE3E}" type="sibTrans" cxnId="{77CAD676-40C5-4C89-BBF1-A741D05ACCA9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5934B807-BC3C-4E6D-8ABA-8FE2453F9958}" type="pres">
      <dgm:prSet presAssocID="{A085BF11-5D5A-40C0-882A-A5996CBFE4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7C507A5-DD1C-4731-8A07-82E7CAB18ED6}" type="pres">
      <dgm:prSet presAssocID="{A085BF11-5D5A-40C0-882A-A5996CBFE4A4}" presName="Name1" presStyleCnt="0"/>
      <dgm:spPr/>
      <dgm:t>
        <a:bodyPr/>
        <a:lstStyle/>
        <a:p>
          <a:endParaRPr lang="zh-TW" altLang="en-US"/>
        </a:p>
      </dgm:t>
    </dgm:pt>
    <dgm:pt modelId="{819A2D2C-7A56-478C-863D-7D8DD4EC62B9}" type="pres">
      <dgm:prSet presAssocID="{A085BF11-5D5A-40C0-882A-A5996CBFE4A4}" presName="cycle" presStyleCnt="0"/>
      <dgm:spPr/>
      <dgm:t>
        <a:bodyPr/>
        <a:lstStyle/>
        <a:p>
          <a:endParaRPr lang="zh-TW" altLang="en-US"/>
        </a:p>
      </dgm:t>
    </dgm:pt>
    <dgm:pt modelId="{D2583F2C-AE4A-428B-B296-A2D8294DD31E}" type="pres">
      <dgm:prSet presAssocID="{A085BF11-5D5A-40C0-882A-A5996CBFE4A4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77A81CE4-525B-495D-A6D1-FED66624E715}" type="pres">
      <dgm:prSet presAssocID="{A085BF11-5D5A-40C0-882A-A5996CBFE4A4}" presName="conn" presStyleLbl="parChTrans1D2" presStyleIdx="0" presStyleCnt="1" custLinFactNeighborX="-823" custLinFactNeighborY="-270"/>
      <dgm:spPr>
        <a:prstGeom prst="blockArc">
          <a:avLst>
            <a:gd name="adj1" fmla="val 18900000"/>
            <a:gd name="adj2" fmla="val 2700000"/>
            <a:gd name="adj3" fmla="val 331"/>
          </a:avLst>
        </a:prstGeom>
      </dgm:spPr>
      <dgm:t>
        <a:bodyPr/>
        <a:lstStyle/>
        <a:p>
          <a:endParaRPr lang="zh-TW" altLang="en-US"/>
        </a:p>
      </dgm:t>
    </dgm:pt>
    <dgm:pt modelId="{5F9A1AA6-FD59-4BF7-8E11-1C47B6960CEB}" type="pres">
      <dgm:prSet presAssocID="{A085BF11-5D5A-40C0-882A-A5996CBFE4A4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1F60B253-42A8-484E-A595-6E00FA1A005C}" type="pres">
      <dgm:prSet presAssocID="{A085BF11-5D5A-40C0-882A-A5996CBFE4A4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AC49944B-C1AB-41B5-A906-A89120E0E2A2}" type="pres">
      <dgm:prSet presAssocID="{B826CCB0-5EB6-4890-B8D0-60F6EF0F81DC}" presName="text_1" presStyleLbl="node1" presStyleIdx="0" presStyleCnt="3" custScaleY="1296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3D2A0E5D-09BD-4A0B-89D5-5295112AB194}" type="pres">
      <dgm:prSet presAssocID="{B826CCB0-5EB6-4890-B8D0-60F6EF0F81DC}" presName="accent_1" presStyleCnt="0"/>
      <dgm:spPr/>
      <dgm:t>
        <a:bodyPr/>
        <a:lstStyle/>
        <a:p>
          <a:endParaRPr lang="zh-TW" altLang="en-US"/>
        </a:p>
      </dgm:t>
    </dgm:pt>
    <dgm:pt modelId="{8263C2E2-3688-462B-8BBE-A4951CA1F3C6}" type="pres">
      <dgm:prSet presAssocID="{B826CCB0-5EB6-4890-B8D0-60F6EF0F81DC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66832" y="363219"/>
          <a:ext cx="1210733" cy="1210733"/>
        </a:xfrm>
        <a:prstGeom prst="ellipse">
          <a:avLst/>
        </a:prstGeom>
        <a:ln w="9525"/>
      </dgm:spPr>
      <dgm:t>
        <a:bodyPr/>
        <a:lstStyle/>
        <a:p>
          <a:endParaRPr lang="zh-TW" altLang="en-US"/>
        </a:p>
      </dgm:t>
    </dgm:pt>
    <dgm:pt modelId="{7D9AB8DA-7461-4568-BFAC-665004A207CD}" type="pres">
      <dgm:prSet presAssocID="{60098099-8E49-4A79-BA74-6DCF74029F1C}" presName="text_2" presStyleLbl="node1" presStyleIdx="1" presStyleCnt="3" custScaleY="1295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D9E48D14-182C-42B8-A1CA-2F4F5DF99EEF}" type="pres">
      <dgm:prSet presAssocID="{60098099-8E49-4A79-BA74-6DCF74029F1C}" presName="accent_2" presStyleCnt="0"/>
      <dgm:spPr/>
      <dgm:t>
        <a:bodyPr/>
        <a:lstStyle/>
        <a:p>
          <a:endParaRPr lang="zh-TW" altLang="en-US"/>
        </a:p>
      </dgm:t>
    </dgm:pt>
    <dgm:pt modelId="{F7ABBF46-7655-4100-9B3B-476118B62EA7}" type="pres">
      <dgm:prSet presAssocID="{60098099-8E49-4A79-BA74-6DCF74029F1C}" presName="accentRepeatNode" presStyleLbl="solidFgAcc1" presStyleIdx="1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18913" y="1816099"/>
          <a:ext cx="1210733" cy="1210733"/>
        </a:xfrm>
        <a:prstGeom prst="ellipse">
          <a:avLst/>
        </a:prstGeom>
        <a:ln w="9525"/>
      </dgm:spPr>
      <dgm:t>
        <a:bodyPr/>
        <a:lstStyle/>
        <a:p>
          <a:endParaRPr lang="zh-TW" altLang="en-US"/>
        </a:p>
      </dgm:t>
    </dgm:pt>
    <dgm:pt modelId="{AC65A33A-3875-41D9-85DB-64F7358BE4A3}" type="pres">
      <dgm:prSet presAssocID="{47D82CA5-CFE5-4356-89B3-5DB80A8B7A2A}" presName="text_3" presStyleLbl="node1" presStyleIdx="2" presStyleCnt="3" custScaleY="13184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FA27521A-4868-4C29-9A21-2DCB94133F93}" type="pres">
      <dgm:prSet presAssocID="{47D82CA5-CFE5-4356-89B3-5DB80A8B7A2A}" presName="accent_3" presStyleCnt="0"/>
      <dgm:spPr/>
      <dgm:t>
        <a:bodyPr/>
        <a:lstStyle/>
        <a:p>
          <a:endParaRPr lang="zh-TW" altLang="en-US"/>
        </a:p>
      </dgm:t>
    </dgm:pt>
    <dgm:pt modelId="{A4E971BE-F764-4633-A315-53D71DA8B731}" type="pres">
      <dgm:prSet presAssocID="{47D82CA5-CFE5-4356-89B3-5DB80A8B7A2A}" presName="accentRepeatNode" presStyleLbl="solidFgAcc1" presStyleIdx="2" presStyleCnt="3"/>
      <dgm:spPr>
        <a:xfrm>
          <a:off x="66832" y="3268979"/>
          <a:ext cx="1210733" cy="1210733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67087AB-83CF-4A38-A470-688201931B40}" type="presOf" srcId="{60098099-8E49-4A79-BA74-6DCF74029F1C}" destId="{7D9AB8DA-7461-4568-BFAC-665004A207CD}" srcOrd="0" destOrd="0" presId="urn:microsoft.com/office/officeart/2008/layout/VerticalCurvedList"/>
    <dgm:cxn modelId="{77CAD676-40C5-4C89-BBF1-A741D05ACCA9}" srcId="{A085BF11-5D5A-40C0-882A-A5996CBFE4A4}" destId="{47D82CA5-CFE5-4356-89B3-5DB80A8B7A2A}" srcOrd="2" destOrd="0" parTransId="{6F4AC97C-2165-49C4-B9E0-790C8D263908}" sibTransId="{5E1CE347-AF2B-428C-9F15-62F9D507BE3E}"/>
    <dgm:cxn modelId="{B8CEBC0C-352B-483D-B91B-684F8A5413EE}" type="presOf" srcId="{B826CCB0-5EB6-4890-B8D0-60F6EF0F81DC}" destId="{AC49944B-C1AB-41B5-A906-A89120E0E2A2}" srcOrd="0" destOrd="0" presId="urn:microsoft.com/office/officeart/2008/layout/VerticalCurvedList"/>
    <dgm:cxn modelId="{D2BFE10E-2B85-414B-89C3-FB1D833F3EE7}" type="presOf" srcId="{A085BF11-5D5A-40C0-882A-A5996CBFE4A4}" destId="{5934B807-BC3C-4E6D-8ABA-8FE2453F9958}" srcOrd="0" destOrd="0" presId="urn:microsoft.com/office/officeart/2008/layout/VerticalCurvedList"/>
    <dgm:cxn modelId="{E2068C71-6638-4B12-B082-5559598EF50A}" srcId="{A085BF11-5D5A-40C0-882A-A5996CBFE4A4}" destId="{60098099-8E49-4A79-BA74-6DCF74029F1C}" srcOrd="1" destOrd="0" parTransId="{0BF049A0-FCAF-493A-93CC-DB580E2B610A}" sibTransId="{D55FDB7A-82AE-4DDD-8A47-7F3CAD9F8A2C}"/>
    <dgm:cxn modelId="{A6664108-38D2-400B-A1D6-55C758948B41}" type="presOf" srcId="{47D82CA5-CFE5-4356-89B3-5DB80A8B7A2A}" destId="{AC65A33A-3875-41D9-85DB-64F7358BE4A3}" srcOrd="0" destOrd="0" presId="urn:microsoft.com/office/officeart/2008/layout/VerticalCurvedList"/>
    <dgm:cxn modelId="{FBDB51FC-4FD7-450E-B60A-F927DB4FFF59}" type="presOf" srcId="{BB584D91-7FC0-46AB-A311-1665611E435A}" destId="{77A81CE4-525B-495D-A6D1-FED66624E715}" srcOrd="0" destOrd="0" presId="urn:microsoft.com/office/officeart/2008/layout/VerticalCurvedList"/>
    <dgm:cxn modelId="{0D432D34-3672-4318-9448-3B9BBC817457}" srcId="{A085BF11-5D5A-40C0-882A-A5996CBFE4A4}" destId="{B826CCB0-5EB6-4890-B8D0-60F6EF0F81DC}" srcOrd="0" destOrd="0" parTransId="{770F1E6D-6731-420B-B86B-48DAF70D6CD1}" sibTransId="{BB584D91-7FC0-46AB-A311-1665611E435A}"/>
    <dgm:cxn modelId="{C8F81EF7-F8A4-445B-AC30-8B4CC0A55B78}" type="presParOf" srcId="{5934B807-BC3C-4E6D-8ABA-8FE2453F9958}" destId="{47C507A5-DD1C-4731-8A07-82E7CAB18ED6}" srcOrd="0" destOrd="0" presId="urn:microsoft.com/office/officeart/2008/layout/VerticalCurvedList"/>
    <dgm:cxn modelId="{2BF63828-854D-4F8C-AB29-26CD0B161F37}" type="presParOf" srcId="{47C507A5-DD1C-4731-8A07-82E7CAB18ED6}" destId="{819A2D2C-7A56-478C-863D-7D8DD4EC62B9}" srcOrd="0" destOrd="0" presId="urn:microsoft.com/office/officeart/2008/layout/VerticalCurvedList"/>
    <dgm:cxn modelId="{7FAA1CD0-1DFC-4635-9C1D-A6ACACC84A31}" type="presParOf" srcId="{819A2D2C-7A56-478C-863D-7D8DD4EC62B9}" destId="{D2583F2C-AE4A-428B-B296-A2D8294DD31E}" srcOrd="0" destOrd="0" presId="urn:microsoft.com/office/officeart/2008/layout/VerticalCurvedList"/>
    <dgm:cxn modelId="{3ECDDEF9-5926-4ED2-A875-FAB317637021}" type="presParOf" srcId="{819A2D2C-7A56-478C-863D-7D8DD4EC62B9}" destId="{77A81CE4-525B-495D-A6D1-FED66624E715}" srcOrd="1" destOrd="0" presId="urn:microsoft.com/office/officeart/2008/layout/VerticalCurvedList"/>
    <dgm:cxn modelId="{0EF74538-E14F-4407-B0A5-4DEDCCD6ABE9}" type="presParOf" srcId="{819A2D2C-7A56-478C-863D-7D8DD4EC62B9}" destId="{5F9A1AA6-FD59-4BF7-8E11-1C47B6960CEB}" srcOrd="2" destOrd="0" presId="urn:microsoft.com/office/officeart/2008/layout/VerticalCurvedList"/>
    <dgm:cxn modelId="{0CD06C32-745D-4D60-9B5A-FE1F80EAA8C0}" type="presParOf" srcId="{819A2D2C-7A56-478C-863D-7D8DD4EC62B9}" destId="{1F60B253-42A8-484E-A595-6E00FA1A005C}" srcOrd="3" destOrd="0" presId="urn:microsoft.com/office/officeart/2008/layout/VerticalCurvedList"/>
    <dgm:cxn modelId="{6B38393F-E32E-4964-9D29-ADE4321637B2}" type="presParOf" srcId="{47C507A5-DD1C-4731-8A07-82E7CAB18ED6}" destId="{AC49944B-C1AB-41B5-A906-A89120E0E2A2}" srcOrd="1" destOrd="0" presId="urn:microsoft.com/office/officeart/2008/layout/VerticalCurvedList"/>
    <dgm:cxn modelId="{15DDAD82-89E9-4BF4-A40D-138025B6F2D9}" type="presParOf" srcId="{47C507A5-DD1C-4731-8A07-82E7CAB18ED6}" destId="{3D2A0E5D-09BD-4A0B-89D5-5295112AB194}" srcOrd="2" destOrd="0" presId="urn:microsoft.com/office/officeart/2008/layout/VerticalCurvedList"/>
    <dgm:cxn modelId="{2A580576-49FF-4237-ACC0-CC343E1832E7}" type="presParOf" srcId="{3D2A0E5D-09BD-4A0B-89D5-5295112AB194}" destId="{8263C2E2-3688-462B-8BBE-A4951CA1F3C6}" srcOrd="0" destOrd="0" presId="urn:microsoft.com/office/officeart/2008/layout/VerticalCurvedList"/>
    <dgm:cxn modelId="{A5EA2D83-2469-48AD-A7DB-C6AEB266850D}" type="presParOf" srcId="{47C507A5-DD1C-4731-8A07-82E7CAB18ED6}" destId="{7D9AB8DA-7461-4568-BFAC-665004A207CD}" srcOrd="3" destOrd="0" presId="urn:microsoft.com/office/officeart/2008/layout/VerticalCurvedList"/>
    <dgm:cxn modelId="{8A30A7CA-50B2-4D36-93D9-11433C1FE43A}" type="presParOf" srcId="{47C507A5-DD1C-4731-8A07-82E7CAB18ED6}" destId="{D9E48D14-182C-42B8-A1CA-2F4F5DF99EEF}" srcOrd="4" destOrd="0" presId="urn:microsoft.com/office/officeart/2008/layout/VerticalCurvedList"/>
    <dgm:cxn modelId="{6216A924-DCAB-450C-8F1D-82AB750DD434}" type="presParOf" srcId="{D9E48D14-182C-42B8-A1CA-2F4F5DF99EEF}" destId="{F7ABBF46-7655-4100-9B3B-476118B62EA7}" srcOrd="0" destOrd="0" presId="urn:microsoft.com/office/officeart/2008/layout/VerticalCurvedList"/>
    <dgm:cxn modelId="{A0C73AC3-26FC-412B-B2D5-BAE84DD1302A}" type="presParOf" srcId="{47C507A5-DD1C-4731-8A07-82E7CAB18ED6}" destId="{AC65A33A-3875-41D9-85DB-64F7358BE4A3}" srcOrd="5" destOrd="0" presId="urn:microsoft.com/office/officeart/2008/layout/VerticalCurvedList"/>
    <dgm:cxn modelId="{BD760C8D-A39B-4759-9497-E3D824A9C903}" type="presParOf" srcId="{47C507A5-DD1C-4731-8A07-82E7CAB18ED6}" destId="{FA27521A-4868-4C29-9A21-2DCB94133F93}" srcOrd="6" destOrd="0" presId="urn:microsoft.com/office/officeart/2008/layout/VerticalCurvedList"/>
    <dgm:cxn modelId="{EBB7A42E-912B-4C76-BA58-4FB4F1437A10}" type="presParOf" srcId="{FA27521A-4868-4C29-9A21-2DCB94133F93}" destId="{A4E971BE-F764-4633-A315-53D71DA8B7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0.10282</cdr:x>
      <cdr:y>0.05836</cdr:y>
    </cdr:from>
    <cdr:to>
      <cdr:x>0.25102</cdr:x>
      <cdr:y>0.12236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711642" y="214279"/>
          <a:ext cx="1025721" cy="234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200">
              <a:latin typeface="標楷體" panose="03000509000000000000" pitchFamily="65" charset="-120"/>
              <a:ea typeface="標楷體" panose="03000509000000000000" pitchFamily="65" charset="-120"/>
            </a:rPr>
            <a:t>單位：兆元</a:t>
          </a:r>
        </a:p>
      </cdr:txBody>
    </cdr:sp>
  </cdr:relSizeAnchor>
  <cdr:relSizeAnchor xmlns:cdr="http://schemas.openxmlformats.org/drawingml/2006/chartDrawing">
    <cdr:from>
      <cdr:x>0.87275</cdr:x>
      <cdr:y>0.05259</cdr:y>
    </cdr:from>
    <cdr:to>
      <cdr:x>1</cdr:x>
      <cdr:y>0.11659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6040546" y="193093"/>
          <a:ext cx="880761" cy="234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200">
              <a:latin typeface="標楷體" panose="03000509000000000000" pitchFamily="65" charset="-120"/>
              <a:ea typeface="標楷體" panose="03000509000000000000" pitchFamily="65" charset="-120"/>
            </a:rPr>
            <a:t>單位：</a:t>
          </a:r>
          <a:r>
            <a:rPr lang="en-US" altLang="zh-TW" sz="1200">
              <a:latin typeface="+mj-lt"/>
              <a:ea typeface="標楷體" panose="03000509000000000000" pitchFamily="65" charset="-120"/>
            </a:rPr>
            <a:t>%</a:t>
          </a:r>
          <a:endParaRPr lang="zh-TW" altLang="en-US" sz="1200">
            <a:latin typeface="+mj-lt"/>
            <a:ea typeface="標楷體" panose="03000509000000000000" pitchFamily="65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9" y="9"/>
            <a:ext cx="2950375" cy="497207"/>
          </a:xfrm>
          <a:prstGeom prst="rect">
            <a:avLst/>
          </a:prstGeom>
        </p:spPr>
        <p:txBody>
          <a:bodyPr vert="horz" lIns="92138" tIns="46066" rIns="92138" bIns="4606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222" y="9"/>
            <a:ext cx="2950374" cy="497207"/>
          </a:xfrm>
          <a:prstGeom prst="rect">
            <a:avLst/>
          </a:prstGeom>
        </p:spPr>
        <p:txBody>
          <a:bodyPr vert="horz" lIns="92138" tIns="46066" rIns="92138" bIns="46066" rtlCol="0"/>
          <a:lstStyle>
            <a:lvl1pPr algn="r">
              <a:defRPr sz="1100"/>
            </a:lvl1pPr>
          </a:lstStyle>
          <a:p>
            <a:fld id="{6D0D8F1E-14A5-4AFB-A477-C67FCA88AFB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9" y="9440534"/>
            <a:ext cx="2950375" cy="497206"/>
          </a:xfrm>
          <a:prstGeom prst="rect">
            <a:avLst/>
          </a:prstGeom>
        </p:spPr>
        <p:txBody>
          <a:bodyPr vert="horz" lIns="92138" tIns="46066" rIns="92138" bIns="4606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222" y="9440534"/>
            <a:ext cx="2950374" cy="497206"/>
          </a:xfrm>
          <a:prstGeom prst="rect">
            <a:avLst/>
          </a:prstGeom>
        </p:spPr>
        <p:txBody>
          <a:bodyPr vert="horz" lIns="92138" tIns="46066" rIns="92138" bIns="46066" rtlCol="0" anchor="b"/>
          <a:lstStyle>
            <a:lvl1pPr algn="r">
              <a:defRPr sz="1100"/>
            </a:lvl1pPr>
          </a:lstStyle>
          <a:p>
            <a:fld id="{F149CC61-41E7-49F3-8A3F-FC97E4DA43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2"/>
            <a:ext cx="2949786" cy="496966"/>
          </a:xfrm>
          <a:prstGeom prst="rect">
            <a:avLst/>
          </a:prstGeom>
        </p:spPr>
        <p:txBody>
          <a:bodyPr vert="horz" lIns="91240" tIns="45611" rIns="91240" bIns="45611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41" y="12"/>
            <a:ext cx="2949786" cy="496966"/>
          </a:xfrm>
          <a:prstGeom prst="rect">
            <a:avLst/>
          </a:prstGeom>
        </p:spPr>
        <p:txBody>
          <a:bodyPr vert="horz" lIns="91240" tIns="45611" rIns="91240" bIns="45611" rtlCol="0"/>
          <a:lstStyle>
            <a:lvl1pPr algn="r">
              <a:defRPr sz="1100"/>
            </a:lvl1pPr>
          </a:lstStyle>
          <a:p>
            <a:fld id="{FDE97E9C-1DBC-42B3-B9F0-45503132B493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0" tIns="45611" rIns="91240" bIns="4561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2" y="4721189"/>
            <a:ext cx="5445760" cy="4472701"/>
          </a:xfrm>
          <a:prstGeom prst="rect">
            <a:avLst/>
          </a:prstGeom>
        </p:spPr>
        <p:txBody>
          <a:bodyPr vert="horz" lIns="91240" tIns="45611" rIns="91240" bIns="4561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40658"/>
            <a:ext cx="2949786" cy="496966"/>
          </a:xfrm>
          <a:prstGeom prst="rect">
            <a:avLst/>
          </a:prstGeom>
        </p:spPr>
        <p:txBody>
          <a:bodyPr vert="horz" lIns="91240" tIns="45611" rIns="91240" bIns="45611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41" y="9440658"/>
            <a:ext cx="2949786" cy="496966"/>
          </a:xfrm>
          <a:prstGeom prst="rect">
            <a:avLst/>
          </a:prstGeom>
        </p:spPr>
        <p:txBody>
          <a:bodyPr vert="horz" lIns="91240" tIns="45611" rIns="91240" bIns="45611" rtlCol="0" anchor="b"/>
          <a:lstStyle>
            <a:lvl1pPr algn="r">
              <a:defRPr sz="1100"/>
            </a:lvl1pPr>
          </a:lstStyle>
          <a:p>
            <a:fld id="{01C8A3D2-5635-4742-9302-753AF707DD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9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3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35534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09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75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12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75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953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10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23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88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69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93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3388" y="296863"/>
            <a:ext cx="6075362" cy="45561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34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02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92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28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01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8A3D2-5635-4742-9302-753AF707DD0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67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CE3D-89B1-4A16-AD34-185085CEC0B7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80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8E2-EB63-4798-A83A-298C733B1957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1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E316-ED4C-4053-A812-E733D79435ED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23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擷取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>
            <a:fillRect/>
          </a:stretch>
        </p:blipFill>
        <p:spPr bwMode="auto">
          <a:xfrm>
            <a:off x="0" y="11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CAF3B737-00A0-4FFE-913C-392C8AF151FC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B0F295-B3A1-43BD-87E2-7C7D1686457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6039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 sz="32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4DE9-1B4E-449A-8695-CF90053BBCDA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98DC-6ACC-46F1-92CB-10AABFB3F1A0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6374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DE33-6728-468A-86A7-81CAFC246DA3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3560-5AF6-4804-98D8-1983B4EB3E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2553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18D5-C69E-48AD-AB34-EF0ED5E69663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FF15-8792-4A27-BC98-0266035D21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0364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841-8DD3-4272-8A14-3EBE94827ECB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672F-D2E5-4F1C-9360-F836553EE08A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6366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5C6C-2348-434B-B4BD-FEB73FCD74DC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31BE-F98D-4C8A-80C0-BD52EE1BFC9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8411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4419-DD4A-4A9B-BBD4-6E78FED55AFE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B09A-9DD7-43EB-936E-164811063D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7053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7795-63B3-45F5-83EC-5E223ACBC469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C8D7-2884-4B27-95C2-99263C579137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646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87A-60C9-4F84-9DDF-0AA73DAAFC4A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457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8B7F-4C06-4455-9EEC-FE3E238D3584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775-7725-402E-883F-61F3F1F99241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656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6A9C-BEC6-4987-8E4F-74721F78F950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FAA-61D8-4719-859F-035F17D4A7E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1371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201613"/>
            <a:ext cx="2133600" cy="59293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201613"/>
            <a:ext cx="6248400" cy="59293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E8136-4AAA-46FE-B435-67B897E54F84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A15C-88B9-4B28-97BC-A777837A24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7433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擷取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>
            <a:fillRect/>
          </a:stretch>
        </p:blipFill>
        <p:spPr bwMode="auto">
          <a:xfrm>
            <a:off x="0" y="11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DE8E7EC-0152-4FAF-AA6B-2DBDC9415A59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B0F295-B3A1-43BD-87E2-7C7D1686457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3659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 sz="32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39DA-8E0A-4BE0-AAF9-65CE488D0E1D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98DC-6ACC-46F1-92CB-10AABFB3F1A0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0338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C2A5-07C5-4B3D-964B-825A44734523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3560-5AF6-4804-98D8-1983B4EB3E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8444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C47B-5989-4789-B6DC-D8D77DE51219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FF15-8792-4A27-BC98-0266035D21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0599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96FD9-A830-4C29-89FA-E10DC5C4443F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672F-D2E5-4F1C-9360-F836553EE08A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211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59CA-60AD-4E4E-89BC-0BED6D396D9A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31BE-F98D-4C8A-80C0-BD52EE1BFC9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63422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CD3D-75B3-477F-B650-10EE39973B50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B09A-9DD7-43EB-936E-164811063D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2315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A1A-BE54-42AD-8F0D-F3DCA47BA253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547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DB07-3FF1-4D92-8A0E-4D73816AC4B3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C8D7-2884-4B27-95C2-99263C579137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00213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37F1A-9809-44BC-BC06-A7FB6C5D02C0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775-7725-402E-883F-61F3F1F99241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7438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3DFE-89D8-4D3D-BC04-67CD282C0A9F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FAA-61D8-4719-859F-035F17D4A7E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474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201613"/>
            <a:ext cx="2133600" cy="59293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201613"/>
            <a:ext cx="6248400" cy="59293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0F58-C285-4396-9F48-58487338344F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A15C-88B9-4B28-97BC-A777837A24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2105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擷取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>
            <a:fillRect/>
          </a:stretch>
        </p:blipFill>
        <p:spPr bwMode="auto">
          <a:xfrm>
            <a:off x="0" y="11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F8CC6D-AACA-40B0-B884-1BA289825F75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B0F295-B3A1-43BD-87E2-7C7D1686457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28507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 sz="32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ADDC-8241-4699-A7EF-989CB2197823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98DC-6ACC-46F1-92CB-10AABFB3F1A0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42744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AC8B-53D6-4A9A-84CE-2F8CDF419730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3560-5AF6-4804-98D8-1983B4EB3E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68058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B343-988E-4150-B161-63DA79CD389B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FF15-8792-4A27-BC98-0266035D21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2134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0A42-6BBF-4B1E-A0E0-970F4914B16B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672F-D2E5-4F1C-9360-F836553EE08A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7101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335-13B7-44A8-AB4F-50616353E697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31BE-F98D-4C8A-80C0-BD52EE1BFC9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6293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96BF-9828-4BC8-B1D2-D9D611E9486D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498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B70AE-915C-4996-BD5E-EE07E3084E63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B09A-9DD7-43EB-936E-164811063D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6843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BAC1-1BCD-4C67-AAF8-012CF665C444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C8D7-2884-4B27-95C2-99263C579137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3411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E39D-79FD-4103-A7E1-C3314A027674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775-7725-402E-883F-61F3F1F99241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69250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AE1A-2EB2-4DB8-ACBE-95FFDED2C08E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FAA-61D8-4719-859F-035F17D4A7E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05828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201613"/>
            <a:ext cx="2133600" cy="59293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201613"/>
            <a:ext cx="6248400" cy="59293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EB66-9E24-4038-831F-8270B5969B6C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A15C-88B9-4B28-97BC-A777837A24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33674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擷取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>
            <a:fillRect/>
          </a:stretch>
        </p:blipFill>
        <p:spPr bwMode="auto">
          <a:xfrm>
            <a:off x="0" y="11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884081-4CE3-4D2D-AAA7-221E1FBE5287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B0F295-B3A1-43BD-87E2-7C7D1686457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06943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 sz="32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85DE-631B-4116-9D35-C81BFC3D9A3E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98DC-6ACC-46F1-92CB-10AABFB3F1A0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8118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6C36-092E-4AB7-B1C2-55E5539FDC89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3560-5AF6-4804-98D8-1983B4EB3E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4652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191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0DC3-F51D-424C-9EB0-7DC59AE83D61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FF15-8792-4A27-BC98-0266035D21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3988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2322-DD77-467B-9D49-EBA96ED8981B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672F-D2E5-4F1C-9360-F836553EE08A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8808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2397-2775-4171-BC9D-A99E1EFCFEE2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653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11E0-C073-4CA0-AB08-5CA2565DA7A1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31BE-F98D-4C8A-80C0-BD52EE1BFC9E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51150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463F-D7ED-4680-8368-4B37F8170DEC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B09A-9DD7-43EB-936E-164811063D98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4298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821C-FE33-487A-BFAF-7B8F8CBFC66B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C8D7-2884-4B27-95C2-99263C579137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88086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FE28-BEEC-415A-B6D9-E70B533C5AA9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775-7725-402E-883F-61F3F1F99241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53292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7684-12F2-425A-9334-F0AF2E54673A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FAA-61D8-4719-859F-035F17D4A7E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1883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201613"/>
            <a:ext cx="2133600" cy="59293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201613"/>
            <a:ext cx="6248400" cy="59293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4288-FB87-4C2C-801C-FA77C63DADFA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A15C-88B9-4B28-97BC-A777837A2459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0216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5DAB-F1AA-4351-8E79-73462D926917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40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8D77-B59B-47CB-8F73-646FEF98C170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34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933B-6E10-4171-8A79-DC86FA22EAF2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21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FC2B-D6C1-4031-A8AF-5656AAAA6C82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192C-1230-4AED-AF6C-88BBB91B9F8F}" type="datetime1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50FC-C129-4E63-8796-D553BF9094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8" b="6834"/>
          <a:stretch/>
        </p:blipFill>
        <p:spPr bwMode="auto">
          <a:xfrm>
            <a:off x="5724140" y="-59588"/>
            <a:ext cx="3446611" cy="53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6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26"/>
            <a:ext cx="73914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3"/>
            <a:ext cx="85344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F110E-12A2-44E5-B012-ADDEC9DEBCD7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BAF64-9B99-4BB3-9163-E6768D801378}" type="slidenum">
              <a:rPr lang="en-US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1524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9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26"/>
            <a:ext cx="73914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3"/>
            <a:ext cx="85344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24C29-BE32-4A8F-9DE9-F81F888BF77C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BAF64-9B99-4BB3-9163-E6768D801378}" type="slidenum">
              <a:rPr lang="en-US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1524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4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26"/>
            <a:ext cx="73914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3"/>
            <a:ext cx="85344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702A6-7062-4372-AF6B-4AC7A6105C38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BAF64-9B99-4BB3-9163-E6768D801378}" type="slidenum">
              <a:rPr lang="en-US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1524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19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26"/>
            <a:ext cx="73914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3"/>
            <a:ext cx="85344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E1B0C-1363-4E80-BAFC-F541FE3844C8}" type="datetime1">
              <a:rPr lang="zh-TW" altLang="en-US" smtClean="0">
                <a:solidFill>
                  <a:prstClr val="black"/>
                </a:solidFill>
              </a:rPr>
              <a:t>2016/5/26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BAF64-9B99-4BB3-9163-E6768D801378}" type="slidenum">
              <a:rPr lang="en-US" altLang="zh-TW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1524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9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://www.google.com.tw/url?sa=i&amp;rct=j&amp;q=&amp;esrc=s&amp;source=images&amp;cd=&amp;cad=rja&amp;uact=8&amp;ved=&amp;url=http://www.diyad.cn/m07fx5q3vtk/&amp;psig=AFQjCNFeEXc_x3jp_yX8f1fOPt6WK3kUFQ&amp;ust=1449734155144033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www.google.com.tw/url?sa=i&amp;rct=j&amp;q=&amp;esrc=s&amp;source=images&amp;cd=&amp;cad=rja&amp;uact=8&amp;ved=0ahUKEwiDmo7EqM7JAhXLlJQKHdZgBqIQjRwIBw&amp;url=http://graphic-design-software-review.toptenreviews.com/&amp;psig=AFQjCNHHabbiKVgPD1fo81u88nU8J2OcXA&amp;ust=1449734587657133" TargetMode="External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google.com.tw/url?sa=i&amp;rct=j&amp;q=&amp;esrc=s&amp;source=images&amp;cd=&amp;cad=rja&amp;uact=8&amp;ved=&amp;url=http://elchismografito.blogspot.com/2015/09/el-famoso-video-de-estos-estudiantes-de.html&amp;psig=AFQjCNGDNyeTxCfs_tSzw9TmmbLiCbcYrQ&amp;ust=1449735101074822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hyperlink" Target="http://www.google.com.tw/url?sa=i&amp;rct=j&amp;q=&amp;esrc=s&amp;source=images&amp;cd=&amp;cad=rja&amp;uact=8&amp;ved=0ahUKEwjHsOCeqc7JAhUCoZQKHfkbDcwQjRwIBw&amp;url=http://melissadilan.blogspot.com/2011/06/new-talent-get-featured-here-tomorrow.html&amp;psig=AFQjCNHWVSMyiwtXaoERm4qihTVZX4lQjA&amp;ust=1449734817201123" TargetMode="External"/><Relationship Id="rId5" Type="http://schemas.openxmlformats.org/officeDocument/2006/relationships/image" Target="../media/image29.png"/><Relationship Id="rId15" Type="http://schemas.microsoft.com/office/2007/relationships/hdphoto" Target="../media/hdphoto4.wdp"/><Relationship Id="rId10" Type="http://schemas.openxmlformats.org/officeDocument/2006/relationships/image" Target="../media/image31.png"/><Relationship Id="rId4" Type="http://schemas.openxmlformats.org/officeDocument/2006/relationships/hyperlink" Target="http://www.google.com.tw/url?sa=i&amp;rct=j&amp;q=&amp;esrc=s&amp;source=images&amp;cd=&amp;cad=rja&amp;uact=8&amp;ved=0ahUKEwiNmPLqo87JAhXGFZQKHWnGBdEQjRwIBw&amp;url=http://www.hkfengshui.com/blogs/3963/Step-By-Step-2015-Skype-WeChat-Facebook.html&amp;psig=AFQjCNFixYwIxiKThMvPvMq_nIKODfb9qA&amp;ust=1449733362787922" TargetMode="External"/><Relationship Id="rId9" Type="http://schemas.openxmlformats.org/officeDocument/2006/relationships/hyperlink" Target="http://www.google.com.tw/url?sa=i&amp;rct=j&amp;q=&amp;esrc=s&amp;source=images&amp;cd=&amp;cad=rja&amp;uact=8&amp;ved=0ahUKEwiv6cjtqM7JAhWIm5QKHT-kAZ4QjRwIBw&amp;url=http://www.robeson.k12.nc.us/domain/80&amp;psig=AFQjCNF-vGQ425I5kEwJuHxalKRcj_P0vQ&amp;ust=1449734724859799" TargetMode="External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/>
        </p:nvSpPr>
        <p:spPr>
          <a:xfrm>
            <a:off x="0" y="1557338"/>
            <a:ext cx="9144000" cy="2447925"/>
          </a:xfrm>
          <a:custGeom>
            <a:avLst/>
            <a:gdLst>
              <a:gd name="connsiteX0" fmla="*/ 0 w 3330244"/>
              <a:gd name="connsiteY0" fmla="*/ 0 h 2057033"/>
              <a:gd name="connsiteX1" fmla="*/ 3330244 w 3330244"/>
              <a:gd name="connsiteY1" fmla="*/ 0 h 2057033"/>
              <a:gd name="connsiteX2" fmla="*/ 3330244 w 3330244"/>
              <a:gd name="connsiteY2" fmla="*/ 2057033 h 2057033"/>
              <a:gd name="connsiteX3" fmla="*/ 0 w 3330244"/>
              <a:gd name="connsiteY3" fmla="*/ 2057033 h 2057033"/>
              <a:gd name="connsiteX4" fmla="*/ 0 w 3330244"/>
              <a:gd name="connsiteY4" fmla="*/ 0 h 205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244" h="2057033">
                <a:moveTo>
                  <a:pt x="0" y="0"/>
                </a:moveTo>
                <a:lnTo>
                  <a:pt x="3330244" y="0"/>
                </a:lnTo>
                <a:lnTo>
                  <a:pt x="3330244" y="2057033"/>
                </a:lnTo>
                <a:lnTo>
                  <a:pt x="0" y="2057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47650" tIns="247650" rIns="247650" bIns="247650" anchor="ctr"/>
          <a:lstStyle>
            <a:lvl1pPr defTabSz="28892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28892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28892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28892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28892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28892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28892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28892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28892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Aft>
                <a:spcPct val="35000"/>
              </a:spcAft>
              <a:defRPr/>
            </a:pPr>
            <a:r>
              <a:rPr kumimoji="0" lang="zh-TW" altLang="en-US" sz="4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金融產業政策與經濟發展</a:t>
            </a:r>
            <a:endParaRPr kumimoji="0" lang="en-US" altLang="zh-TW" sz="4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263"/>
            <a:ext cx="2133600" cy="2133600"/>
          </a:xfrm>
          <a:prstGeom prst="rect">
            <a:avLst/>
          </a:prstGeom>
        </p:spPr>
      </p:pic>
      <p:sp>
        <p:nvSpPr>
          <p:cNvPr id="6" name="剪去對角線角落矩形 5"/>
          <p:cNvSpPr/>
          <p:nvPr/>
        </p:nvSpPr>
        <p:spPr>
          <a:xfrm>
            <a:off x="0" y="276715"/>
            <a:ext cx="6080605" cy="676374"/>
          </a:xfrm>
          <a:prstGeom prst="snip2Diag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標楷體" panose="03000509000000000000" pitchFamily="65" charset="-120"/>
              </a:rPr>
              <a:t>屆金融與經濟政策研討會</a:t>
            </a:r>
            <a:endParaRPr lang="en-US" altLang="zh-TW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標楷體" panose="03000509000000000000" pitchFamily="65" charset="-120"/>
            </a:endParaRPr>
          </a:p>
          <a:p>
            <a:pPr algn="just"/>
            <a:endParaRPr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1104900" y="4797152"/>
            <a:ext cx="6934200" cy="144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標楷體" panose="03000509000000000000" pitchFamily="65" charset="-120"/>
                <a:cs typeface="Segoe UI" panose="020B0502040204020203" pitchFamily="34" charset="0"/>
              </a:rPr>
              <a:t>金融監督管理委員會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標楷體" panose="03000509000000000000" pitchFamily="65" charset="-12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標楷體" panose="03000509000000000000" pitchFamily="65" charset="-120"/>
                <a:cs typeface="Segoe UI" panose="020B0502040204020203" pitchFamily="34" charset="0"/>
              </a:rPr>
              <a:t>主任委員  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標楷體" panose="03000509000000000000" pitchFamily="65" charset="-120"/>
                <a:cs typeface="Segoe UI" panose="020B0502040204020203" pitchFamily="34" charset="0"/>
              </a:rPr>
              <a:t>丁克華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標楷體" panose="03000509000000000000" pitchFamily="65" charset="-12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 </a:t>
            </a:r>
          </a:p>
          <a:p>
            <a:pPr>
              <a:spcBef>
                <a:spcPts val="600"/>
              </a:spcBef>
            </a:pP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標楷體" panose="03000509000000000000" pitchFamily="65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圖片 1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21" y="647754"/>
            <a:ext cx="6056451" cy="4906531"/>
          </a:xfrm>
          <a:prstGeom prst="rect">
            <a:avLst/>
          </a:prstGeom>
        </p:spPr>
      </p:pic>
      <p:pic>
        <p:nvPicPr>
          <p:cNvPr id="185" name="圖片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164711" flipH="1">
            <a:off x="5138687" y="5305575"/>
            <a:ext cx="1333683" cy="574142"/>
          </a:xfrm>
          <a:prstGeom prst="rect">
            <a:avLst/>
          </a:prstGeom>
        </p:spPr>
      </p:pic>
      <p:pic>
        <p:nvPicPr>
          <p:cNvPr id="186" name="圖片 18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3821159" flipH="1">
            <a:off x="4268341" y="5893286"/>
            <a:ext cx="1719654" cy="574142"/>
          </a:xfrm>
          <a:prstGeom prst="rect">
            <a:avLst/>
          </a:prstGeom>
        </p:spPr>
      </p:pic>
      <p:pic>
        <p:nvPicPr>
          <p:cNvPr id="187" name="圖片 1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16359756">
            <a:off x="4154789" y="5584976"/>
            <a:ext cx="1145987" cy="574142"/>
          </a:xfrm>
          <a:prstGeom prst="rect">
            <a:avLst/>
          </a:prstGeom>
        </p:spPr>
      </p:pic>
      <p:pic>
        <p:nvPicPr>
          <p:cNvPr id="18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5727" flipH="1">
            <a:off x="2915189" y="4764011"/>
            <a:ext cx="67132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6484">
            <a:off x="5301563" y="4800479"/>
            <a:ext cx="671322" cy="216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123" flipH="1">
            <a:off x="3068974" y="4874791"/>
            <a:ext cx="671322" cy="18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圖片 1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5400000" flipH="1">
            <a:off x="3339066" y="5549854"/>
            <a:ext cx="1010032" cy="574142"/>
          </a:xfrm>
          <a:prstGeom prst="rect">
            <a:avLst/>
          </a:prstGeom>
        </p:spPr>
      </p:pic>
      <p:pic>
        <p:nvPicPr>
          <p:cNvPr id="196" name="圖片 19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164711" flipH="1">
            <a:off x="4929943" y="5318398"/>
            <a:ext cx="1156586" cy="677914"/>
          </a:xfrm>
          <a:prstGeom prst="rect">
            <a:avLst/>
          </a:prstGeom>
        </p:spPr>
      </p:pic>
      <p:pic>
        <p:nvPicPr>
          <p:cNvPr id="197" name="圖片 1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2269880" flipH="1">
            <a:off x="4497593" y="5367112"/>
            <a:ext cx="855420" cy="677914"/>
          </a:xfrm>
          <a:prstGeom prst="rect">
            <a:avLst/>
          </a:prstGeom>
        </p:spPr>
      </p:pic>
      <p:pic>
        <p:nvPicPr>
          <p:cNvPr id="198" name="圖片 1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5593002" flipH="1">
            <a:off x="3586727" y="5523027"/>
            <a:ext cx="1010032" cy="574142"/>
          </a:xfrm>
          <a:prstGeom prst="rect">
            <a:avLst/>
          </a:prstGeom>
        </p:spPr>
      </p:pic>
      <p:pic>
        <p:nvPicPr>
          <p:cNvPr id="199" name="圖片 1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t="90168" r="52229"/>
          <a:stretch/>
        </p:blipFill>
        <p:spPr>
          <a:xfrm rot="18307463">
            <a:off x="4008982" y="5491273"/>
            <a:ext cx="855420" cy="677914"/>
          </a:xfrm>
          <a:prstGeom prst="rect">
            <a:avLst/>
          </a:prstGeom>
        </p:spPr>
      </p:pic>
      <p:pic>
        <p:nvPicPr>
          <p:cNvPr id="20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3172" flipH="1">
            <a:off x="3109947" y="2295083"/>
            <a:ext cx="671322" cy="18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7705" flipH="1">
            <a:off x="5695669" y="1677275"/>
            <a:ext cx="671322" cy="18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3944" flipH="1">
            <a:off x="4157708" y="1867281"/>
            <a:ext cx="799633" cy="22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9749">
            <a:off x="2837401" y="665038"/>
            <a:ext cx="671322" cy="199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5168">
            <a:off x="1818886" y="1872613"/>
            <a:ext cx="671322" cy="18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0881" flipH="1">
            <a:off x="5305331" y="987146"/>
            <a:ext cx="577573" cy="24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9179">
            <a:off x="4128086" y="826311"/>
            <a:ext cx="577573" cy="24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9380" flipH="1">
            <a:off x="5683335" y="890025"/>
            <a:ext cx="357122" cy="131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27" b="89634" l="8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1365">
            <a:off x="3402498" y="745088"/>
            <a:ext cx="371223" cy="10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圖片 2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30" y="4777645"/>
            <a:ext cx="5510305" cy="562202"/>
          </a:xfrm>
          <a:prstGeom prst="rect">
            <a:avLst/>
          </a:prstGeom>
        </p:spPr>
      </p:pic>
      <p:grpSp>
        <p:nvGrpSpPr>
          <p:cNvPr id="210" name="群組 209"/>
          <p:cNvGrpSpPr/>
          <p:nvPr/>
        </p:nvGrpSpPr>
        <p:grpSpPr>
          <a:xfrm>
            <a:off x="1492159" y="4413971"/>
            <a:ext cx="1215106" cy="1140314"/>
            <a:chOff x="4608984" y="5622761"/>
            <a:chExt cx="757388" cy="757388"/>
          </a:xfrm>
        </p:grpSpPr>
        <p:sp>
          <p:nvSpPr>
            <p:cNvPr id="211" name="橢圓 210"/>
            <p:cNvSpPr/>
            <p:nvPr/>
          </p:nvSpPr>
          <p:spPr>
            <a:xfrm>
              <a:off x="4608984" y="5622761"/>
              <a:ext cx="757388" cy="757388"/>
            </a:xfrm>
            <a:prstGeom prst="ellipse">
              <a:avLst/>
            </a:prstGeom>
            <a:solidFill>
              <a:srgbClr val="1B587C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1B587C">
                  <a:lumMod val="20000"/>
                  <a:lumOff val="80000"/>
                  <a:alpha val="81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212" name="橢圓 211"/>
            <p:cNvSpPr/>
            <p:nvPr/>
          </p:nvSpPr>
          <p:spPr>
            <a:xfrm>
              <a:off x="4691487" y="5695702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金融協助產業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pic>
        <p:nvPicPr>
          <p:cNvPr id="321" name="圖片 3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4339" r="79589" b="71442"/>
          <a:stretch/>
        </p:blipFill>
        <p:spPr>
          <a:xfrm>
            <a:off x="3114882" y="3399376"/>
            <a:ext cx="701996" cy="697652"/>
          </a:xfrm>
          <a:prstGeom prst="rect">
            <a:avLst/>
          </a:prstGeom>
        </p:spPr>
      </p:pic>
      <p:pic>
        <p:nvPicPr>
          <p:cNvPr id="322" name="圖片 3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4339" r="79602" b="71442"/>
          <a:stretch/>
        </p:blipFill>
        <p:spPr>
          <a:xfrm flipH="1">
            <a:off x="3811221" y="3404622"/>
            <a:ext cx="701201" cy="697652"/>
          </a:xfrm>
          <a:prstGeom prst="rect">
            <a:avLst/>
          </a:prstGeom>
        </p:spPr>
      </p:pic>
      <p:pic>
        <p:nvPicPr>
          <p:cNvPr id="323" name="圖片 3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4339" r="79589" b="71442"/>
          <a:stretch/>
        </p:blipFill>
        <p:spPr>
          <a:xfrm>
            <a:off x="5169907" y="2658833"/>
            <a:ext cx="701996" cy="697652"/>
          </a:xfrm>
          <a:prstGeom prst="rect">
            <a:avLst/>
          </a:prstGeom>
        </p:spPr>
      </p:pic>
      <p:pic>
        <p:nvPicPr>
          <p:cNvPr id="324" name="圖片 3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4339" r="79589" b="71442"/>
          <a:stretch/>
        </p:blipFill>
        <p:spPr>
          <a:xfrm rot="416273" flipH="1">
            <a:off x="4397960" y="2459849"/>
            <a:ext cx="701996" cy="697652"/>
          </a:xfrm>
          <a:prstGeom prst="rect">
            <a:avLst/>
          </a:prstGeom>
        </p:spPr>
      </p:pic>
      <p:grpSp>
        <p:nvGrpSpPr>
          <p:cNvPr id="328" name="群組 327"/>
          <p:cNvGrpSpPr/>
          <p:nvPr/>
        </p:nvGrpSpPr>
        <p:grpSpPr>
          <a:xfrm>
            <a:off x="5518452" y="5949509"/>
            <a:ext cx="998349" cy="851136"/>
            <a:chOff x="7717175" y="4650061"/>
            <a:chExt cx="757388" cy="757388"/>
          </a:xfrm>
        </p:grpSpPr>
        <p:sp>
          <p:nvSpPr>
            <p:cNvPr id="329" name="橢圓 328"/>
            <p:cNvSpPr/>
            <p:nvPr/>
          </p:nvSpPr>
          <p:spPr>
            <a:xfrm>
              <a:off x="7717175" y="4650061"/>
              <a:ext cx="757388" cy="757388"/>
            </a:xfrm>
            <a:prstGeom prst="ellipse">
              <a:avLst/>
            </a:prstGeom>
            <a:solidFill>
              <a:srgbClr val="4E8542">
                <a:lumMod val="60000"/>
                <a:lumOff val="4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4E8542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30" name="橢圓 329"/>
            <p:cNvSpPr/>
            <p:nvPr/>
          </p:nvSpPr>
          <p:spPr>
            <a:xfrm>
              <a:off x="7799678" y="4723002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強化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335" name="群組 334"/>
          <p:cNvGrpSpPr/>
          <p:nvPr/>
        </p:nvGrpSpPr>
        <p:grpSpPr>
          <a:xfrm>
            <a:off x="4072103" y="5909769"/>
            <a:ext cx="992717" cy="973046"/>
            <a:chOff x="4918226" y="1077271"/>
            <a:chExt cx="757388" cy="757388"/>
          </a:xfrm>
        </p:grpSpPr>
        <p:sp>
          <p:nvSpPr>
            <p:cNvPr id="336" name="橢圓 335"/>
            <p:cNvSpPr/>
            <p:nvPr/>
          </p:nvSpPr>
          <p:spPr>
            <a:xfrm>
              <a:off x="4918226" y="1077271"/>
              <a:ext cx="757388" cy="757388"/>
            </a:xfrm>
            <a:prstGeom prst="ellipse">
              <a:avLst/>
            </a:prstGeom>
            <a:solidFill>
              <a:srgbClr val="1B587C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1B587C">
                  <a:lumMod val="20000"/>
                  <a:lumOff val="80000"/>
                  <a:alpha val="92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37" name="橢圓 336"/>
            <p:cNvSpPr/>
            <p:nvPr/>
          </p:nvSpPr>
          <p:spPr>
            <a:xfrm>
              <a:off x="5000729" y="1150212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</a:rPr>
                <a:t>發展</a:t>
              </a:r>
              <a:r>
                <a:rPr lang="zh-TW" altLang="en-US" sz="1300" b="1" kern="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金融科</a:t>
              </a:r>
              <a:r>
                <a:rPr lang="zh-TW" altLang="en-US" sz="1300" b="1" kern="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技</a:t>
              </a:r>
              <a:endParaRPr kumimoji="0" lang="zh-TW" alt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4809563" y="5320556"/>
            <a:ext cx="981738" cy="785033"/>
            <a:chOff x="5880457" y="2044668"/>
            <a:chExt cx="757388" cy="757388"/>
          </a:xfrm>
        </p:grpSpPr>
        <p:sp>
          <p:nvSpPr>
            <p:cNvPr id="349" name="橢圓 348"/>
            <p:cNvSpPr/>
            <p:nvPr/>
          </p:nvSpPr>
          <p:spPr>
            <a:xfrm>
              <a:off x="5880457" y="2044668"/>
              <a:ext cx="757388" cy="757388"/>
            </a:xfrm>
            <a:prstGeom prst="ellipse">
              <a:avLst/>
            </a:prstGeom>
            <a:solidFill>
              <a:srgbClr val="9F2936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9F2936">
                  <a:lumMod val="20000"/>
                  <a:lumOff val="80000"/>
                  <a:alpha val="81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50" name="橢圓 349"/>
            <p:cNvSpPr/>
            <p:nvPr/>
          </p:nvSpPr>
          <p:spPr>
            <a:xfrm>
              <a:off x="5962960" y="2117609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善用人力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353" name="群組 352"/>
          <p:cNvGrpSpPr/>
          <p:nvPr/>
        </p:nvGrpSpPr>
        <p:grpSpPr>
          <a:xfrm>
            <a:off x="6160010" y="5320556"/>
            <a:ext cx="998353" cy="850711"/>
            <a:chOff x="7377599" y="2236721"/>
            <a:chExt cx="757388" cy="757388"/>
          </a:xfrm>
        </p:grpSpPr>
        <p:sp>
          <p:nvSpPr>
            <p:cNvPr id="356" name="橢圓 355"/>
            <p:cNvSpPr/>
            <p:nvPr/>
          </p:nvSpPr>
          <p:spPr>
            <a:xfrm>
              <a:off x="7377599" y="2236721"/>
              <a:ext cx="757388" cy="757388"/>
            </a:xfrm>
            <a:prstGeom prst="ellipse">
              <a:avLst/>
            </a:prstGeom>
            <a:solidFill>
              <a:srgbClr val="DEA8E2"/>
            </a:solidFill>
            <a:ln w="26425" cap="flat" cmpd="sng" algn="ctr">
              <a:noFill/>
              <a:prstDash val="solid"/>
            </a:ln>
            <a:effectLst>
              <a:glow rad="101600">
                <a:srgbClr val="F1D9F3">
                  <a:alpha val="81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57" name="橢圓 356"/>
            <p:cNvSpPr/>
            <p:nvPr/>
          </p:nvSpPr>
          <p:spPr>
            <a:xfrm>
              <a:off x="7460102" y="2319224"/>
              <a:ext cx="612887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檢討保險</a:t>
              </a:r>
              <a:r>
                <a:rPr kumimoji="0" lang="en-US" altLang="zh-TW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RBC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sp>
        <p:nvSpPr>
          <p:cNvPr id="180" name="半框架 179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8" name="矩形 357"/>
          <p:cNvSpPr>
            <a:spLocks noChangeArrowheads="1"/>
          </p:cNvSpPr>
          <p:nvPr/>
        </p:nvSpPr>
        <p:spPr bwMode="auto">
          <a:xfrm>
            <a:off x="250825" y="260350"/>
            <a:ext cx="334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、當前政策重點</a:t>
            </a:r>
            <a:endParaRPr kumimoji="0"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65" name="群組 364"/>
          <p:cNvGrpSpPr/>
          <p:nvPr/>
        </p:nvGrpSpPr>
        <p:grpSpPr>
          <a:xfrm>
            <a:off x="3013303" y="4604766"/>
            <a:ext cx="1104514" cy="1026015"/>
            <a:chOff x="7377599" y="2221775"/>
            <a:chExt cx="757388" cy="757388"/>
          </a:xfrm>
        </p:grpSpPr>
        <p:sp>
          <p:nvSpPr>
            <p:cNvPr id="366" name="橢圓 365"/>
            <p:cNvSpPr/>
            <p:nvPr/>
          </p:nvSpPr>
          <p:spPr>
            <a:xfrm>
              <a:off x="7377599" y="2221775"/>
              <a:ext cx="757388" cy="757388"/>
            </a:xfrm>
            <a:prstGeom prst="ellipse">
              <a:avLst/>
            </a:prstGeom>
            <a:solidFill>
              <a:srgbClr val="DEA8E2"/>
            </a:solidFill>
            <a:ln w="26425" cap="flat" cmpd="sng" algn="ctr">
              <a:noFill/>
              <a:prstDash val="solid"/>
            </a:ln>
            <a:effectLst>
              <a:glow rad="101600">
                <a:srgbClr val="F1D9F3">
                  <a:alpha val="81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67" name="橢圓 366"/>
            <p:cNvSpPr/>
            <p:nvPr/>
          </p:nvSpPr>
          <p:spPr>
            <a:xfrm>
              <a:off x="7459741" y="2295641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鼓勵創新創業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368" name="群組 367"/>
          <p:cNvGrpSpPr/>
          <p:nvPr/>
        </p:nvGrpSpPr>
        <p:grpSpPr>
          <a:xfrm>
            <a:off x="6761091" y="6071379"/>
            <a:ext cx="1012047" cy="786621"/>
            <a:chOff x="5880457" y="2044668"/>
            <a:chExt cx="757388" cy="757388"/>
          </a:xfrm>
        </p:grpSpPr>
        <p:sp>
          <p:nvSpPr>
            <p:cNvPr id="369" name="橢圓 368"/>
            <p:cNvSpPr/>
            <p:nvPr/>
          </p:nvSpPr>
          <p:spPr>
            <a:xfrm>
              <a:off x="5880457" y="2044668"/>
              <a:ext cx="757388" cy="757388"/>
            </a:xfrm>
            <a:prstGeom prst="ellipse">
              <a:avLst/>
            </a:prstGeom>
            <a:solidFill>
              <a:srgbClr val="9F2936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9F2936">
                  <a:lumMod val="20000"/>
                  <a:lumOff val="80000"/>
                  <a:alpha val="81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70" name="橢圓 369"/>
            <p:cNvSpPr/>
            <p:nvPr/>
          </p:nvSpPr>
          <p:spPr>
            <a:xfrm>
              <a:off x="5962960" y="2117609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推動高齡商品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sp>
        <p:nvSpPr>
          <p:cNvPr id="371" name="矩形 370"/>
          <p:cNvSpPr/>
          <p:nvPr/>
        </p:nvSpPr>
        <p:spPr>
          <a:xfrm>
            <a:off x="1636810" y="1515621"/>
            <a:ext cx="2057130" cy="707886"/>
          </a:xfrm>
          <a:prstGeom prst="rect">
            <a:avLst/>
          </a:prstGeom>
          <a:effectLst>
            <a:glow rad="101600">
              <a:sysClr val="window" lastClr="FFFFFF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健全金融機構財務及業務經營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2" name="矩形 371"/>
          <p:cNvSpPr/>
          <p:nvPr/>
        </p:nvSpPr>
        <p:spPr>
          <a:xfrm>
            <a:off x="1716170" y="3005462"/>
            <a:ext cx="1837943" cy="707886"/>
          </a:xfrm>
          <a:prstGeom prst="rect">
            <a:avLst/>
          </a:prstGeom>
          <a:effectLst>
            <a:glow rad="101600">
              <a:sysClr val="window" lastClr="FFFFFF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維護金融穩定及市場秩序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3" name="矩形 372"/>
          <p:cNvSpPr/>
          <p:nvPr/>
        </p:nvSpPr>
        <p:spPr>
          <a:xfrm>
            <a:off x="5385574" y="3062284"/>
            <a:ext cx="1837943" cy="707886"/>
          </a:xfrm>
          <a:prstGeom prst="rect">
            <a:avLst/>
          </a:prstGeom>
          <a:effectLst>
            <a:glow rad="101600">
              <a:sysClr val="window" lastClr="FFFFFF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確保金融消費者權益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4" name="矩形 373"/>
          <p:cNvSpPr/>
          <p:nvPr/>
        </p:nvSpPr>
        <p:spPr>
          <a:xfrm>
            <a:off x="5310069" y="1603084"/>
            <a:ext cx="1837943" cy="707886"/>
          </a:xfrm>
          <a:prstGeom prst="rect">
            <a:avLst/>
          </a:prstGeom>
          <a:effectLst>
            <a:glow rad="101600">
              <a:sysClr val="window" lastClr="FFFFFF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營造有利環境促進金融發展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5" name="矩形 374"/>
          <p:cNvSpPr/>
          <p:nvPr/>
        </p:nvSpPr>
        <p:spPr>
          <a:xfrm>
            <a:off x="3455439" y="2252830"/>
            <a:ext cx="1837943" cy="1015663"/>
          </a:xfrm>
          <a:prstGeom prst="rect">
            <a:avLst/>
          </a:prstGeom>
          <a:effectLst>
            <a:glow rad="101600">
              <a:sysClr val="window" lastClr="FFFFFF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發揮金融中介功能協助經濟發展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376" name="群組 375"/>
          <p:cNvGrpSpPr/>
          <p:nvPr/>
        </p:nvGrpSpPr>
        <p:grpSpPr>
          <a:xfrm>
            <a:off x="2077668" y="5823496"/>
            <a:ext cx="1221236" cy="1052491"/>
            <a:chOff x="7717175" y="4650061"/>
            <a:chExt cx="757388" cy="757388"/>
          </a:xfrm>
        </p:grpSpPr>
        <p:sp>
          <p:nvSpPr>
            <p:cNvPr id="377" name="橢圓 376"/>
            <p:cNvSpPr/>
            <p:nvPr/>
          </p:nvSpPr>
          <p:spPr>
            <a:xfrm>
              <a:off x="7717175" y="4650061"/>
              <a:ext cx="757388" cy="757388"/>
            </a:xfrm>
            <a:prstGeom prst="ellipse">
              <a:avLst/>
            </a:prstGeom>
            <a:solidFill>
              <a:srgbClr val="4E8542">
                <a:lumMod val="60000"/>
                <a:lumOff val="4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4E8542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78" name="橢圓 377"/>
            <p:cNvSpPr/>
            <p:nvPr/>
          </p:nvSpPr>
          <p:spPr>
            <a:xfrm>
              <a:off x="7799678" y="4723002"/>
              <a:ext cx="614589" cy="630230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提高中小企業放款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7003361" y="4423081"/>
            <a:ext cx="1369108" cy="1274164"/>
            <a:chOff x="4608984" y="5622761"/>
            <a:chExt cx="757388" cy="757388"/>
          </a:xfrm>
        </p:grpSpPr>
        <p:sp>
          <p:nvSpPr>
            <p:cNvPr id="65" name="橢圓 64"/>
            <p:cNvSpPr/>
            <p:nvPr/>
          </p:nvSpPr>
          <p:spPr>
            <a:xfrm>
              <a:off x="4608984" y="5622761"/>
              <a:ext cx="757388" cy="757388"/>
            </a:xfrm>
            <a:prstGeom prst="ellipse">
              <a:avLst/>
            </a:prstGeom>
            <a:solidFill>
              <a:srgbClr val="1B587C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glow rad="101600">
                <a:srgbClr val="1B587C">
                  <a:lumMod val="20000"/>
                  <a:lumOff val="80000"/>
                  <a:alpha val="81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66" name="橢圓 65"/>
            <p:cNvSpPr/>
            <p:nvPr/>
          </p:nvSpPr>
          <p:spPr>
            <a:xfrm>
              <a:off x="4691487" y="5695702"/>
              <a:ext cx="592382" cy="592382"/>
            </a:xfrm>
            <a:prstGeom prst="ellipse">
              <a:avLst/>
            </a:prstGeom>
            <a:solidFill>
              <a:sysClr val="window" lastClr="FFFFFF"/>
            </a:solidFill>
            <a:ln w="264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400" b="1" kern="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公司</a:t>
              </a:r>
              <a:r>
                <a:rPr lang="zh-TW" altLang="en-US" sz="1400" b="1" kern="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治理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+mn-cs"/>
                </a:rPr>
                <a:t>與分級管理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書卷 (垂直) 2"/>
          <p:cNvSpPr/>
          <p:nvPr/>
        </p:nvSpPr>
        <p:spPr>
          <a:xfrm>
            <a:off x="310283" y="1760803"/>
            <a:ext cx="673468" cy="1638574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</a:p>
        </p:txBody>
      </p:sp>
      <p:sp>
        <p:nvSpPr>
          <p:cNvPr id="67" name="書卷 (垂直) 66"/>
          <p:cNvSpPr/>
          <p:nvPr/>
        </p:nvSpPr>
        <p:spPr>
          <a:xfrm>
            <a:off x="310283" y="5008793"/>
            <a:ext cx="673468" cy="1530143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項政策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83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3140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1560" y="1569936"/>
            <a:ext cx="8075240" cy="77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國內超額儲蓄率持續增加：由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94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5.73%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增加至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14.14%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132550"/>
              </p:ext>
            </p:extLst>
          </p:nvPr>
        </p:nvGraphicFramePr>
        <p:xfrm>
          <a:off x="539552" y="2174287"/>
          <a:ext cx="7992889" cy="412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45916" y="6381750"/>
            <a:ext cx="489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資料來源：</a:t>
            </a:r>
            <a:r>
              <a:rPr kumimoji="0"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行政院主計總處</a:t>
            </a:r>
            <a:endParaRPr kumimoji="0"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0825" y="260350"/>
            <a:ext cx="334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一、金融協助產業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2" name="圓角化同側角落矩形 11"/>
          <p:cNvSpPr/>
          <p:nvPr/>
        </p:nvSpPr>
        <p:spPr>
          <a:xfrm>
            <a:off x="611560" y="928032"/>
            <a:ext cx="864096" cy="571122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val="13002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624" y="2827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943"/>
            <a:ext cx="8332094" cy="39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39552" y="6227861"/>
            <a:ext cx="489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資料來源：行政院主計總處</a:t>
            </a:r>
            <a:endParaRPr kumimoji="0" lang="zh-TW" altLang="en-US" sz="1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0825" y="260350"/>
            <a:ext cx="334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一、金融協助產業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560" y="1488658"/>
            <a:ext cx="8064896" cy="62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固定資本形成及國內投資有待增加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0" name="圓角化同側角落矩形 9"/>
          <p:cNvSpPr/>
          <p:nvPr/>
        </p:nvSpPr>
        <p:spPr>
          <a:xfrm>
            <a:off x="611560" y="928032"/>
            <a:ext cx="864096" cy="571122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val="12394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611560" y="1639395"/>
            <a:ext cx="8075240" cy="4658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跨部會合作，透過國發會</a:t>
            </a:r>
            <a:r>
              <a:rPr lang="zh-TW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經濟部及科技部等部會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政策，鼓勵金融業提供協助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經濟及提升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政府將聚焦規劃亞洲矽谷計畫、</a:t>
            </a:r>
            <a:r>
              <a:rPr lang="zh-TW" altLang="zh-TW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生技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醫療、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綠</a:t>
            </a:r>
            <a:r>
              <a:rPr lang="zh-TW" altLang="zh-TW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能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科技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、智慧</a:t>
            </a:r>
            <a:r>
              <a:rPr lang="zh-TW" altLang="zh-TW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機械、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國防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航太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五大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重要產業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，金融業將積極協助順利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取得融資或籌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資。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三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加強金融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建立專案評估能力，協助大型投資案或重大建設。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357188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TW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早期</a:t>
            </a:r>
            <a:r>
              <a:rPr lang="zh-TW" altLang="zh-TW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工業銀行或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開發銀行</a:t>
            </a:r>
            <a:r>
              <a:rPr lang="zh-TW" altLang="zh-TW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有專業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團隊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提出評估報告，</a:t>
            </a:r>
            <a:r>
              <a:rPr lang="zh-TW" altLang="zh-TW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並於執行過程整合協調相關部門</a:t>
            </a:r>
            <a:r>
              <a:rPr lang="zh-TW" altLang="en-US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適時提供資金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536575" indent="-357188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</a:t>
            </a:r>
            <a:r>
              <a:rPr lang="zh-TW" altLang="en-US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將鼓勵金融機構建立或強化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對於投資</a:t>
            </a:r>
            <a:r>
              <a:rPr lang="zh-TW" altLang="en-US" sz="2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案之專案評估規劃能力。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0825" y="260350"/>
            <a:ext cx="334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一、金融協助產業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圓角化同側角落矩形 14"/>
          <p:cNvSpPr/>
          <p:nvPr/>
        </p:nvSpPr>
        <p:spPr>
          <a:xfrm>
            <a:off x="611560" y="928032"/>
            <a:ext cx="1512168" cy="571122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推動方向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31" y="5309027"/>
            <a:ext cx="1559085" cy="1126335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 rot="20700000">
            <a:off x="5097641" y="5128521"/>
            <a:ext cx="1739297" cy="1361646"/>
            <a:chOff x="-724149" y="1261759"/>
            <a:chExt cx="5615772" cy="4255685"/>
          </a:xfrm>
        </p:grpSpPr>
        <p:pic>
          <p:nvPicPr>
            <p:cNvPr id="20" name="Picture 9" descr="http://www.hkfengshui.com/content_images/184/global_log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833" b="67417" l="35063" r="69063">
                          <a14:foregroundMark x1="56688" y1="26667" x2="63563" y2="49167"/>
                          <a14:foregroundMark x1="49000" y1="28250" x2="38250" y2="44417"/>
                          <a14:foregroundMark x1="45313" y1="25083" x2="54500" y2="25333"/>
                          <a14:foregroundMark x1="50813" y1="30333" x2="47625" y2="36833"/>
                          <a14:foregroundMark x1="63723" y1="35819" x2="64459" y2="44750"/>
                          <a14:foregroundMark x1="64606" y1="38469" x2="65195" y2="41904"/>
                          <a14:foregroundMark x1="44224" y1="62709" x2="47020" y2="64279"/>
                          <a14:backgroundMark x1="41188" y1="25333" x2="41188" y2="25333"/>
                          <a14:backgroundMark x1="36438" y1="27167" x2="46688" y2="22750"/>
                          <a14:backgroundMark x1="41280" y1="26693" x2="37969" y2="31403"/>
                          <a14:backgroundMark x1="46431" y1="65260" x2="52465" y2="65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6" t="22268" r="32729" b="32436"/>
            <a:stretch/>
          </p:blipFill>
          <p:spPr bwMode="auto">
            <a:xfrm rot="20364882">
              <a:off x="-724149" y="1261759"/>
              <a:ext cx="3705342" cy="386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9" descr="http://cdn.toptenreviews.com/rev/site/cms/category_headers/388-h_main-w.png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" r="34283"/>
            <a:stretch/>
          </p:blipFill>
          <p:spPr bwMode="auto">
            <a:xfrm rot="20773474">
              <a:off x="713106" y="3720763"/>
              <a:ext cx="790661" cy="572055"/>
            </a:xfrm>
            <a:prstGeom prst="rect">
              <a:avLst/>
            </a:prstGeom>
            <a:noFill/>
            <a:effectLst>
              <a:glow rad="63500">
                <a:sysClr val="window" lastClr="FFFFFF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www.robeson.k12.nc.us/cms/lib6/NC01000307/Centricity/Domain/80/media-tree%20web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343">
              <a:off x="1693491" y="3657374"/>
              <a:ext cx="807633" cy="795519"/>
            </a:xfrm>
            <a:prstGeom prst="rect">
              <a:avLst/>
            </a:prstGeom>
            <a:noFill/>
            <a:effectLst>
              <a:glow rad="63500">
                <a:sysClr val="window" lastClr="FFFFFF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3" descr="http://3.bp.blogspot.com/-q4jtQFpTyaM/Tfz1XHQe3jI/AAAAAAAAAiI/1iPWG2uG68c/s1600/NewTalent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17" y="2807130"/>
              <a:ext cx="1541023" cy="762987"/>
            </a:xfrm>
            <a:prstGeom prst="rect">
              <a:avLst/>
            </a:prstGeom>
            <a:noFill/>
            <a:effectLst>
              <a:glow rad="63500">
                <a:sysClr val="window" lastClr="FFFFFF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http://pic26.nipic.com/20121223/11664993_100211432101_2.jpg">
              <a:hlinkClick r:id="rId13"/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5470" b="87431" l="10254" r="81055">
                          <a14:foregroundMark x1="43652" y1="26657" x2="55566" y2="270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t="16601" r="18746" b="13389"/>
            <a:stretch/>
          </p:blipFill>
          <p:spPr bwMode="auto">
            <a:xfrm rot="1697109">
              <a:off x="2291969" y="3673029"/>
              <a:ext cx="2599654" cy="184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5" descr="http://4.bp.blogspot.com/-_n5PYbaMh2Y/VfiBmoNtzyI/AAAAAAAAAqg/II0hLPut_qY/s1600/lg-curved-arrow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8519" flipV="1">
            <a:off x="4072059" y="5861538"/>
            <a:ext cx="758952" cy="7243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5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58362"/>
              </p:ext>
            </p:extLst>
          </p:nvPr>
        </p:nvGraphicFramePr>
        <p:xfrm>
          <a:off x="683568" y="2708919"/>
          <a:ext cx="7992888" cy="364745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52328"/>
                <a:gridCol w="1584176"/>
                <a:gridCol w="1800200"/>
                <a:gridCol w="1656184"/>
              </a:tblGrid>
              <a:tr h="314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102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2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u="sng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銷售額</a:t>
                      </a:r>
                      <a:endParaRPr lang="en-US" altLang="zh-TW" sz="1800" u="sng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占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全部企業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之比重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11.38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兆元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30.23%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11.32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兆元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29.44%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11.84</a:t>
                      </a:r>
                      <a:r>
                        <a:rPr lang="zh-TW" sz="18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兆元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29.42%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2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u="sng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出口額</a:t>
                      </a:r>
                      <a:endParaRPr lang="en-US" altLang="zh-TW" sz="1800" u="sng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u="sng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占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全部企業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之比重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1.75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兆元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17.74%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兆元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14.48%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兆元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14.62%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2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u="sng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家數</a:t>
                      </a:r>
                      <a:endParaRPr lang="en-US" altLang="zh-TW" sz="1800" u="sng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u="sng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占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全部企業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之比重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131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萬家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97.67%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萬家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97.64%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zh-TW" sz="18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萬家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97.61%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6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u="sng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就業人數</a:t>
                      </a:r>
                      <a:endParaRPr lang="en-US" altLang="zh-TW" sz="1800" u="sng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占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全部就業人數</a:t>
                      </a: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之比重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8,483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千人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78.11%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8,588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千人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78.30%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8,669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千人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sng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78.25%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0824" y="260350"/>
            <a:ext cx="410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二、提高中小企業放款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825" y="908720"/>
            <a:ext cx="84359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中小企業為台灣經濟發展的主力，雖其銷售額及出口額占全部企業之比重有待成長，但其家數占全部企業家數甚高，且提供大量就業機會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059832" y="2276872"/>
            <a:ext cx="3600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中小企業對產業之貢獻</a:t>
            </a: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7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927305"/>
              </p:ext>
            </p:extLst>
          </p:nvPr>
        </p:nvGraphicFramePr>
        <p:xfrm>
          <a:off x="539552" y="3140968"/>
          <a:ext cx="7992888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0824" y="260350"/>
            <a:ext cx="4033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二、提高中小企業放款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825" y="1001712"/>
            <a:ext cx="843597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本國銀行對中小企業放款餘額已逐年增加，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中小企業放款餘額占全體企業放款餘額比率為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57.87%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、占民營企業放款餘額比率為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61%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將持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積極推動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本國銀行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對中小企業放款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方案，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鼓勵銀行善加利用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中小企業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信用保證基金機制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，提高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對中小企業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放款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7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0824" y="260350"/>
            <a:ext cx="4033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、鼓勵創新創業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825" y="934292"/>
            <a:ext cx="8435976" cy="451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台灣不乏創意，但缺乏創業。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25876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altLang="zh-TW" sz="23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我國學生在國際性設計及發明類競賽中共</a:t>
            </a:r>
            <a:r>
              <a:rPr lang="zh-TW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altLang="zh-TW" sz="23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213</a:t>
            </a:r>
            <a:r>
              <a:rPr lang="zh-TW" altLang="zh-TW" sz="2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zh-TW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獎項</a:t>
            </a:r>
            <a:r>
              <a:rPr lang="zh-TW" altLang="en-US" sz="2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，成績相當優異。</a:t>
            </a:r>
            <a:endParaRPr lang="en-US" altLang="zh-TW" sz="2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87313" algn="just">
              <a:spcBef>
                <a:spcPts val="300"/>
              </a:spcBef>
              <a:spcAft>
                <a:spcPts val="300"/>
              </a:spcAft>
            </a:pPr>
            <a:r>
              <a:rPr lang="zh-TW" altLang="en-US" sz="2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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傑出工業設計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產品設計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得獎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268288" algn="just">
              <a:spcBef>
                <a:spcPts val="300"/>
              </a:spcBef>
              <a:spcAft>
                <a:spcPts val="300"/>
              </a:spcAft>
            </a:pP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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烏克蘭國際發明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代表團共獲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34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面金牌、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22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面銀牌、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7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面銅牌，總成績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排名世界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268288" algn="just">
              <a:spcBef>
                <a:spcPts val="300"/>
              </a:spcBef>
              <a:spcAft>
                <a:spcPts val="300"/>
              </a:spcAft>
            </a:pP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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德國紐倫堡國際發明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榮獲金牌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12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面、銀牌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26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面、銅牌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18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268288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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日內瓦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國際發明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摘下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26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牌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16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牌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11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銅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牌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，及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7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面特別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-268288" algn="just">
              <a:spcBef>
                <a:spcPts val="300"/>
              </a:spcBef>
              <a:spcAft>
                <a:spcPts val="300"/>
              </a:spcAft>
            </a:pP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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世界青少年發明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獲得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金牌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可透過</a:t>
            </a:r>
            <a:r>
              <a:rPr lang="zh-TW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金融協助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，將</a:t>
            </a:r>
            <a:r>
              <a:rPr lang="zh-TW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創意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創業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33" y="4546593"/>
            <a:ext cx="2714671" cy="180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0824" y="260350"/>
            <a:ext cx="4033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、鼓勵創新創業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560" y="1643616"/>
            <a:ext cx="8075240" cy="351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櫃板可與育成中心、國科會、工研院、科技大學等單位合作，扶植創業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強化創櫃板、股權募資及興櫃等多層次資本市場機制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，協助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小微企業、新興及創新產業取得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資金。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研議由金融機構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提撥資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天使基金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，投資與協助創新創意企業發展。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536575" algn="just">
              <a:spcBef>
                <a:spcPts val="300"/>
              </a:spcBef>
              <a:spcAft>
                <a:spcPts val="3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加強與金融周邊機構合作：櫃買中心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已透過地方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育成中心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與縣市政府進行合作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，共同協助新創企業連結資本市場，活化台灣經濟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契機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33270"/>
              </p:ext>
            </p:extLst>
          </p:nvPr>
        </p:nvGraphicFramePr>
        <p:xfrm>
          <a:off x="1673188" y="5076000"/>
          <a:ext cx="2952328" cy="15643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019"/>
                <a:gridCol w="1256309"/>
              </a:tblGrid>
              <a:tr h="34006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創櫃板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月至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altLang="en-US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日止</a:t>
                      </a:r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06060">
                <a:tc>
                  <a:txBody>
                    <a:bodyPr/>
                    <a:lstStyle/>
                    <a:p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申請公司</a:t>
                      </a:r>
                      <a:r>
                        <a:rPr lang="en-US" altLang="zh-TW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r>
                        <a:rPr lang="en-US" altLang="zh-TW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208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060">
                <a:tc>
                  <a:txBody>
                    <a:bodyPr/>
                    <a:lstStyle/>
                    <a:p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累計受輔導公司</a:t>
                      </a:r>
                      <a:r>
                        <a:rPr lang="en-US" altLang="zh-TW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r>
                        <a:rPr lang="en-US" altLang="zh-TW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169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060">
                <a:tc>
                  <a:txBody>
                    <a:bodyPr/>
                    <a:lstStyle/>
                    <a:p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累計登錄創櫃板家數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060">
                <a:tc>
                  <a:txBody>
                    <a:bodyPr/>
                    <a:lstStyle/>
                    <a:p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籌資金額</a:t>
                      </a:r>
                      <a:r>
                        <a:rPr lang="en-US" altLang="zh-TW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新台幣元</a:t>
                      </a:r>
                      <a:r>
                        <a:rPr lang="en-US" altLang="zh-TW" sz="13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3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218,764,760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9" name="圓角化同側角落矩形 8"/>
          <p:cNvSpPr/>
          <p:nvPr/>
        </p:nvSpPr>
        <p:spPr>
          <a:xfrm>
            <a:off x="611560" y="928032"/>
            <a:ext cx="1512168" cy="571122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雲朵形圖說文字 2"/>
          <p:cNvSpPr/>
          <p:nvPr/>
        </p:nvSpPr>
        <p:spPr>
          <a:xfrm>
            <a:off x="5076056" y="4870775"/>
            <a:ext cx="3384377" cy="1485599"/>
          </a:xfrm>
          <a:prstGeom prst="cloudCallout">
            <a:avLst>
              <a:gd name="adj1" fmla="val -59987"/>
              <a:gd name="adj2" fmla="val 451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5364088" y="5127594"/>
            <a:ext cx="302433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創櫃板為微型企業提供創業輔導籌資機制，</a:t>
            </a:r>
            <a:r>
              <a:rPr lang="zh-TW" altLang="zh-TW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包括「免費輔導」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及「股權籌資」等功能，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我國所獨創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56" y="521960"/>
            <a:ext cx="2411288" cy="117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半框架 224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網頁金字塔_頁面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704715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文字方塊 6"/>
          <p:cNvSpPr txBox="1">
            <a:spLocks noChangeArrowheads="1"/>
          </p:cNvSpPr>
          <p:nvPr/>
        </p:nvSpPr>
        <p:spPr bwMode="auto">
          <a:xfrm>
            <a:off x="1187624" y="6381750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7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資料來源：國發會－中華民國人口推計（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103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150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年），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103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endParaRPr kumimoji="1" 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24" name="矩形 223"/>
          <p:cNvSpPr>
            <a:spLocks noChangeArrowheads="1"/>
          </p:cNvSpPr>
          <p:nvPr/>
        </p:nvSpPr>
        <p:spPr bwMode="auto">
          <a:xfrm>
            <a:off x="250824" y="260350"/>
            <a:ext cx="4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、推動高齡化金融商品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250826" y="950238"/>
            <a:ext cx="8435974" cy="2268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高齡化與少子化同時發生，亟需及早因應。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38163" indent="-17938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l"/>
              <a:tabLst>
                <a:tab pos="538163" algn="l"/>
              </a:tabLst>
            </a:pP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我國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65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歲以上老年人口至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104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年底為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293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8,579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人，占總人口比率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12.51%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，持續朝向高齡社會邁進。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38163" indent="-17938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l"/>
              <a:tabLst>
                <a:tab pos="538163" algn="l"/>
              </a:tabLst>
            </a:pP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總生育率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99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降到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0.89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人新低點，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104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僅略回升至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1.18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38163" indent="-17938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l"/>
              <a:tabLst>
                <a:tab pos="538163" algn="l"/>
              </a:tabLst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生產者與高齡人口之比，將由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103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年每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6.2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個青壯年負擔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個老年人，至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150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年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轉變為每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1.2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個青壯年負擔</a:t>
            </a:r>
            <a:r>
              <a:rPr lang="en-US" altLang="zh-TW" sz="22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1</a:t>
            </a:r>
            <a:r>
              <a:rPr lang="zh-TW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位老年人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矩形 19"/>
          <p:cNvSpPr/>
          <p:nvPr/>
        </p:nvSpPr>
        <p:spPr>
          <a:xfrm>
            <a:off x="250000" y="872466"/>
            <a:ext cx="8436799" cy="81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我國社會福利支出龐大，如以全民健保為例，因醫療費用逐年增加，</a:t>
            </a:r>
            <a:r>
              <a:rPr lang="en-US" altLang="zh-TW" sz="24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105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年健保支出預估將超過</a:t>
            </a:r>
            <a:r>
              <a:rPr lang="en-US" altLang="zh-TW" sz="24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6,000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0001" y="4292717"/>
            <a:ext cx="8436798" cy="1010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274638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國人平均壽命</a:t>
            </a:r>
            <a:r>
              <a:rPr lang="en-US" altLang="zh-TW" sz="24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79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歲，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與北歐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地區國家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如丹麥及芬蘭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相當，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但在老年照護方面，我國卻需要更長的照護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26" y="1899017"/>
            <a:ext cx="6051902" cy="2255971"/>
          </a:xfrm>
          <a:prstGeom prst="rect">
            <a:avLst/>
          </a:prstGeom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0824" y="260350"/>
            <a:ext cx="4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、推動高齡化金融商品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41892"/>
            <a:ext cx="1949277" cy="13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群組 3"/>
          <p:cNvGrpSpPr>
            <a:grpSpLocks/>
          </p:cNvGrpSpPr>
          <p:nvPr/>
        </p:nvGrpSpPr>
        <p:grpSpPr bwMode="auto">
          <a:xfrm>
            <a:off x="1794624" y="1894367"/>
            <a:ext cx="5096212" cy="708025"/>
            <a:chOff x="1933985" y="1214526"/>
            <a:chExt cx="5096149" cy="708024"/>
          </a:xfrm>
        </p:grpSpPr>
        <p:grpSp>
          <p:nvGrpSpPr>
            <p:cNvPr id="52255" name="Group 22"/>
            <p:cNvGrpSpPr>
              <a:grpSpLocks/>
            </p:cNvGrpSpPr>
            <p:nvPr/>
          </p:nvGrpSpPr>
          <p:grpSpPr bwMode="auto">
            <a:xfrm>
              <a:off x="1933985" y="1214526"/>
              <a:ext cx="746688" cy="708024"/>
              <a:chOff x="448" y="1851"/>
              <a:chExt cx="477" cy="446"/>
            </a:xfrm>
          </p:grpSpPr>
          <p:sp>
            <p:nvSpPr>
              <p:cNvPr id="52257" name="AutoShape 23"/>
              <p:cNvSpPr>
                <a:spLocks noChangeArrowheads="1"/>
              </p:cNvSpPr>
              <p:nvPr/>
            </p:nvSpPr>
            <p:spPr bwMode="gray">
              <a:xfrm>
                <a:off x="448" y="1879"/>
                <a:ext cx="477" cy="41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226986"/>
                  </a:gs>
                  <a:gs pos="50000">
                    <a:srgbClr val="3097C0"/>
                  </a:gs>
                  <a:gs pos="100000">
                    <a:srgbClr val="226986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gray">
              <a:xfrm>
                <a:off x="524" y="1906"/>
                <a:ext cx="236" cy="20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gray">
              <a:xfrm>
                <a:off x="456" y="1851"/>
                <a:ext cx="43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18" tIns="45710" rIns="91418" bIns="45710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壹</a:t>
                </a:r>
              </a:p>
            </p:txBody>
          </p:sp>
        </p:grp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2748700" y="1254367"/>
              <a:ext cx="4281434" cy="553997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前言</a:t>
              </a:r>
              <a:endPara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2227" name="群組 2"/>
          <p:cNvGrpSpPr>
            <a:grpSpLocks/>
          </p:cNvGrpSpPr>
          <p:nvPr/>
        </p:nvGrpSpPr>
        <p:grpSpPr bwMode="auto">
          <a:xfrm>
            <a:off x="1771103" y="2882632"/>
            <a:ext cx="5234813" cy="708025"/>
            <a:chOff x="1920128" y="2658244"/>
            <a:chExt cx="4911474" cy="708025"/>
          </a:xfrm>
        </p:grpSpPr>
        <p:grpSp>
          <p:nvGrpSpPr>
            <p:cNvPr id="52250" name="Group 22"/>
            <p:cNvGrpSpPr>
              <a:grpSpLocks/>
            </p:cNvGrpSpPr>
            <p:nvPr/>
          </p:nvGrpSpPr>
          <p:grpSpPr bwMode="auto">
            <a:xfrm>
              <a:off x="1920128" y="2658244"/>
              <a:ext cx="758825" cy="708025"/>
              <a:chOff x="479" y="1851"/>
              <a:chExt cx="477" cy="446"/>
            </a:xfrm>
          </p:grpSpPr>
          <p:sp>
            <p:nvSpPr>
              <p:cNvPr id="52252" name="AutoShape 23"/>
              <p:cNvSpPr>
                <a:spLocks noChangeArrowheads="1"/>
              </p:cNvSpPr>
              <p:nvPr/>
            </p:nvSpPr>
            <p:spPr bwMode="gray">
              <a:xfrm>
                <a:off x="479" y="1879"/>
                <a:ext cx="477" cy="41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226986"/>
                  </a:gs>
                  <a:gs pos="50000">
                    <a:srgbClr val="3097C0"/>
                  </a:gs>
                  <a:gs pos="100000">
                    <a:srgbClr val="226986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gray">
              <a:xfrm>
                <a:off x="524" y="1906"/>
                <a:ext cx="238" cy="20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gray">
              <a:xfrm>
                <a:off x="487" y="1851"/>
                <a:ext cx="439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91418" tIns="45710" rIns="91418" bIns="45710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貳</a:t>
                </a:r>
              </a:p>
            </p:txBody>
          </p:sp>
        </p:grpSp>
        <p:sp>
          <p:nvSpPr>
            <p:cNvPr id="21" name="Text Box 53"/>
            <p:cNvSpPr txBox="1">
              <a:spLocks noChangeArrowheads="1"/>
            </p:cNvSpPr>
            <p:nvPr/>
          </p:nvSpPr>
          <p:spPr bwMode="auto">
            <a:xfrm>
              <a:off x="2727364" y="2691581"/>
              <a:ext cx="4104238" cy="553998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金融產業面</a:t>
              </a:r>
              <a:r>
                <a:rPr lang="zh-TW" altLang="en-US" sz="3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臨</a:t>
              </a:r>
              <a:r>
                <a:rPr lang="zh-TW" altLang="en-US" sz="3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之挑戰</a:t>
              </a:r>
              <a:endPara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2228" name="群組 32"/>
          <p:cNvGrpSpPr>
            <a:grpSpLocks/>
          </p:cNvGrpSpPr>
          <p:nvPr/>
        </p:nvGrpSpPr>
        <p:grpSpPr bwMode="auto">
          <a:xfrm>
            <a:off x="1771103" y="3901638"/>
            <a:ext cx="7200900" cy="711657"/>
            <a:chOff x="1910229" y="3378005"/>
            <a:chExt cx="7200945" cy="711198"/>
          </a:xfrm>
        </p:grpSpPr>
        <p:grpSp>
          <p:nvGrpSpPr>
            <p:cNvPr id="52245" name="Group 22"/>
            <p:cNvGrpSpPr>
              <a:grpSpLocks/>
            </p:cNvGrpSpPr>
            <p:nvPr/>
          </p:nvGrpSpPr>
          <p:grpSpPr bwMode="auto">
            <a:xfrm>
              <a:off x="1910229" y="3378005"/>
              <a:ext cx="790055" cy="711198"/>
              <a:chOff x="479" y="1877"/>
              <a:chExt cx="477" cy="448"/>
            </a:xfrm>
          </p:grpSpPr>
          <p:sp>
            <p:nvSpPr>
              <p:cNvPr id="52247" name="AutoShape 23"/>
              <p:cNvSpPr>
                <a:spLocks noChangeArrowheads="1"/>
              </p:cNvSpPr>
              <p:nvPr/>
            </p:nvSpPr>
            <p:spPr bwMode="gray">
              <a:xfrm>
                <a:off x="479" y="1906"/>
                <a:ext cx="477" cy="41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226986"/>
                  </a:gs>
                  <a:gs pos="50000">
                    <a:srgbClr val="3097C0"/>
                  </a:gs>
                  <a:gs pos="100000">
                    <a:srgbClr val="226986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gray">
              <a:xfrm>
                <a:off x="524" y="1906"/>
                <a:ext cx="238" cy="210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gray">
              <a:xfrm>
                <a:off x="487" y="1877"/>
                <a:ext cx="433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91418" tIns="45710" rIns="91418" bIns="45710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參</a:t>
                </a:r>
              </a:p>
            </p:txBody>
          </p:sp>
        </p:grp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2719859" y="3426722"/>
              <a:ext cx="6391315" cy="553641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當</a:t>
              </a:r>
              <a:r>
                <a:rPr lang="zh-TW" altLang="en-US" sz="30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前</a:t>
              </a:r>
              <a:r>
                <a:rPr lang="zh-TW" altLang="en-US" sz="30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政策重點</a:t>
              </a:r>
              <a:endPara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2229" name="群組 46"/>
          <p:cNvGrpSpPr>
            <a:grpSpLocks/>
          </p:cNvGrpSpPr>
          <p:nvPr/>
        </p:nvGrpSpPr>
        <p:grpSpPr bwMode="auto">
          <a:xfrm>
            <a:off x="39688" y="122238"/>
            <a:ext cx="2852737" cy="1127125"/>
            <a:chOff x="2259010" y="795543"/>
            <a:chExt cx="2648152" cy="919595"/>
          </a:xfrm>
        </p:grpSpPr>
        <p:grpSp>
          <p:nvGrpSpPr>
            <p:cNvPr id="48" name="Group 18"/>
            <p:cNvGrpSpPr>
              <a:grpSpLocks/>
            </p:cNvGrpSpPr>
            <p:nvPr/>
          </p:nvGrpSpPr>
          <p:grpSpPr bwMode="auto">
            <a:xfrm rot="21202237">
              <a:off x="2259010" y="795543"/>
              <a:ext cx="2648152" cy="919595"/>
              <a:chOff x="658" y="801"/>
              <a:chExt cx="4490" cy="2782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0" name="Oval 16"/>
              <p:cNvSpPr>
                <a:spLocks noChangeArrowheads="1"/>
              </p:cNvSpPr>
              <p:nvPr/>
            </p:nvSpPr>
            <p:spPr bwMode="gray">
              <a:xfrm rot="240159">
                <a:off x="658" y="813"/>
                <a:ext cx="4490" cy="27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45720" tIns="44450" rIns="45720" bIns="44450" anchor="ctr" anchorCtr="1"/>
              <a:lstStyle>
                <a:lvl1pPr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>
                <a:off x="867" y="801"/>
                <a:ext cx="4071" cy="27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5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2244" name="矩形 48"/>
            <p:cNvSpPr>
              <a:spLocks noChangeArrowheads="1"/>
            </p:cNvSpPr>
            <p:nvPr/>
          </p:nvSpPr>
          <p:spPr bwMode="auto">
            <a:xfrm>
              <a:off x="2521785" y="916818"/>
              <a:ext cx="2122602" cy="62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4400">
                  <a:latin typeface="標楷體" pitchFamily="65" charset="-120"/>
                  <a:ea typeface="標楷體" pitchFamily="65" charset="-120"/>
                </a:rPr>
                <a:t>大 綱</a:t>
              </a:r>
            </a:p>
          </p:txBody>
        </p:sp>
      </p:grpSp>
      <p:grpSp>
        <p:nvGrpSpPr>
          <p:cNvPr id="52232" name="群組 78"/>
          <p:cNvGrpSpPr>
            <a:grpSpLocks/>
          </p:cNvGrpSpPr>
          <p:nvPr/>
        </p:nvGrpSpPr>
        <p:grpSpPr bwMode="auto">
          <a:xfrm>
            <a:off x="1758445" y="4910004"/>
            <a:ext cx="5031489" cy="708025"/>
            <a:chOff x="1910229" y="3336731"/>
            <a:chExt cx="5031897" cy="708023"/>
          </a:xfrm>
        </p:grpSpPr>
        <p:grpSp>
          <p:nvGrpSpPr>
            <p:cNvPr id="52233" name="Group 22"/>
            <p:cNvGrpSpPr>
              <a:grpSpLocks/>
            </p:cNvGrpSpPr>
            <p:nvPr/>
          </p:nvGrpSpPr>
          <p:grpSpPr bwMode="auto">
            <a:xfrm>
              <a:off x="1910229" y="3336731"/>
              <a:ext cx="790055" cy="708023"/>
              <a:chOff x="479" y="1851"/>
              <a:chExt cx="477" cy="446"/>
            </a:xfrm>
          </p:grpSpPr>
          <p:sp>
            <p:nvSpPr>
              <p:cNvPr id="52235" name="AutoShape 23"/>
              <p:cNvSpPr>
                <a:spLocks noChangeArrowheads="1"/>
              </p:cNvSpPr>
              <p:nvPr/>
            </p:nvSpPr>
            <p:spPr bwMode="gray">
              <a:xfrm>
                <a:off x="479" y="1879"/>
                <a:ext cx="477" cy="41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226986"/>
                  </a:gs>
                  <a:gs pos="50000">
                    <a:srgbClr val="3097C0"/>
                  </a:gs>
                  <a:gs pos="100000">
                    <a:srgbClr val="226986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gray">
              <a:xfrm>
                <a:off x="524" y="1906"/>
                <a:ext cx="238" cy="20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84" name="Text Box 25"/>
              <p:cNvSpPr txBox="1">
                <a:spLocks noChangeArrowheads="1"/>
              </p:cNvSpPr>
              <p:nvPr/>
            </p:nvSpPr>
            <p:spPr bwMode="gray">
              <a:xfrm>
                <a:off x="487" y="1851"/>
                <a:ext cx="433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91418" tIns="45710" rIns="91418" bIns="45710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肆</a:t>
                </a:r>
              </a:p>
            </p:txBody>
          </p:sp>
        </p:grpSp>
        <p:sp>
          <p:nvSpPr>
            <p:cNvPr id="81" name="Text Box 53"/>
            <p:cNvSpPr txBox="1">
              <a:spLocks noChangeArrowheads="1"/>
            </p:cNvSpPr>
            <p:nvPr/>
          </p:nvSpPr>
          <p:spPr bwMode="auto">
            <a:xfrm>
              <a:off x="2731735" y="3425322"/>
              <a:ext cx="4210391" cy="553996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zh-TW" altLang="en-US" sz="30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未來努力方向</a:t>
              </a:r>
              <a:endPara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35" y="5327517"/>
            <a:ext cx="1614865" cy="119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群組 78"/>
          <p:cNvGrpSpPr>
            <a:grpSpLocks/>
          </p:cNvGrpSpPr>
          <p:nvPr/>
        </p:nvGrpSpPr>
        <p:grpSpPr bwMode="auto">
          <a:xfrm>
            <a:off x="1758445" y="5949902"/>
            <a:ext cx="5083088" cy="708025"/>
            <a:chOff x="1910229" y="3336731"/>
            <a:chExt cx="5083499" cy="708023"/>
          </a:xfrm>
        </p:grpSpPr>
        <p:grpSp>
          <p:nvGrpSpPr>
            <p:cNvPr id="34" name="Group 22"/>
            <p:cNvGrpSpPr>
              <a:grpSpLocks/>
            </p:cNvGrpSpPr>
            <p:nvPr/>
          </p:nvGrpSpPr>
          <p:grpSpPr bwMode="auto">
            <a:xfrm>
              <a:off x="1910229" y="3336731"/>
              <a:ext cx="790055" cy="708023"/>
              <a:chOff x="479" y="1851"/>
              <a:chExt cx="477" cy="446"/>
            </a:xfrm>
          </p:grpSpPr>
          <p:sp>
            <p:nvSpPr>
              <p:cNvPr id="36" name="AutoShape 23"/>
              <p:cNvSpPr>
                <a:spLocks noChangeArrowheads="1"/>
              </p:cNvSpPr>
              <p:nvPr/>
            </p:nvSpPr>
            <p:spPr bwMode="gray">
              <a:xfrm>
                <a:off x="479" y="1879"/>
                <a:ext cx="477" cy="41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226986"/>
                  </a:gs>
                  <a:gs pos="50000">
                    <a:srgbClr val="3097C0"/>
                  </a:gs>
                  <a:gs pos="100000">
                    <a:srgbClr val="226986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gray">
              <a:xfrm>
                <a:off x="524" y="1906"/>
                <a:ext cx="238" cy="20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8" name="Text Box 25"/>
              <p:cNvSpPr txBox="1">
                <a:spLocks noChangeArrowheads="1"/>
              </p:cNvSpPr>
              <p:nvPr/>
            </p:nvSpPr>
            <p:spPr bwMode="gray">
              <a:xfrm>
                <a:off x="487" y="1851"/>
                <a:ext cx="433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91418" tIns="45710" rIns="91418" bIns="45710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伍</a:t>
                </a:r>
                <a:endParaRPr kumimoji="0" lang="zh-TW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2783337" y="3424044"/>
              <a:ext cx="4210391" cy="553996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957263" eaLnBrk="0" hangingPunct="0"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9572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zh-TW" altLang="en-US" sz="30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結語</a:t>
              </a:r>
              <a:endPara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250824" y="928032"/>
            <a:ext cx="8435976" cy="98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銀行、保險及證劵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已可提供商業型逆向抵押貸款、長期照護保險、高齡者安養信託等商品。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4050765257"/>
              </p:ext>
            </p:extLst>
          </p:nvPr>
        </p:nvGraphicFramePr>
        <p:xfrm>
          <a:off x="2339752" y="2003928"/>
          <a:ext cx="748883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0824" y="260350"/>
            <a:ext cx="4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、推動高齡化金融商品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50824" y="2060706"/>
            <a:ext cx="8435976" cy="1223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金融機構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提供符合高齡者需求之金融商品及服務，並可結合醫療、安養等服務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機構資源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，提供老年生活所需資金及安養照護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6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611560" y="3011753"/>
            <a:ext cx="3312368" cy="2665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0824" y="260350"/>
            <a:ext cx="4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、推動高齡化金融商品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1040012" y="4005064"/>
            <a:ext cx="1071570" cy="128588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基本疾病保障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2518569" y="4005064"/>
            <a:ext cx="1071570" cy="128588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健康管理回饋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4052037" y="3861048"/>
            <a:ext cx="714380" cy="571504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左大括弧 17"/>
          <p:cNvSpPr/>
          <p:nvPr/>
        </p:nvSpPr>
        <p:spPr>
          <a:xfrm>
            <a:off x="4864940" y="2814082"/>
            <a:ext cx="500066" cy="2665436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463529" y="2814082"/>
            <a:ext cx="3185727" cy="271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幫助國人生活更美好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減輕個人保費負擔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帶動相關產業發展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降低保險理賠給付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減少全民健保支出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001" y="926446"/>
            <a:ext cx="8436799" cy="127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鼓勵金融業開發設計具外溢效果之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金融商品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tabLst>
                <a:tab pos="179388" algn="l"/>
              </a:tabLst>
            </a:pP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zh-TW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zh-TW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zh-TW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保單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，不僅導引注重事前預防之趨勢，更可增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algn="just">
              <a:tabLst>
                <a:tab pos="179388" algn="l"/>
              </a:tabLst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進民眾身體健康。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5689" y="3256381"/>
            <a:ext cx="20483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健康管理保單</a:t>
            </a:r>
            <a:endParaRPr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10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250822" y="928033"/>
            <a:ext cx="8435978" cy="192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強化公司治理，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引導企業善盡社會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採行相關措施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機構投資人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積極參與股東會及簽署盡責管理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守則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強制上市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櫃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公司股東會全面使用電子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投票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持續編制更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CSR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公司治理指數或基金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商品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50823" y="260350"/>
            <a:ext cx="56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、強化公司治理，落實分級管理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3" name="向右箭號 2"/>
          <p:cNvSpPr/>
          <p:nvPr/>
        </p:nvSpPr>
        <p:spPr>
          <a:xfrm>
            <a:off x="683569" y="2997400"/>
            <a:ext cx="7128792" cy="10796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公司治理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2483768" y="3501008"/>
            <a:ext cx="5328593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赤道原則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4211960" y="3933056"/>
            <a:ext cx="3600401" cy="187220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機構投資人善盡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管理責任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9" y="3789041"/>
            <a:ext cx="1800199" cy="201622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社會企業責任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CSR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強化內部控制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加強資訊揭露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強化市場機制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4437113"/>
            <a:ext cx="1729644" cy="19192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銀行於辦理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專案融資時，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評估考量對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環境與社會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之影響及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5373216"/>
            <a:ext cx="2664296" cy="144016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研訂「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機構投資人善盡管理守則」，鼓勵政府基金等機構投資人積極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9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250823" y="1149608"/>
            <a:ext cx="8435977" cy="411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分級管理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  <a:tabLst>
                <a:tab pos="268288" algn="l"/>
              </a:tabLst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要求金融機構守法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與風險控管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，以及維持金融市場秩序是金融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監理之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核心。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  <a:tabLst>
                <a:tab pos="268288" algn="l"/>
              </a:tabLst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財務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健全性、法令遵循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、風險管理、公司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治理及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消費者保護等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面向，對金融業進行分級管理，執行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良好之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金融機構將給予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更大業務發展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空間。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推動以風險為導向的稽核制度</a:t>
            </a:r>
            <a:endParaRPr lang="en-US" altLang="zh-TW" sz="2400" dirty="0" smtClean="0">
              <a:solidFill>
                <a:sysClr val="windowText" lastClr="000000"/>
              </a:solidFill>
              <a:latin typeface="Times New Roman"/>
              <a:ea typeface="標楷體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將推動銀行</a:t>
            </a:r>
            <a:r>
              <a:rPr lang="zh-TW" altLang="en-US" sz="2200" dirty="0">
                <a:solidFill>
                  <a:sysClr val="windowText" lastClr="000000"/>
                </a:solidFill>
                <a:latin typeface="Times New Roman"/>
                <a:ea typeface="標楷體"/>
              </a:rPr>
              <a:t>業經申請核准得採行風險導向內稽制度</a:t>
            </a:r>
            <a:r>
              <a:rPr lang="zh-TW" altLang="en-US" sz="22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，增進</a:t>
            </a:r>
            <a:r>
              <a:rPr lang="zh-TW" altLang="en-US" sz="2200" dirty="0">
                <a:solidFill>
                  <a:sysClr val="windowText" lastClr="000000"/>
                </a:solidFill>
                <a:latin typeface="Times New Roman"/>
                <a:ea typeface="標楷體"/>
              </a:rPr>
              <a:t>內稽工作</a:t>
            </a:r>
            <a:r>
              <a:rPr lang="zh-TW" altLang="en-US" sz="22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效能。</a:t>
            </a:r>
            <a:endParaRPr lang="en-US" altLang="zh-TW" sz="2200" dirty="0">
              <a:solidFill>
                <a:sysClr val="windowText" lastClr="000000"/>
              </a:solidFill>
              <a:latin typeface="Times New Roman"/>
              <a:ea typeface="標楷體"/>
            </a:endParaRPr>
          </a:p>
          <a:p>
            <a:pPr marL="538163" indent="-2698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研</a:t>
            </a:r>
            <a:r>
              <a:rPr lang="zh-TW" altLang="en-US" sz="2200" dirty="0">
                <a:solidFill>
                  <a:sysClr val="windowText" lastClr="000000"/>
                </a:solidFill>
                <a:latin typeface="Times New Roman"/>
                <a:ea typeface="標楷體"/>
              </a:rPr>
              <a:t>議修訂相關</a:t>
            </a:r>
            <a:r>
              <a:rPr lang="zh-TW" altLang="en-US" sz="22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法規，以</a:t>
            </a:r>
            <a:r>
              <a:rPr lang="zh-TW" altLang="en-US" sz="2200" dirty="0">
                <a:solidFill>
                  <a:sysClr val="windowText" lastClr="000000"/>
                </a:solidFill>
                <a:latin typeface="Times New Roman"/>
                <a:ea typeface="標楷體"/>
              </a:rPr>
              <a:t>提升內部稽核風險聚焦查核能力與</a:t>
            </a:r>
            <a:r>
              <a:rPr lang="zh-TW" altLang="en-US" sz="2200" dirty="0" smtClean="0">
                <a:solidFill>
                  <a:sysClr val="windowText" lastClr="000000"/>
                </a:solidFill>
                <a:latin typeface="Times New Roman"/>
                <a:ea typeface="標楷體"/>
              </a:rPr>
              <a:t>品質。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99" y="564892"/>
            <a:ext cx="1538501" cy="108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64" y="857250"/>
            <a:ext cx="927341" cy="864683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50823" y="260350"/>
            <a:ext cx="56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、強化公司治理，落實分級管理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07552"/>
            <a:ext cx="2107934" cy="1346074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2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250823" y="896099"/>
            <a:ext cx="8435977" cy="350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Fintech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趨勢將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金融機構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經營產生重大影響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及早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en-US" altLang="zh-TW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為打造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數位化金融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已採取相關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措施，將持續推動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627063" indent="-268288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開放線上申辦金融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服務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27063" indent="-268288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普及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行動支付與第三方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支付</a:t>
            </a:r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27063" indent="-268288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推動金融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巨量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資料分析運用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45" y="3062039"/>
            <a:ext cx="3679183" cy="275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50823" y="260350"/>
            <a:ext cx="5833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、發展</a:t>
            </a:r>
            <a:r>
              <a:rPr kumimoji="0" lang="en-US" altLang="zh-TW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Fintech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數位金融商業模式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763" y="4372544"/>
            <a:ext cx="4228918" cy="65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254000" algn="just"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開放金控、銀行、證券商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及保險業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可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100%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投資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Fintech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50823" y="260350"/>
            <a:ext cx="5833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、發展</a:t>
            </a:r>
            <a:r>
              <a:rPr kumimoji="0" lang="en-US" altLang="zh-TW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Fintech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數位金融商業模式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823" y="1001711"/>
            <a:ext cx="8435977" cy="915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兼顧</a:t>
            </a:r>
            <a:r>
              <a:rPr lang="zh-TW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效率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公平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基礎上，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協助金融業持續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發展更多元的金融科技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＞形箭號 13"/>
          <p:cNvSpPr/>
          <p:nvPr/>
        </p:nvSpPr>
        <p:spPr>
          <a:xfrm>
            <a:off x="755576" y="2136763"/>
            <a:ext cx="2304256" cy="79208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促進效率</a:t>
            </a:r>
            <a:endParaRPr lang="zh-TW" alt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3419872" y="2134973"/>
            <a:ext cx="2304256" cy="79208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公平對待</a:t>
            </a:r>
            <a:endParaRPr lang="zh-TW" alt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5576" y="3475427"/>
            <a:ext cx="2304256" cy="1315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持續推動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Fintech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之應用發展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47864" y="3475427"/>
            <a:ext cx="2376264" cy="2761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金融機構員工轉型計畫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68288" indent="-2682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TW" altLang="en-US" sz="24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對</a:t>
            </a:r>
            <a:r>
              <a:rPr lang="zh-TW" altLang="en-US" sz="24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於</a:t>
            </a:r>
            <a:r>
              <a:rPr lang="zh-TW" altLang="en-US" sz="24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依賴傳統金融服務型態之民眾權益，仍應予以照顧維護</a:t>
            </a:r>
            <a:endParaRPr lang="en-US" altLang="zh-TW" sz="2400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5940152" y="1628799"/>
            <a:ext cx="3133913" cy="2630409"/>
          </a:xfrm>
          <a:prstGeom prst="cloudCallout">
            <a:avLst>
              <a:gd name="adj1" fmla="val -68847"/>
              <a:gd name="adj2" fmla="val 444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300192" y="2061293"/>
            <a:ext cx="2524681" cy="1511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just">
              <a:buFont typeface="Wingdings" panose="05000000000000000000" pitchFamily="2" charset="2"/>
              <a:buChar char="n"/>
            </a:pPr>
            <a:r>
              <a:rPr lang="zh-TW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銀行於分派</a:t>
            </a:r>
            <a:r>
              <a:rPr lang="en-US" altLang="zh-TW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年度盈餘時</a:t>
            </a:r>
            <a:r>
              <a:rPr lang="zh-TW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，在</a:t>
            </a:r>
            <a:r>
              <a:rPr lang="zh-TW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稅後盈餘的</a:t>
            </a:r>
            <a:r>
              <a:rPr lang="en-US" altLang="zh-TW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0.5%</a:t>
            </a:r>
            <a:r>
              <a:rPr lang="zh-TW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1%</a:t>
            </a:r>
            <a:r>
              <a:rPr lang="zh-TW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區間內提列特別盈餘公積</a:t>
            </a:r>
            <a:r>
              <a:rPr lang="zh-TW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，以支應員工</a:t>
            </a:r>
            <a:r>
              <a:rPr lang="zh-TW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轉型相關</a:t>
            </a:r>
            <a:r>
              <a:rPr lang="zh-TW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費用。</a:t>
            </a:r>
            <a:endParaRPr lang="en-US" altLang="zh-TW" sz="15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9388" indent="-179388" algn="just">
              <a:buFont typeface="Wingdings" panose="05000000000000000000" pitchFamily="2" charset="2"/>
              <a:buChar char="n"/>
            </a:pPr>
            <a:r>
              <a:rPr lang="zh-TW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證券業及保險業亦將研議相關措施。</a:t>
            </a:r>
            <a:endParaRPr lang="zh-TW" altLang="en-US" sz="15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50823" y="260350"/>
            <a:ext cx="5833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、發展</a:t>
            </a:r>
            <a:r>
              <a:rPr kumimoji="0" lang="en-US" altLang="zh-TW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Fintech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數位金融商業模式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823" y="1001711"/>
            <a:ext cx="8435977" cy="915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科技發展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同時也衍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生新風險，美國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貨幣監理局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OCC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指出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金融創新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基於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保護消費者權益、風險管理的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原則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79862" y="3204383"/>
            <a:ext cx="3012617" cy="2044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在風險可控及遵循法令下，創新金融服務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建構符合資安之身分認證機制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3" y="1916832"/>
            <a:ext cx="5184576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以網貸平台之發展為例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38163" indent="-1793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月，大陸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P2P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網貸平台累計有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1,872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家倒閉或失聯，占比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34.41%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；相關政府部門下半年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將全面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盤查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8163" indent="-1793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本月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初美國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Lending club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亦爆發出售違規債權，美國財政部籲加強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P2P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行業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監管。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5884146" y="2134409"/>
            <a:ext cx="2304256" cy="79208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確保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公平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75986"/>
            <a:ext cx="3134264" cy="1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1" y="4081486"/>
            <a:ext cx="1857375" cy="2457450"/>
          </a:xfrm>
          <a:prstGeom prst="rect">
            <a:avLst/>
          </a:prstGeom>
        </p:spPr>
      </p:pic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250824" y="1664282"/>
            <a:ext cx="8437158" cy="1980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共同基金為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國內投資人的重要投資標的之一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，本質上具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投資組合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特性，風險分散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程度較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持有單一個股為高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國內股市波動較已開發國家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股市低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，且國內經濟成長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動能除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受短期景氣循環因素外，亦受長期經濟結構性影響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0824" y="260350"/>
            <a:ext cx="5905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七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、檢討保險</a:t>
            </a:r>
            <a:r>
              <a:rPr kumimoji="0" lang="en-US" altLang="zh-TW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RBC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制度之股票逆景氣 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循環機制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92696"/>
            <a:ext cx="2080629" cy="127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書卷 (垂直) 17"/>
          <p:cNvSpPr/>
          <p:nvPr/>
        </p:nvSpPr>
        <p:spPr>
          <a:xfrm>
            <a:off x="2339752" y="4094849"/>
            <a:ext cx="6347048" cy="226152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議適度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調降保險業計算資本適足率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RBC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時持有台股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上市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、上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櫃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股票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台股基金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ETF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風險係數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參採「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逆景氣循環」機制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調整，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以適度引導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資金投入國內股市。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404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250824" y="928032"/>
            <a:ext cx="8435976" cy="451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為協助大專生進入金融業服務，透過金融周邊機構合作，提供就業機會。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15875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金融就業公益專班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806450" indent="-268288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家庭經濟不佳之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大專生接受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216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小時金融課程，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提供生活補助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，及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協助考取金融專業證照，結業後將推薦至金融機構就業。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6450" indent="-268288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104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年度共計收取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617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位學生，目前正進行就業媒合。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15875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l"/>
              <a:tabLst>
                <a:tab pos="627063" algn="l"/>
              </a:tabLst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金融講堂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806450" indent="-268288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為金融周邊單位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與大專院校合作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開辦</a:t>
            </a:r>
            <a:r>
              <a:rPr lang="zh-TW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金融實務課程，協助學生就業之工作計畫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6450" indent="-268288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104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年度共計辦理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743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場，參與學生逾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11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3</a:t>
            </a:r>
            <a:r>
              <a: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千人。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0824" y="260350"/>
            <a:ext cx="4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八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、善用人力創造就業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89686"/>
            <a:ext cx="4450042" cy="8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99297"/>
            <a:ext cx="2369518" cy="148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/>
          <p:cNvSpPr/>
          <p:nvPr/>
        </p:nvSpPr>
        <p:spPr>
          <a:xfrm>
            <a:off x="611560" y="1569936"/>
            <a:ext cx="8075240" cy="3629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536575"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議整合上市櫃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人力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需求，與教育部推動產學合作機制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6450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櫃買中心已洽與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教育部及技專院校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，安排教師及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學生赴機械電子產業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含半導體、光電業、工具機械業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、生技醫療、文化創意等</a:t>
            </a:r>
            <a:r>
              <a:rPr lang="en-US" altLang="zh-TW" sz="20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3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產業研習。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6450" indent="-2682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目前已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20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11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家公司有意願提供教師</a:t>
            </a:r>
            <a:r>
              <a:rPr lang="en-US" altLang="zh-TW" sz="20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名、學生</a:t>
            </a:r>
            <a:r>
              <a:rPr lang="en-US" altLang="zh-TW" sz="20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105-115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名，供教師及學生到企業研究實習。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6575" indent="-536575"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議建立平台或相關機制，善用金融退休人力，透過擔任業師、義工或顧問的方式等協助新創、小微企業的發展。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0824" y="260350"/>
            <a:ext cx="4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八</a:t>
            </a:r>
            <a:r>
              <a:rPr kumimoji="0" lang="zh-TW" alt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、善用人力創造就業</a:t>
            </a:r>
            <a:endParaRPr kumimoji="0" lang="en-US" altLang="zh-TW" sz="2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化同側角落矩形 7"/>
          <p:cNvSpPr/>
          <p:nvPr/>
        </p:nvSpPr>
        <p:spPr>
          <a:xfrm>
            <a:off x="611560" y="928032"/>
            <a:ext cx="1512168" cy="571122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13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699792" y="5373216"/>
            <a:ext cx="2880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2411760" y="5013176"/>
            <a:ext cx="21602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半框架 18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圓角化同側角落矩形 2"/>
          <p:cNvSpPr/>
          <p:nvPr/>
        </p:nvSpPr>
        <p:spPr>
          <a:xfrm rot="16200000">
            <a:off x="1360584" y="3497593"/>
            <a:ext cx="2744126" cy="2250748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化同側角落矩形 22"/>
          <p:cNvSpPr/>
          <p:nvPr/>
        </p:nvSpPr>
        <p:spPr>
          <a:xfrm rot="5400000">
            <a:off x="5342457" y="3497591"/>
            <a:ext cx="2744128" cy="2250749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弧形箭號 (下彎) 3"/>
          <p:cNvSpPr/>
          <p:nvPr/>
        </p:nvSpPr>
        <p:spPr>
          <a:xfrm>
            <a:off x="3325348" y="2727025"/>
            <a:ext cx="2940885" cy="1009573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4" y="4222295"/>
            <a:ext cx="720080" cy="631768"/>
          </a:xfrm>
          <a:prstGeom prst="rect">
            <a:avLst/>
          </a:prstGeom>
        </p:spPr>
      </p:pic>
      <p:pic>
        <p:nvPicPr>
          <p:cNvPr id="29" name="Picture 2" descr="http://s.sharpdaily.tw/images/sharpdaily/640pix/20130320/DN12/DN12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014" y="4973063"/>
            <a:ext cx="703460" cy="683903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0" y="4222295"/>
            <a:ext cx="750986" cy="6317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83" y="2460278"/>
            <a:ext cx="1866547" cy="12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101846" y="3496778"/>
            <a:ext cx="1124192" cy="70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金融</a:t>
            </a:r>
            <a:endParaRPr lang="zh-TW" alt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66233" y="3496778"/>
            <a:ext cx="1124192" cy="70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濟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8" y="4973063"/>
            <a:ext cx="749897" cy="660621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 t="15334" b="23328"/>
          <a:stretch>
            <a:fillRect/>
          </a:stretch>
        </p:blipFill>
        <p:spPr bwMode="auto">
          <a:xfrm>
            <a:off x="5898768" y="4222295"/>
            <a:ext cx="842918" cy="6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/>
          <a:srcRect t="21207" r="42415" b="37819"/>
          <a:stretch>
            <a:fillRect/>
          </a:stretch>
        </p:blipFill>
        <p:spPr bwMode="auto">
          <a:xfrm>
            <a:off x="6925444" y="4222296"/>
            <a:ext cx="734362" cy="63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://www.tecnalia.com/images/stories/servicios-tecnologicos/laboratorios/Sanidad-Ambiental-Urbana-1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3471" y="4975410"/>
            <a:ext cx="842918" cy="6582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4" descr="http://www.web-yp.tw/upfile/4609/2010090802384887984.jpg"/>
          <p:cNvPicPr>
            <a:picLocks noChangeAspect="1" noChangeArrowheads="1"/>
          </p:cNvPicPr>
          <p:nvPr/>
        </p:nvPicPr>
        <p:blipFill>
          <a:blip r:embed="rId11" cstate="print"/>
          <a:srcRect l="12903"/>
          <a:stretch>
            <a:fillRect/>
          </a:stretch>
        </p:blipFill>
        <p:spPr bwMode="auto">
          <a:xfrm>
            <a:off x="6925445" y="4973062"/>
            <a:ext cx="734361" cy="660621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9" y="5554980"/>
            <a:ext cx="1870913" cy="122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/>
          <p:cNvSpPr/>
          <p:nvPr/>
        </p:nvSpPr>
        <p:spPr>
          <a:xfrm>
            <a:off x="250825" y="908720"/>
            <a:ext cx="8435975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金融是經濟的血脈，金融產業在我國經濟結構中具有指標性意義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面對當前實體經濟發展與社會結構改變的種種問題，可善加運用金融業，發展金融服務產業成為帶動台灣經濟成長的主軸產業。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弧形箭號 (下彎) 30"/>
          <p:cNvSpPr/>
          <p:nvPr/>
        </p:nvSpPr>
        <p:spPr>
          <a:xfrm rot="10800000">
            <a:off x="3325347" y="5736675"/>
            <a:ext cx="2940885" cy="1009573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矩形 12"/>
          <p:cNvSpPr>
            <a:spLocks noChangeArrowheads="1"/>
          </p:cNvSpPr>
          <p:nvPr/>
        </p:nvSpPr>
        <p:spPr bwMode="auto">
          <a:xfrm>
            <a:off x="250825" y="2603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、前言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1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78219668"/>
              </p:ext>
            </p:extLst>
          </p:nvPr>
        </p:nvGraphicFramePr>
        <p:xfrm>
          <a:off x="928662" y="1071546"/>
          <a:ext cx="7643866" cy="525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1071538" y="4786322"/>
            <a:ext cx="120417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500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健全資</a:t>
            </a:r>
            <a:endParaRPr lang="en-US" altLang="zh-TW" sz="2500" b="1" spc="50" dirty="0" smtClean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500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本市場</a:t>
            </a:r>
            <a:endParaRPr lang="zh-TW" altLang="en-US" sz="25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1538" y="1643050"/>
            <a:ext cx="116570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營造有</a:t>
            </a:r>
            <a:endParaRPr lang="en-US" altLang="zh-TW" sz="2500" b="1" spc="50" dirty="0" smtClean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利環境</a:t>
            </a:r>
            <a:endParaRPr lang="en-US" altLang="zh-TW" sz="2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28" y="3214686"/>
            <a:ext cx="135732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5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接軌國際體制</a:t>
            </a:r>
            <a:endParaRPr lang="en-US" altLang="zh-TW" sz="25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半框架 7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0825" y="260350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肆、未來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努力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方向</a:t>
            </a:r>
            <a:endParaRPr kumimoji="0"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50825" y="260350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伍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、結語</a:t>
            </a:r>
            <a:endParaRPr kumimoji="0"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857760"/>
            <a:ext cx="2609415" cy="157163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16850" y="1687592"/>
            <a:ext cx="69847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金融協助產業  促進經濟發展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79712" y="3092656"/>
            <a:ext cx="50590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4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創造金融與產業雙贏</a:t>
            </a:r>
            <a:endParaRPr lang="en-US" altLang="zh-TW" sz="4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4"/>
          <p:cNvSpPr/>
          <p:nvPr/>
        </p:nvSpPr>
        <p:spPr>
          <a:xfrm>
            <a:off x="63735" y="181795"/>
            <a:ext cx="4360107" cy="5995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609" tIns="126609" rIns="126609" bIns="126609" numCol="1" spcCol="1270" anchor="ctr" anchorCtr="0">
            <a:noAutofit/>
          </a:bodyPr>
          <a:lstStyle/>
          <a:p>
            <a:pPr algn="ctr" defTabSz="1477145">
              <a:lnSpc>
                <a:spcPct val="90000"/>
              </a:lnSpc>
              <a:spcAft>
                <a:spcPct val="35000"/>
              </a:spcAft>
            </a:pPr>
            <a:endParaRPr lang="zh-TW" altLang="en-US" sz="3323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半框架 15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5" y="2348880"/>
            <a:ext cx="8498011" cy="3816424"/>
            <a:chOff x="1870" y="4842"/>
            <a:chExt cx="8162" cy="38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70" y="4842"/>
              <a:ext cx="8162" cy="3863"/>
              <a:chOff x="1825" y="4836"/>
              <a:chExt cx="8162" cy="3863"/>
            </a:xfrm>
          </p:grpSpPr>
          <p:pic>
            <p:nvPicPr>
              <p:cNvPr id="2052" name="圖表 1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4" r="4649" b="28221"/>
              <a:stretch>
                <a:fillRect/>
              </a:stretch>
            </p:blipFill>
            <p:spPr bwMode="auto">
              <a:xfrm>
                <a:off x="1825" y="4836"/>
                <a:ext cx="8162" cy="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圖表 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5" t="64772" r="5486"/>
              <a:stretch>
                <a:fillRect/>
              </a:stretch>
            </p:blipFill>
            <p:spPr bwMode="auto">
              <a:xfrm>
                <a:off x="2103" y="7410"/>
                <a:ext cx="7682" cy="1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33" y="7450"/>
              <a:ext cx="154" cy="2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50826" y="908719"/>
            <a:ext cx="8498010" cy="140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近年台灣金融發展良好，資產規模持續擴大，獲利情形改善。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1793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資產規模</a:t>
            </a:r>
            <a:r>
              <a:rPr lang="zh-TW" altLang="en-US" sz="20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sz="20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年持續成長，由</a:t>
            </a:r>
            <a:r>
              <a:rPr lang="en-US" altLang="zh-TW" sz="20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95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年底之新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臺幣</a:t>
            </a:r>
            <a:r>
              <a:rPr lang="en-US" altLang="zh-TW" sz="20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47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兆元成長至</a:t>
            </a:r>
            <a:r>
              <a:rPr lang="en-US" altLang="zh-TW" sz="20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年底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0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80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兆元，增加約</a:t>
            </a:r>
            <a:r>
              <a:rPr lang="en-US" altLang="zh-TW" sz="20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69%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076011"/>
            <a:ext cx="25922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金融業資產規模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7615" y="6165304"/>
            <a:ext cx="352033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資料來源：金融監督管理委員會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4" name="矩形 12"/>
          <p:cNvSpPr>
            <a:spLocks noChangeArrowheads="1"/>
          </p:cNvSpPr>
          <p:nvPr/>
        </p:nvSpPr>
        <p:spPr bwMode="auto">
          <a:xfrm>
            <a:off x="250825" y="2603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、前言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3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/>
          <a:stretch>
            <a:fillRect/>
          </a:stretch>
        </p:blipFill>
        <p:spPr bwMode="auto">
          <a:xfrm>
            <a:off x="242265" y="2622054"/>
            <a:ext cx="8578208" cy="34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843808" y="2190006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上市櫃股票市場總成交值及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市值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4792" y="6135052"/>
            <a:ext cx="37367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資料來源：金融監督管理</a:t>
            </a:r>
            <a:r>
              <a:rPr lang="zh-TW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委員會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證期局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825" y="908720"/>
            <a:ext cx="8569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上市櫃股票市場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上市櫃股票總市值在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年底達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27.2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兆元，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年度上市櫃股票總成交值為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28.4</a:t>
            </a:r>
            <a:r>
              <a:rPr lang="zh-TW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兆元</a:t>
            </a:r>
            <a:r>
              <a:rPr lang="zh-TW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250825" y="2603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、前言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4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12725"/>
              </p:ext>
            </p:extLst>
          </p:nvPr>
        </p:nvGraphicFramePr>
        <p:xfrm>
          <a:off x="311716" y="2564904"/>
          <a:ext cx="8375084" cy="385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半框架 7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250825" y="908720"/>
            <a:ext cx="8435975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銀行業獲利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200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年本國銀行稅前純益為新台幣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3,196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億元，加計外銀及陸銀在臺分行、信用合作社、票券業及郵政公司等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未含農漁會信用部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整體銀行業稅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前純益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達新台幣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3,717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億元。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250825" y="2603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、前言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4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>
            <a:graphicFrameLocks/>
          </p:cNvGraphicFramePr>
          <p:nvPr>
            <p:extLst/>
          </p:nvPr>
        </p:nvGraphicFramePr>
        <p:xfrm>
          <a:off x="439360" y="2060848"/>
          <a:ext cx="8525128" cy="432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半框架 7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250825" y="908720"/>
            <a:ext cx="843597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保險業獲利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100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年起大幅成長，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102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103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年成長率約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6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成，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104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年保險業稅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前純益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已達</a:t>
            </a:r>
            <a:r>
              <a:rPr lang="en-US" altLang="zh-TW" sz="2200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1,502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億元。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250825" y="2603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、前言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77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50825" y="260350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貳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、金融產業面臨之挑戰</a:t>
            </a:r>
            <a:endParaRPr kumimoji="0"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4" descr="C:\Users\Tony\Desktop\Taiwan_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075" y="2309737"/>
            <a:ext cx="2894208" cy="42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 2"/>
          <p:cNvSpPr/>
          <p:nvPr/>
        </p:nvSpPr>
        <p:spPr>
          <a:xfrm>
            <a:off x="241525" y="2606062"/>
            <a:ext cx="288032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國外主要國家之經濟情勢不明朗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50825" y="5507832"/>
            <a:ext cx="282312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  <a:tabLst>
                <a:tab pos="268288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超額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儲蓄及國內投資有待提升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206892" y="3687473"/>
            <a:ext cx="252228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高齡化及少子化同時發生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292080" y="5509701"/>
            <a:ext cx="2860981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金融數位化浪潮衝擊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906270">
            <a:off x="3230921" y="2894094"/>
            <a:ext cx="628832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20471774">
            <a:off x="2406872" y="5008426"/>
            <a:ext cx="628832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3055896">
            <a:off x="5258251" y="4951109"/>
            <a:ext cx="628832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10800000">
            <a:off x="5439756" y="4019316"/>
            <a:ext cx="628832" cy="43204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41525" y="853798"/>
            <a:ext cx="8487655" cy="907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當前國內外經濟景氣與社會結構快速變化，社會各界對我國金融業的發展前景仍有一些顧慮及高度期許。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30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279642"/>
              </p:ext>
            </p:extLst>
          </p:nvPr>
        </p:nvGraphicFramePr>
        <p:xfrm>
          <a:off x="323528" y="1052736"/>
          <a:ext cx="836327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半框架 3"/>
          <p:cNvSpPr/>
          <p:nvPr/>
        </p:nvSpPr>
        <p:spPr>
          <a:xfrm>
            <a:off x="68263" y="115888"/>
            <a:ext cx="1519237" cy="741362"/>
          </a:xfrm>
          <a:prstGeom prst="halfFrame">
            <a:avLst>
              <a:gd name="adj1" fmla="val 22403"/>
              <a:gd name="adj2" fmla="val 25770"/>
            </a:avLst>
          </a:pr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50FC-C129-4E63-8796-D553BF9094F4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825" y="260350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貳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、金融產業面臨之挑戰</a:t>
            </a:r>
            <a:endParaRPr kumimoji="0"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525" y="853799"/>
            <a:ext cx="8641655" cy="55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金融產業結構性</a:t>
            </a:r>
            <a:r>
              <a:rPr lang="zh-TW" alt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問題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1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dg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dg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dg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dge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dg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13587</TotalTime>
  <Words>2655</Words>
  <Application>Microsoft Office PowerPoint</Application>
  <PresentationFormat>如螢幕大小 (4:3)</PresentationFormat>
  <Paragraphs>311</Paragraphs>
  <Slides>31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31</vt:i4>
      </vt:variant>
    </vt:vector>
  </HeadingPairs>
  <TitlesOfParts>
    <vt:vector size="46" baseType="lpstr">
      <vt:lpstr>BatangChe</vt:lpstr>
      <vt:lpstr>微軟正黑體</vt:lpstr>
      <vt:lpstr>新細明體</vt:lpstr>
      <vt:lpstr>標楷體</vt:lpstr>
      <vt:lpstr>Arial</vt:lpstr>
      <vt:lpstr>Calibri</vt:lpstr>
      <vt:lpstr>Garamond</vt:lpstr>
      <vt:lpstr>Segoe UI</vt:lpstr>
      <vt:lpstr>Times New Roman</vt:lpstr>
      <vt:lpstr>Wingdings</vt:lpstr>
      <vt:lpstr>Office 佈景主題</vt:lpstr>
      <vt:lpstr>Edge</vt:lpstr>
      <vt:lpstr>1_Edge</vt:lpstr>
      <vt:lpstr>2_Edge</vt:lpstr>
      <vt:lpstr>3_Edge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金管會業務報告</dc:title>
  <dc:creator>柯一姍</dc:creator>
  <cp:lastModifiedBy>吳蕾惠</cp:lastModifiedBy>
  <cp:revision>1016</cp:revision>
  <cp:lastPrinted>2016-05-25T12:12:01Z</cp:lastPrinted>
  <dcterms:created xsi:type="dcterms:W3CDTF">2015-06-05T07:19:05Z</dcterms:created>
  <dcterms:modified xsi:type="dcterms:W3CDTF">2016-05-26T13:20:31Z</dcterms:modified>
</cp:coreProperties>
</file>