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2" r:id="rId26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2DB"/>
    <a:srgbClr val="805CA4"/>
    <a:srgbClr val="CCFFFF"/>
    <a:srgbClr val="FF0066"/>
    <a:srgbClr val="FF6699"/>
    <a:srgbClr val="FFCC99"/>
    <a:srgbClr val="CC3399"/>
    <a:srgbClr val="FFFFCC"/>
    <a:srgbClr val="65ADA8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5494" autoAdjust="0"/>
  </p:normalViewPr>
  <p:slideViewPr>
    <p:cSldViewPr snapToGrid="0">
      <p:cViewPr>
        <p:scale>
          <a:sx n="91" d="100"/>
          <a:sy n="91" d="100"/>
        </p:scale>
        <p:origin x="-427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50666353273007"/>
          <c:y val="0.10377777173694648"/>
          <c:w val="0.47564320131625337"/>
          <c:h val="0.747413998917377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5396216097987752E-2"/>
                  <c:y val="-5.61577719451735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827352516386975E-2"/>
                  <c:y val="-0.141697046329843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544415699841953E-3"/>
                  <c:y val="-2.3170533254274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8853302014062"/>
                      <c:h val="0.2122118452317489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9741854079704507E-3"/>
                  <c:y val="2.8824361590628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386560223467243"/>
                  <c:y val="1.75974471730546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4240813648293981E-2"/>
                  <c:y val="-0.113756197142023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329833770778654E-2"/>
                  <c:y val="0.11384186351706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1609667541557306"/>
                  <c:y val="9.52413240011665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4297790901137353E-2"/>
                  <c:y val="9.468503937007873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工作表1!$A$1:$A$10</c:f>
              <c:strCache>
                <c:ptCount val="10"/>
                <c:pt idx="0">
                  <c:v>Developing Asia</c:v>
                </c:pt>
                <c:pt idx="1">
                  <c:v>Central and Eastern Europe</c:v>
                </c:pt>
                <c:pt idx="2">
                  <c:v>Commonwealth of Independent</c:v>
                </c:pt>
                <c:pt idx="3">
                  <c:v>Latin America</c:v>
                </c:pt>
                <c:pt idx="4">
                  <c:v>Middle East</c:v>
                </c:pt>
                <c:pt idx="5">
                  <c:v>North America</c:v>
                </c:pt>
                <c:pt idx="6">
                  <c:v>Western Europe</c:v>
                </c:pt>
                <c:pt idx="7">
                  <c:v>Australia &amp; New Zealand</c:v>
                </c:pt>
                <c:pt idx="8">
                  <c:v>Japan</c:v>
                </c:pt>
                <c:pt idx="9">
                  <c:v>Africa</c:v>
                </c:pt>
              </c:strCache>
            </c:strRef>
          </c:cat>
          <c:val>
            <c:numRef>
              <c:f>工作表1!$B$1:$B$10</c:f>
              <c:numCache>
                <c:formatCode>0%</c:formatCode>
                <c:ptCount val="10"/>
                <c:pt idx="0">
                  <c:v>0.27</c:v>
                </c:pt>
                <c:pt idx="1">
                  <c:v>0.04</c:v>
                </c:pt>
                <c:pt idx="2">
                  <c:v>0.04</c:v>
                </c:pt>
                <c:pt idx="3">
                  <c:v>0.09</c:v>
                </c:pt>
                <c:pt idx="4">
                  <c:v>0.04</c:v>
                </c:pt>
                <c:pt idx="5">
                  <c:v>0.22</c:v>
                </c:pt>
                <c:pt idx="6">
                  <c:v>0.19</c:v>
                </c:pt>
                <c:pt idx="7">
                  <c:v>0.01</c:v>
                </c:pt>
                <c:pt idx="8">
                  <c:v>0.06</c:v>
                </c:pt>
                <c:pt idx="9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88691897383793"/>
          <c:y val="0.10981153162306324"/>
          <c:w val="0.42266431449894593"/>
          <c:h val="0.676522846996733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3028215223097113E-3"/>
                  <c:y val="-0.221731189851268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890402224893767"/>
                  <c:y val="-1.3877787807814457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90267775180929"/>
                      <c:h val="0.217290129821212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2135429165590141E-2"/>
                  <c:y val="-1.59603162696272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55476939288677"/>
                      <c:h val="0.217290129821212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5845151469475985E-2"/>
                  <c:y val="3.49467085039757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512065024130048E-2"/>
                  <c:y val="-1.1617305901278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553822707645414E-2"/>
                  <c:y val="-1.51628143256286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286845014913002E-2"/>
                  <c:y val="5.98087459166756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8189382778765568E-2"/>
                  <c:y val="-1.1079163491660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628854457708915E-3"/>
                  <c:y val="2.75438150876301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工作表1!$I$1:$I$10</c:f>
              <c:strCache>
                <c:ptCount val="10"/>
                <c:pt idx="0">
                  <c:v>Developing Asia</c:v>
                </c:pt>
                <c:pt idx="1">
                  <c:v>Central and Eastern Europe</c:v>
                </c:pt>
                <c:pt idx="2">
                  <c:v>Commonwealth of Independent</c:v>
                </c:pt>
                <c:pt idx="3">
                  <c:v>Latin America</c:v>
                </c:pt>
                <c:pt idx="4">
                  <c:v>Middle East</c:v>
                </c:pt>
                <c:pt idx="5">
                  <c:v>North America</c:v>
                </c:pt>
                <c:pt idx="6">
                  <c:v>Western Europe</c:v>
                </c:pt>
                <c:pt idx="7">
                  <c:v>Australia &amp; New Zealand</c:v>
                </c:pt>
                <c:pt idx="8">
                  <c:v>Japan</c:v>
                </c:pt>
                <c:pt idx="9">
                  <c:v>Africa</c:v>
                </c:pt>
              </c:strCache>
            </c:strRef>
          </c:cat>
          <c:val>
            <c:numRef>
              <c:f>工作表1!$J$1:$J$10</c:f>
              <c:numCache>
                <c:formatCode>0%</c:formatCode>
                <c:ptCount val="10"/>
                <c:pt idx="0">
                  <c:v>0.49</c:v>
                </c:pt>
                <c:pt idx="1">
                  <c:v>0.02</c:v>
                </c:pt>
                <c:pt idx="2">
                  <c:v>0.03</c:v>
                </c:pt>
                <c:pt idx="3">
                  <c:v>0.08</c:v>
                </c:pt>
                <c:pt idx="4">
                  <c:v>0.05</c:v>
                </c:pt>
                <c:pt idx="5">
                  <c:v>0.11</c:v>
                </c:pt>
                <c:pt idx="6">
                  <c:v>7.0000000000000007E-2</c:v>
                </c:pt>
                <c:pt idx="7">
                  <c:v>0.01</c:v>
                </c:pt>
                <c:pt idx="8">
                  <c:v>0.02</c:v>
                </c:pt>
                <c:pt idx="9">
                  <c:v>0.12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5EFDC-9853-420A-99A6-087C162ADF31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499855B-63F1-4DE5-8043-0BA6003B9CAC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rPr>
            <a:t>貳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7C0ED2E-6013-472C-BD6B-52C24B407DB2}" type="parTrans" cxnId="{F7E3D33C-AB8C-4736-A876-CA3D6B08C919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477DF14D-5BC2-4482-8F12-6C9124C609A1}" type="sibTrans" cxnId="{F7E3D33C-AB8C-4736-A876-CA3D6B08C919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8D0CFAB-D4E0-48DB-A8E9-582102932A0C}">
      <dgm:prSet phldrT="[文字]" custT="1"/>
      <dgm:spPr>
        <a:noFill/>
        <a:ln>
          <a:solidFill>
            <a:schemeClr val="accent3">
              <a:lumMod val="75000"/>
            </a:schemeClr>
          </a:solidFill>
        </a:ln>
        <a:effectLst/>
      </dgm:spPr>
      <dgm:t>
        <a:bodyPr/>
        <a:lstStyle/>
        <a:p>
          <a:r>
            <a:rPr lang="zh-TW" altLang="en-US" sz="2400" b="1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政府現行政策</a:t>
          </a:r>
          <a:endParaRPr lang="zh-TW" altLang="en-US" sz="2400" b="1" dirty="0"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021DF314-F1A8-4082-8987-FB32FA7240E4}" type="parTrans" cxnId="{06FE4297-2EFD-4B3C-B722-79DA36720B6A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0586A6BE-D24C-4415-8470-AC401D3ED4CF}" type="sibTrans" cxnId="{06FE4297-2EFD-4B3C-B722-79DA36720B6A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0BECF9C1-1542-48BC-8479-19C413F6939E}">
      <dgm:prSet phldrT="[文字]" custT="1"/>
      <dgm:spPr>
        <a:solidFill>
          <a:srgbClr val="4A7C90"/>
        </a:solidFill>
        <a:ln>
          <a:solidFill>
            <a:srgbClr val="4A7C90"/>
          </a:solidFill>
        </a:ln>
      </dgm:spPr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rPr>
            <a:t>參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6B4F360C-CB8E-42F0-9518-627D7F2462AA}" type="parTrans" cxnId="{6D5B4EFA-1EBE-4DB9-A155-9734D7AD40DD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2A0D63F-B5F6-49F6-B0D0-DB70F4A6A0E5}" type="sibTrans" cxnId="{6D5B4EFA-1EBE-4DB9-A155-9734D7AD40DD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3111EF08-2211-4080-B446-B01993786AEA}">
      <dgm:prSet phldrT="[文字]" custT="1"/>
      <dgm:spPr>
        <a:noFill/>
        <a:ln>
          <a:solidFill>
            <a:srgbClr val="4A7C90"/>
          </a:solidFill>
        </a:ln>
        <a:effectLst/>
      </dgm:spPr>
      <dgm:t>
        <a:bodyPr/>
        <a:lstStyle/>
        <a:p>
          <a:r>
            <a:rPr lang="zh-TW" altLang="en-US" sz="24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實用策略</a:t>
          </a:r>
          <a:endParaRPr lang="zh-TW" altLang="en-US" sz="2400" b="1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9FCCCEF8-22CC-4402-A5CE-9CDEB59E546B}" type="parTrans" cxnId="{1059B85D-AD31-487C-87AC-FDDC278D3B54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3721695E-CA7E-45AD-B4D9-9638BE12EE63}" type="sibTrans" cxnId="{1059B85D-AD31-487C-87AC-FDDC278D3B54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ABAC0514-6BE6-4D17-A9EB-DF94805BB88F}">
      <dgm:prSet phldrT="[文字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rPr>
            <a:t>壹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1BC7A9EC-1CE7-4936-8FCF-E6F19213F00B}" type="sibTrans" cxnId="{AB0C72C2-D0E7-4E6B-88F3-9DF738E50D40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1090F132-5315-490B-A6F0-7ECAF255C020}" type="parTrans" cxnId="{AB0C72C2-D0E7-4E6B-88F3-9DF738E50D40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0F638CCC-6549-4A6A-AF99-63D3E4C88C8C}">
      <dgm:prSet phldrT="[文字]" custT="1"/>
      <dgm:spPr>
        <a:noFill/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r>
            <a:rPr lang="zh-TW" altLang="en-US" sz="2400" b="1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台灣經濟面臨問題</a:t>
          </a:r>
          <a:endParaRPr lang="zh-TW" altLang="en-US" sz="2400" b="1" dirty="0"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3E83D627-8EFD-4807-959C-601558C941B5}" type="sibTrans" cxnId="{0CC620DF-150F-4FDC-A7D2-687EB3C1BCBB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3299132A-A091-472A-8393-03A06D8F236C}" type="parTrans" cxnId="{0CC620DF-150F-4FDC-A7D2-687EB3C1BCBB}">
      <dgm:prSet/>
      <dgm:spPr/>
      <dgm:t>
        <a:bodyPr/>
        <a:lstStyle/>
        <a:p>
          <a:endParaRPr lang="zh-TW" altLang="en-US" sz="240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8A0DDB22-601F-49B6-AEEE-7016344AE090}" type="pres">
      <dgm:prSet presAssocID="{9625EFDC-9853-420A-99A6-087C162ADF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4E416B-A1A8-41FF-BBC3-DCB61A7E796B}" type="pres">
      <dgm:prSet presAssocID="{ABAC0514-6BE6-4D17-A9EB-DF94805BB88F}" presName="composite" presStyleCnt="0"/>
      <dgm:spPr/>
      <dgm:t>
        <a:bodyPr/>
        <a:lstStyle/>
        <a:p>
          <a:endParaRPr lang="zh-TW" altLang="en-US"/>
        </a:p>
      </dgm:t>
    </dgm:pt>
    <dgm:pt modelId="{88FAFD93-E676-4C6D-BB17-72EEFF67AF32}" type="pres">
      <dgm:prSet presAssocID="{ABAC0514-6BE6-4D17-A9EB-DF94805BB88F}" presName="parentText" presStyleLbl="alignNode1" presStyleIdx="0" presStyleCnt="3" custLinFactNeighborY="-1141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7600CA-325F-469F-98DD-016C98D99DFC}" type="pres">
      <dgm:prSet presAssocID="{ABAC0514-6BE6-4D17-A9EB-DF94805BB88F}" presName="descendantText" presStyleLbl="alignAcc1" presStyleIdx="0" presStyleCnt="3" custLinFactNeighborX="-165" custLinFactNeighborY="33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CF793E-8F06-4590-A4CA-84192930D44D}" type="pres">
      <dgm:prSet presAssocID="{1BC7A9EC-1CE7-4936-8FCF-E6F19213F00B}" presName="sp" presStyleCnt="0"/>
      <dgm:spPr/>
      <dgm:t>
        <a:bodyPr/>
        <a:lstStyle/>
        <a:p>
          <a:endParaRPr lang="zh-TW" altLang="en-US"/>
        </a:p>
      </dgm:t>
    </dgm:pt>
    <dgm:pt modelId="{5FF3B743-F07E-4527-8015-423BC37BD9BC}" type="pres">
      <dgm:prSet presAssocID="{7499855B-63F1-4DE5-8043-0BA6003B9CAC}" presName="composite" presStyleCnt="0"/>
      <dgm:spPr/>
      <dgm:t>
        <a:bodyPr/>
        <a:lstStyle/>
        <a:p>
          <a:endParaRPr lang="zh-TW" altLang="en-US"/>
        </a:p>
      </dgm:t>
    </dgm:pt>
    <dgm:pt modelId="{09207EB3-B607-4952-B656-CC9136E90AA5}" type="pres">
      <dgm:prSet presAssocID="{7499855B-63F1-4DE5-8043-0BA6003B9C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56E2FA-5A85-4A1E-A0B2-61E770C81952}" type="pres">
      <dgm:prSet presAssocID="{7499855B-63F1-4DE5-8043-0BA6003B9C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F239D0-0D8A-4A11-914C-48A459A245E4}" type="pres">
      <dgm:prSet presAssocID="{477DF14D-5BC2-4482-8F12-6C9124C609A1}" presName="sp" presStyleCnt="0"/>
      <dgm:spPr/>
      <dgm:t>
        <a:bodyPr/>
        <a:lstStyle/>
        <a:p>
          <a:endParaRPr lang="zh-TW" altLang="en-US"/>
        </a:p>
      </dgm:t>
    </dgm:pt>
    <dgm:pt modelId="{CC346EA8-CDE2-430D-96C2-C18E5984EFA3}" type="pres">
      <dgm:prSet presAssocID="{0BECF9C1-1542-48BC-8479-19C413F6939E}" presName="composite" presStyleCnt="0"/>
      <dgm:spPr/>
      <dgm:t>
        <a:bodyPr/>
        <a:lstStyle/>
        <a:p>
          <a:endParaRPr lang="zh-TW" altLang="en-US"/>
        </a:p>
      </dgm:t>
    </dgm:pt>
    <dgm:pt modelId="{792EFD9E-98C1-4829-90BA-B450F71A2EB1}" type="pres">
      <dgm:prSet presAssocID="{0BECF9C1-1542-48BC-8479-19C413F6939E}" presName="parentText" presStyleLbl="alignNode1" presStyleIdx="2" presStyleCnt="3" custLinFactNeighborY="-61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CD182A-E656-41B9-9507-61EB9F523D7B}" type="pres">
      <dgm:prSet presAssocID="{0BECF9C1-1542-48BC-8479-19C413F693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815E79-6D66-49A6-842C-B95B12A4DD01}" type="presOf" srcId="{7499855B-63F1-4DE5-8043-0BA6003B9CAC}" destId="{09207EB3-B607-4952-B656-CC9136E90AA5}" srcOrd="0" destOrd="0" presId="urn:microsoft.com/office/officeart/2005/8/layout/chevron2"/>
    <dgm:cxn modelId="{63B28634-D930-4BCA-8117-1BFE645DDD86}" type="presOf" srcId="{ABAC0514-6BE6-4D17-A9EB-DF94805BB88F}" destId="{88FAFD93-E676-4C6D-BB17-72EEFF67AF32}" srcOrd="0" destOrd="0" presId="urn:microsoft.com/office/officeart/2005/8/layout/chevron2"/>
    <dgm:cxn modelId="{85A5612D-BFCD-4500-B89F-899073F03C24}" type="presOf" srcId="{0F638CCC-6549-4A6A-AF99-63D3E4C88C8C}" destId="{EE7600CA-325F-469F-98DD-016C98D99DFC}" srcOrd="0" destOrd="0" presId="urn:microsoft.com/office/officeart/2005/8/layout/chevron2"/>
    <dgm:cxn modelId="{64DFAEDE-366E-4752-ADB5-23E20CC6C36F}" type="presOf" srcId="{3111EF08-2211-4080-B446-B01993786AEA}" destId="{BBCD182A-E656-41B9-9507-61EB9F523D7B}" srcOrd="0" destOrd="0" presId="urn:microsoft.com/office/officeart/2005/8/layout/chevron2"/>
    <dgm:cxn modelId="{F778A095-7032-45C2-89AC-C58991472E71}" type="presOf" srcId="{9625EFDC-9853-420A-99A6-087C162ADF31}" destId="{8A0DDB22-601F-49B6-AEEE-7016344AE090}" srcOrd="0" destOrd="0" presId="urn:microsoft.com/office/officeart/2005/8/layout/chevron2"/>
    <dgm:cxn modelId="{C4E62C14-D776-43D1-BE3D-37C044CC7338}" type="presOf" srcId="{C8D0CFAB-D4E0-48DB-A8E9-582102932A0C}" destId="{2056E2FA-5A85-4A1E-A0B2-61E770C81952}" srcOrd="0" destOrd="0" presId="urn:microsoft.com/office/officeart/2005/8/layout/chevron2"/>
    <dgm:cxn modelId="{6D5B4EFA-1EBE-4DB9-A155-9734D7AD40DD}" srcId="{9625EFDC-9853-420A-99A6-087C162ADF31}" destId="{0BECF9C1-1542-48BC-8479-19C413F6939E}" srcOrd="2" destOrd="0" parTransId="{6B4F360C-CB8E-42F0-9518-627D7F2462AA}" sibTransId="{C2A0D63F-B5F6-49F6-B0D0-DB70F4A6A0E5}"/>
    <dgm:cxn modelId="{AB0C72C2-D0E7-4E6B-88F3-9DF738E50D40}" srcId="{9625EFDC-9853-420A-99A6-087C162ADF31}" destId="{ABAC0514-6BE6-4D17-A9EB-DF94805BB88F}" srcOrd="0" destOrd="0" parTransId="{1090F132-5315-490B-A6F0-7ECAF255C020}" sibTransId="{1BC7A9EC-1CE7-4936-8FCF-E6F19213F00B}"/>
    <dgm:cxn modelId="{3F956969-2E1D-4E16-9297-4A33061E19E8}" type="presOf" srcId="{0BECF9C1-1542-48BC-8479-19C413F6939E}" destId="{792EFD9E-98C1-4829-90BA-B450F71A2EB1}" srcOrd="0" destOrd="0" presId="urn:microsoft.com/office/officeart/2005/8/layout/chevron2"/>
    <dgm:cxn modelId="{F7E3D33C-AB8C-4736-A876-CA3D6B08C919}" srcId="{9625EFDC-9853-420A-99A6-087C162ADF31}" destId="{7499855B-63F1-4DE5-8043-0BA6003B9CAC}" srcOrd="1" destOrd="0" parTransId="{C7C0ED2E-6013-472C-BD6B-52C24B407DB2}" sibTransId="{477DF14D-5BC2-4482-8F12-6C9124C609A1}"/>
    <dgm:cxn modelId="{0CC620DF-150F-4FDC-A7D2-687EB3C1BCBB}" srcId="{ABAC0514-6BE6-4D17-A9EB-DF94805BB88F}" destId="{0F638CCC-6549-4A6A-AF99-63D3E4C88C8C}" srcOrd="0" destOrd="0" parTransId="{3299132A-A091-472A-8393-03A06D8F236C}" sibTransId="{3E83D627-8EFD-4807-959C-601558C941B5}"/>
    <dgm:cxn modelId="{1059B85D-AD31-487C-87AC-FDDC278D3B54}" srcId="{0BECF9C1-1542-48BC-8479-19C413F6939E}" destId="{3111EF08-2211-4080-B446-B01993786AEA}" srcOrd="0" destOrd="0" parTransId="{9FCCCEF8-22CC-4402-A5CE-9CDEB59E546B}" sibTransId="{3721695E-CA7E-45AD-B4D9-9638BE12EE63}"/>
    <dgm:cxn modelId="{06FE4297-2EFD-4B3C-B722-79DA36720B6A}" srcId="{7499855B-63F1-4DE5-8043-0BA6003B9CAC}" destId="{C8D0CFAB-D4E0-48DB-A8E9-582102932A0C}" srcOrd="0" destOrd="0" parTransId="{021DF314-F1A8-4082-8987-FB32FA7240E4}" sibTransId="{0586A6BE-D24C-4415-8470-AC401D3ED4CF}"/>
    <dgm:cxn modelId="{FC9FF9BF-8B11-4B1B-B44C-83E600D0434E}" type="presParOf" srcId="{8A0DDB22-601F-49B6-AEEE-7016344AE090}" destId="{864E416B-A1A8-41FF-BBC3-DCB61A7E796B}" srcOrd="0" destOrd="0" presId="urn:microsoft.com/office/officeart/2005/8/layout/chevron2"/>
    <dgm:cxn modelId="{040343BB-9B2D-4A3E-8855-051A40CB983F}" type="presParOf" srcId="{864E416B-A1A8-41FF-BBC3-DCB61A7E796B}" destId="{88FAFD93-E676-4C6D-BB17-72EEFF67AF32}" srcOrd="0" destOrd="0" presId="urn:microsoft.com/office/officeart/2005/8/layout/chevron2"/>
    <dgm:cxn modelId="{4D6849B0-5C16-4A07-AAAB-B4D2E37C96FC}" type="presParOf" srcId="{864E416B-A1A8-41FF-BBC3-DCB61A7E796B}" destId="{EE7600CA-325F-469F-98DD-016C98D99DFC}" srcOrd="1" destOrd="0" presId="urn:microsoft.com/office/officeart/2005/8/layout/chevron2"/>
    <dgm:cxn modelId="{AF5DA615-71BF-4C05-9E25-6A3DA455018D}" type="presParOf" srcId="{8A0DDB22-601F-49B6-AEEE-7016344AE090}" destId="{74CF793E-8F06-4590-A4CA-84192930D44D}" srcOrd="1" destOrd="0" presId="urn:microsoft.com/office/officeart/2005/8/layout/chevron2"/>
    <dgm:cxn modelId="{F96F894B-7279-4DA5-A562-022EF047D530}" type="presParOf" srcId="{8A0DDB22-601F-49B6-AEEE-7016344AE090}" destId="{5FF3B743-F07E-4527-8015-423BC37BD9BC}" srcOrd="2" destOrd="0" presId="urn:microsoft.com/office/officeart/2005/8/layout/chevron2"/>
    <dgm:cxn modelId="{15860BFB-81AC-480D-9F6A-0B7D7033CBF9}" type="presParOf" srcId="{5FF3B743-F07E-4527-8015-423BC37BD9BC}" destId="{09207EB3-B607-4952-B656-CC9136E90AA5}" srcOrd="0" destOrd="0" presId="urn:microsoft.com/office/officeart/2005/8/layout/chevron2"/>
    <dgm:cxn modelId="{35E7AA1B-09E9-4AF7-867B-2F013CD87CCF}" type="presParOf" srcId="{5FF3B743-F07E-4527-8015-423BC37BD9BC}" destId="{2056E2FA-5A85-4A1E-A0B2-61E770C81952}" srcOrd="1" destOrd="0" presId="urn:microsoft.com/office/officeart/2005/8/layout/chevron2"/>
    <dgm:cxn modelId="{FAEB4114-978B-4A12-A0F9-FD3F9F73CD5D}" type="presParOf" srcId="{8A0DDB22-601F-49B6-AEEE-7016344AE090}" destId="{13F239D0-0D8A-4A11-914C-48A459A245E4}" srcOrd="3" destOrd="0" presId="urn:microsoft.com/office/officeart/2005/8/layout/chevron2"/>
    <dgm:cxn modelId="{305650FE-6C26-488E-B5A8-4EF6F7F6B54F}" type="presParOf" srcId="{8A0DDB22-601F-49B6-AEEE-7016344AE090}" destId="{CC346EA8-CDE2-430D-96C2-C18E5984EFA3}" srcOrd="4" destOrd="0" presId="urn:microsoft.com/office/officeart/2005/8/layout/chevron2"/>
    <dgm:cxn modelId="{8CC61F65-84D7-4523-BF5F-6057D0D808FE}" type="presParOf" srcId="{CC346EA8-CDE2-430D-96C2-C18E5984EFA3}" destId="{792EFD9E-98C1-4829-90BA-B450F71A2EB1}" srcOrd="0" destOrd="0" presId="urn:microsoft.com/office/officeart/2005/8/layout/chevron2"/>
    <dgm:cxn modelId="{47BB476C-949E-4874-9C41-023A3E8CEE07}" type="presParOf" srcId="{CC346EA8-CDE2-430D-96C2-C18E5984EFA3}" destId="{BBCD182A-E656-41B9-9507-61EB9F523D7B}" srcOrd="1" destOrd="0" presId="urn:microsoft.com/office/officeart/2005/8/layout/chevron2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25AB4-6D5D-4A56-96CC-4642A7C0A50E}" type="doc">
      <dgm:prSet loTypeId="urn:microsoft.com/office/officeart/2005/8/layout/gear1" loCatId="cycle" qsTypeId="urn:microsoft.com/office/officeart/2005/8/quickstyle/simple5" qsCatId="simple" csTypeId="urn:microsoft.com/office/officeart/2005/8/colors/colorful4" csCatId="colorful" phldr="1"/>
      <dgm:spPr/>
    </dgm:pt>
    <dgm:pt modelId="{BFB7721A-F19A-4EAF-89B7-73022131070A}">
      <dgm:prSet phldrT="[文字]" custT="1"/>
      <dgm:spPr/>
      <dgm:t>
        <a:bodyPr/>
        <a:lstStyle/>
        <a:p>
          <a:r>
            <a:rPr lang="zh-TW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連結地方</a:t>
          </a:r>
          <a:endParaRPr lang="zh-TW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3F30FB6B-A3CE-4F61-99CD-CE531B59A8EE}" type="parTrans" cxnId="{033D3EE5-967A-461E-BD75-B32AAB451CD6}">
      <dgm:prSet/>
      <dgm:spPr/>
      <dgm:t>
        <a:bodyPr/>
        <a:lstStyle/>
        <a:p>
          <a:endParaRPr lang="zh-TW" alt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134A6831-8C0D-400F-AFDF-9F11769B756D}" type="sibTrans" cxnId="{033D3EE5-967A-461E-BD75-B32AAB451CD6}">
      <dgm:prSet/>
      <dgm:spPr/>
      <dgm:t>
        <a:bodyPr/>
        <a:lstStyle/>
        <a:p>
          <a:endParaRPr lang="zh-TW" alt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1410988E-FCF4-4379-9E32-8CB0FE361561}">
      <dgm:prSet phldrT="[文字]" custT="1"/>
      <dgm:spPr/>
      <dgm:t>
        <a:bodyPr/>
        <a:lstStyle/>
        <a:p>
          <a:r>
            <a:rPr lang="zh-TW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連結</a:t>
          </a:r>
          <a:r>
            <a:rPr lang="en-US" altLang="zh-TW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/>
          </a:r>
          <a:br>
            <a:rPr lang="en-US" altLang="zh-TW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</a:br>
          <a:r>
            <a:rPr lang="zh-TW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未來</a:t>
          </a:r>
          <a:endParaRPr lang="zh-TW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00C8C6A2-4AC0-4E40-970F-E1270918C2B8}" type="parTrans" cxnId="{58F58897-DE36-4F91-B3A2-C4D5BBEDEB35}">
      <dgm:prSet/>
      <dgm:spPr/>
      <dgm:t>
        <a:bodyPr/>
        <a:lstStyle/>
        <a:p>
          <a:endParaRPr lang="zh-TW" alt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3CB3F28B-7CC6-4915-99F2-6015DE08D04F}" type="sibTrans" cxnId="{58F58897-DE36-4F91-B3A2-C4D5BBEDEB35}">
      <dgm:prSet/>
      <dgm:spPr/>
      <dgm:t>
        <a:bodyPr/>
        <a:lstStyle/>
        <a:p>
          <a:endParaRPr lang="zh-TW" alt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316D63D8-DBE0-42BD-A8A1-363DA86EC66F}">
      <dgm:prSet phldrT="[文字]" custT="1"/>
      <dgm:spPr/>
      <dgm:t>
        <a:bodyPr/>
        <a:lstStyle/>
        <a:p>
          <a:r>
            <a:rPr lang="zh-TW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連結</a:t>
          </a:r>
          <a:r>
            <a:rPr lang="en-US" altLang="zh-TW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/>
          </a:r>
          <a:br>
            <a:rPr lang="en-US" altLang="zh-TW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</a:br>
          <a:r>
            <a:rPr lang="zh-TW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國際</a:t>
          </a:r>
          <a:endParaRPr lang="zh-TW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ACA16A9E-B9C7-4E0E-B3D5-D2B18DFD1EDA}" type="parTrans" cxnId="{D4A25BF0-F32B-416F-8F16-82DBE1B0F20D}">
      <dgm:prSet/>
      <dgm:spPr/>
      <dgm:t>
        <a:bodyPr/>
        <a:lstStyle/>
        <a:p>
          <a:endParaRPr lang="zh-TW" alt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CAD98E24-637F-4E54-90D4-8094AF5375AE}" type="sibTrans" cxnId="{D4A25BF0-F32B-416F-8F16-82DBE1B0F20D}">
      <dgm:prSet/>
      <dgm:spPr/>
      <dgm:t>
        <a:bodyPr/>
        <a:lstStyle/>
        <a:p>
          <a:endParaRPr lang="zh-TW" alt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gm:t>
    </dgm:pt>
    <dgm:pt modelId="{5A8038D0-FA8A-4331-ABA8-CFF6B3275ABD}" type="pres">
      <dgm:prSet presAssocID="{1DF25AB4-6D5D-4A56-96CC-4642A7C0A5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3B862A9-5B6C-41C2-B0AF-13C4B68B0056}" type="pres">
      <dgm:prSet presAssocID="{BFB7721A-F19A-4EAF-89B7-7302213107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1D526-C4F3-48A8-B5A0-81F38155F4BC}" type="pres">
      <dgm:prSet presAssocID="{BFB7721A-F19A-4EAF-89B7-73022131070A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CEB98657-E726-48C5-B525-B799926B306A}" type="pres">
      <dgm:prSet presAssocID="{BFB7721A-F19A-4EAF-89B7-73022131070A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D69335CF-29B1-404C-B3C2-A2D8C855A54E}" type="pres">
      <dgm:prSet presAssocID="{1410988E-FCF4-4379-9E32-8CB0FE36156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54A93E-32D0-4D68-9424-F90152900F15}" type="pres">
      <dgm:prSet presAssocID="{1410988E-FCF4-4379-9E32-8CB0FE361561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AEEF946C-AE22-47BA-BA13-003BD210D743}" type="pres">
      <dgm:prSet presAssocID="{1410988E-FCF4-4379-9E32-8CB0FE361561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96CDD9A4-C01F-4518-9C16-6F36ED4DABAC}" type="pres">
      <dgm:prSet presAssocID="{316D63D8-DBE0-42BD-A8A1-363DA86EC66F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B3D65F89-09A1-4152-832B-D953588A6D3C}" type="pres">
      <dgm:prSet presAssocID="{316D63D8-DBE0-42BD-A8A1-363DA86EC66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A4AEEF-B6D2-4F40-9AD1-A358F0E12ACF}" type="pres">
      <dgm:prSet presAssocID="{316D63D8-DBE0-42BD-A8A1-363DA86EC66F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07A84342-A680-448B-8537-062C17170DD6}" type="pres">
      <dgm:prSet presAssocID="{316D63D8-DBE0-42BD-A8A1-363DA86EC66F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1258886E-1167-4DB3-BB3B-7431FCB8C11C}" type="pres">
      <dgm:prSet presAssocID="{134A6831-8C0D-400F-AFDF-9F11769B756D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0FB3D88F-A572-415C-AC71-EEC8554BBAC2}" type="pres">
      <dgm:prSet presAssocID="{3CB3F28B-7CC6-4915-99F2-6015DE08D04F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E892E7E5-8E7B-4708-89DC-CCF92222E6F7}" type="pres">
      <dgm:prSet presAssocID="{CAD98E24-637F-4E54-90D4-8094AF5375AE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EB78947-3762-4324-89A5-E269DD13CA05}" type="presOf" srcId="{1DF25AB4-6D5D-4A56-96CC-4642A7C0A50E}" destId="{5A8038D0-FA8A-4331-ABA8-CFF6B3275ABD}" srcOrd="0" destOrd="0" presId="urn:microsoft.com/office/officeart/2005/8/layout/gear1"/>
    <dgm:cxn modelId="{32DFAFA2-B985-4DD3-A678-9439AEAC5F9C}" type="presOf" srcId="{BFB7721A-F19A-4EAF-89B7-73022131070A}" destId="{5261D526-C4F3-48A8-B5A0-81F38155F4BC}" srcOrd="1" destOrd="0" presId="urn:microsoft.com/office/officeart/2005/8/layout/gear1"/>
    <dgm:cxn modelId="{5A31731D-8C2D-4358-86A3-E3ADA7BCD11F}" type="presOf" srcId="{1410988E-FCF4-4379-9E32-8CB0FE361561}" destId="{AEEF946C-AE22-47BA-BA13-003BD210D743}" srcOrd="2" destOrd="0" presId="urn:microsoft.com/office/officeart/2005/8/layout/gear1"/>
    <dgm:cxn modelId="{2D89E8C4-A31C-4360-B528-E46491D894C8}" type="presOf" srcId="{BFB7721A-F19A-4EAF-89B7-73022131070A}" destId="{CEB98657-E726-48C5-B525-B799926B306A}" srcOrd="2" destOrd="0" presId="urn:microsoft.com/office/officeart/2005/8/layout/gear1"/>
    <dgm:cxn modelId="{B5783E98-94D1-4A88-82BA-C98CC55D30D0}" type="presOf" srcId="{3CB3F28B-7CC6-4915-99F2-6015DE08D04F}" destId="{0FB3D88F-A572-415C-AC71-EEC8554BBAC2}" srcOrd="0" destOrd="0" presId="urn:microsoft.com/office/officeart/2005/8/layout/gear1"/>
    <dgm:cxn modelId="{114033FA-3227-45F9-B823-60E5CF3664DB}" type="presOf" srcId="{316D63D8-DBE0-42BD-A8A1-363DA86EC66F}" destId="{5BA4AEEF-B6D2-4F40-9AD1-A358F0E12ACF}" srcOrd="2" destOrd="0" presId="urn:microsoft.com/office/officeart/2005/8/layout/gear1"/>
    <dgm:cxn modelId="{DBD52DB9-25E4-4260-B795-D98DE8885C04}" type="presOf" srcId="{316D63D8-DBE0-42BD-A8A1-363DA86EC66F}" destId="{B3D65F89-09A1-4152-832B-D953588A6D3C}" srcOrd="1" destOrd="0" presId="urn:microsoft.com/office/officeart/2005/8/layout/gear1"/>
    <dgm:cxn modelId="{845B6631-EE4A-4C7D-A886-86BEF87016F7}" type="presOf" srcId="{134A6831-8C0D-400F-AFDF-9F11769B756D}" destId="{1258886E-1167-4DB3-BB3B-7431FCB8C11C}" srcOrd="0" destOrd="0" presId="urn:microsoft.com/office/officeart/2005/8/layout/gear1"/>
    <dgm:cxn modelId="{9F0CFBEF-68B9-4975-8773-C63F0FB44F2B}" type="presOf" srcId="{316D63D8-DBE0-42BD-A8A1-363DA86EC66F}" destId="{96CDD9A4-C01F-4518-9C16-6F36ED4DABAC}" srcOrd="0" destOrd="0" presId="urn:microsoft.com/office/officeart/2005/8/layout/gear1"/>
    <dgm:cxn modelId="{57E76075-C755-45AB-8ED8-688D2EBAC9AE}" type="presOf" srcId="{CAD98E24-637F-4E54-90D4-8094AF5375AE}" destId="{E892E7E5-8E7B-4708-89DC-CCF92222E6F7}" srcOrd="0" destOrd="0" presId="urn:microsoft.com/office/officeart/2005/8/layout/gear1"/>
    <dgm:cxn modelId="{033D3EE5-967A-461E-BD75-B32AAB451CD6}" srcId="{1DF25AB4-6D5D-4A56-96CC-4642A7C0A50E}" destId="{BFB7721A-F19A-4EAF-89B7-73022131070A}" srcOrd="0" destOrd="0" parTransId="{3F30FB6B-A3CE-4F61-99CD-CE531B59A8EE}" sibTransId="{134A6831-8C0D-400F-AFDF-9F11769B756D}"/>
    <dgm:cxn modelId="{49F4DE23-2564-44F9-9C33-D91F3C5BDA79}" type="presOf" srcId="{1410988E-FCF4-4379-9E32-8CB0FE361561}" destId="{D69335CF-29B1-404C-B3C2-A2D8C855A54E}" srcOrd="0" destOrd="0" presId="urn:microsoft.com/office/officeart/2005/8/layout/gear1"/>
    <dgm:cxn modelId="{58F58897-DE36-4F91-B3A2-C4D5BBEDEB35}" srcId="{1DF25AB4-6D5D-4A56-96CC-4642A7C0A50E}" destId="{1410988E-FCF4-4379-9E32-8CB0FE361561}" srcOrd="1" destOrd="0" parTransId="{00C8C6A2-4AC0-4E40-970F-E1270918C2B8}" sibTransId="{3CB3F28B-7CC6-4915-99F2-6015DE08D04F}"/>
    <dgm:cxn modelId="{286FE8EF-A8B9-4C10-BF1D-852B5718F25A}" type="presOf" srcId="{BFB7721A-F19A-4EAF-89B7-73022131070A}" destId="{73B862A9-5B6C-41C2-B0AF-13C4B68B0056}" srcOrd="0" destOrd="0" presId="urn:microsoft.com/office/officeart/2005/8/layout/gear1"/>
    <dgm:cxn modelId="{EFA44C3E-A3CA-464A-A89D-D2B2C120B7A8}" type="presOf" srcId="{1410988E-FCF4-4379-9E32-8CB0FE361561}" destId="{1254A93E-32D0-4D68-9424-F90152900F15}" srcOrd="1" destOrd="0" presId="urn:microsoft.com/office/officeart/2005/8/layout/gear1"/>
    <dgm:cxn modelId="{F23CF645-26E9-45E1-8A96-7AF4878FE9E0}" type="presOf" srcId="{316D63D8-DBE0-42BD-A8A1-363DA86EC66F}" destId="{07A84342-A680-448B-8537-062C17170DD6}" srcOrd="3" destOrd="0" presId="urn:microsoft.com/office/officeart/2005/8/layout/gear1"/>
    <dgm:cxn modelId="{D4A25BF0-F32B-416F-8F16-82DBE1B0F20D}" srcId="{1DF25AB4-6D5D-4A56-96CC-4642A7C0A50E}" destId="{316D63D8-DBE0-42BD-A8A1-363DA86EC66F}" srcOrd="2" destOrd="0" parTransId="{ACA16A9E-B9C7-4E0E-B3D5-D2B18DFD1EDA}" sibTransId="{CAD98E24-637F-4E54-90D4-8094AF5375AE}"/>
    <dgm:cxn modelId="{71EA7884-F179-4AD9-99EC-5D77F0D2B758}" type="presParOf" srcId="{5A8038D0-FA8A-4331-ABA8-CFF6B3275ABD}" destId="{73B862A9-5B6C-41C2-B0AF-13C4B68B0056}" srcOrd="0" destOrd="0" presId="urn:microsoft.com/office/officeart/2005/8/layout/gear1"/>
    <dgm:cxn modelId="{38B4A69F-7947-41CF-8A99-FBBA49A54151}" type="presParOf" srcId="{5A8038D0-FA8A-4331-ABA8-CFF6B3275ABD}" destId="{5261D526-C4F3-48A8-B5A0-81F38155F4BC}" srcOrd="1" destOrd="0" presId="urn:microsoft.com/office/officeart/2005/8/layout/gear1"/>
    <dgm:cxn modelId="{51A93B20-79E6-4346-A324-B1222DFE5C20}" type="presParOf" srcId="{5A8038D0-FA8A-4331-ABA8-CFF6B3275ABD}" destId="{CEB98657-E726-48C5-B525-B799926B306A}" srcOrd="2" destOrd="0" presId="urn:microsoft.com/office/officeart/2005/8/layout/gear1"/>
    <dgm:cxn modelId="{96E8543D-7CFB-47D9-A8EA-AB404A596A3F}" type="presParOf" srcId="{5A8038D0-FA8A-4331-ABA8-CFF6B3275ABD}" destId="{D69335CF-29B1-404C-B3C2-A2D8C855A54E}" srcOrd="3" destOrd="0" presId="urn:microsoft.com/office/officeart/2005/8/layout/gear1"/>
    <dgm:cxn modelId="{AA1D8EF4-D9A8-45C2-B50C-B33A450D7C61}" type="presParOf" srcId="{5A8038D0-FA8A-4331-ABA8-CFF6B3275ABD}" destId="{1254A93E-32D0-4D68-9424-F90152900F15}" srcOrd="4" destOrd="0" presId="urn:microsoft.com/office/officeart/2005/8/layout/gear1"/>
    <dgm:cxn modelId="{C327F2AB-0488-4668-A671-AB5BADBBF3D6}" type="presParOf" srcId="{5A8038D0-FA8A-4331-ABA8-CFF6B3275ABD}" destId="{AEEF946C-AE22-47BA-BA13-003BD210D743}" srcOrd="5" destOrd="0" presId="urn:microsoft.com/office/officeart/2005/8/layout/gear1"/>
    <dgm:cxn modelId="{DDD0FBE4-EF22-41F3-901C-B94069537706}" type="presParOf" srcId="{5A8038D0-FA8A-4331-ABA8-CFF6B3275ABD}" destId="{96CDD9A4-C01F-4518-9C16-6F36ED4DABAC}" srcOrd="6" destOrd="0" presId="urn:microsoft.com/office/officeart/2005/8/layout/gear1"/>
    <dgm:cxn modelId="{AA6C399D-492F-4827-BD96-A020F05C0F23}" type="presParOf" srcId="{5A8038D0-FA8A-4331-ABA8-CFF6B3275ABD}" destId="{B3D65F89-09A1-4152-832B-D953588A6D3C}" srcOrd="7" destOrd="0" presId="urn:microsoft.com/office/officeart/2005/8/layout/gear1"/>
    <dgm:cxn modelId="{B41188D7-0AFF-4C72-81E2-FA5CD6616331}" type="presParOf" srcId="{5A8038D0-FA8A-4331-ABA8-CFF6B3275ABD}" destId="{5BA4AEEF-B6D2-4F40-9AD1-A358F0E12ACF}" srcOrd="8" destOrd="0" presId="urn:microsoft.com/office/officeart/2005/8/layout/gear1"/>
    <dgm:cxn modelId="{9BECBD00-1B52-4A4E-A5AE-31E5E1E63806}" type="presParOf" srcId="{5A8038D0-FA8A-4331-ABA8-CFF6B3275ABD}" destId="{07A84342-A680-448B-8537-062C17170DD6}" srcOrd="9" destOrd="0" presId="urn:microsoft.com/office/officeart/2005/8/layout/gear1"/>
    <dgm:cxn modelId="{8C1C8D1D-1A9F-4E19-8157-F6142C287D73}" type="presParOf" srcId="{5A8038D0-FA8A-4331-ABA8-CFF6B3275ABD}" destId="{1258886E-1167-4DB3-BB3B-7431FCB8C11C}" srcOrd="10" destOrd="0" presId="urn:microsoft.com/office/officeart/2005/8/layout/gear1"/>
    <dgm:cxn modelId="{B2345244-329D-4604-96F2-050A60890B67}" type="presParOf" srcId="{5A8038D0-FA8A-4331-ABA8-CFF6B3275ABD}" destId="{0FB3D88F-A572-415C-AC71-EEC8554BBAC2}" srcOrd="11" destOrd="0" presId="urn:microsoft.com/office/officeart/2005/8/layout/gear1"/>
    <dgm:cxn modelId="{3231CD6E-F443-456C-A2F4-59AB2050E362}" type="presParOf" srcId="{5A8038D0-FA8A-4331-ABA8-CFF6B3275ABD}" destId="{E892E7E5-8E7B-4708-89DC-CCF92222E6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A3A96-5C92-4ABE-B110-D062483C6DD0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7B736B13-3838-4088-A91F-C9B769E39870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2E02A0-0046-4B56-BDE7-79F62BE25397}" type="parTrans" cxnId="{E574457D-8C07-4361-8CC8-430986F176F5}">
      <dgm:prSet/>
      <dgm:spPr/>
      <dgm:t>
        <a:bodyPr/>
        <a:lstStyle/>
        <a:p>
          <a:endParaRPr lang="zh-TW" altLang="en-US"/>
        </a:p>
      </dgm:t>
    </dgm:pt>
    <dgm:pt modelId="{22667508-6996-460F-9B1B-0D2FCF984615}" type="sibTrans" cxnId="{E574457D-8C07-4361-8CC8-430986F176F5}">
      <dgm:prSet/>
      <dgm:spPr/>
      <dgm:t>
        <a:bodyPr/>
        <a:lstStyle/>
        <a:p>
          <a:endParaRPr lang="zh-TW" altLang="en-US"/>
        </a:p>
      </dgm:t>
    </dgm:pt>
    <dgm:pt modelId="{28ACB961-4833-46C5-8430-5EDDDD34ED6B}">
      <dgm:prSet/>
      <dgm:spPr/>
      <dgm:t>
        <a:bodyPr/>
        <a:lstStyle/>
        <a:p>
          <a:endParaRPr lang="zh-TW" altLang="en-US"/>
        </a:p>
      </dgm:t>
    </dgm:pt>
    <dgm:pt modelId="{CDED7190-4D16-4DC1-86F1-468C51C2BFB0}" type="parTrans" cxnId="{60ED395C-213B-4B5E-8B6C-944962CE12A2}">
      <dgm:prSet/>
      <dgm:spPr/>
      <dgm:t>
        <a:bodyPr/>
        <a:lstStyle/>
        <a:p>
          <a:endParaRPr lang="zh-TW" altLang="en-US"/>
        </a:p>
      </dgm:t>
    </dgm:pt>
    <dgm:pt modelId="{7F56E9E0-1ABA-4801-95E3-7EFF1BAE65DB}" type="sibTrans" cxnId="{60ED395C-213B-4B5E-8B6C-944962CE12A2}">
      <dgm:prSet/>
      <dgm:spPr/>
      <dgm:t>
        <a:bodyPr/>
        <a:lstStyle/>
        <a:p>
          <a:endParaRPr lang="zh-TW" altLang="en-US"/>
        </a:p>
      </dgm:t>
    </dgm:pt>
    <dgm:pt modelId="{88955809-D6C9-4682-9474-F5608A010E5D}">
      <dgm:prSet phldrT="[文字]" custT="1"/>
      <dgm:spPr/>
      <dgm:t>
        <a:bodyPr/>
        <a:lstStyle/>
        <a:p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28D587-2302-4D99-B34C-547FEE170AD4}" type="sibTrans" cxnId="{8E1AF126-BB7B-462E-8270-D26D2E68A3C7}">
      <dgm:prSet/>
      <dgm:spPr/>
      <dgm:t>
        <a:bodyPr/>
        <a:lstStyle/>
        <a:p>
          <a:endParaRPr lang="zh-TW" altLang="en-US"/>
        </a:p>
      </dgm:t>
    </dgm:pt>
    <dgm:pt modelId="{C72D6EBC-090F-4C71-9420-E7AEDF755CCB}" type="parTrans" cxnId="{8E1AF126-BB7B-462E-8270-D26D2E68A3C7}">
      <dgm:prSet/>
      <dgm:spPr/>
      <dgm:t>
        <a:bodyPr/>
        <a:lstStyle/>
        <a:p>
          <a:endParaRPr lang="zh-TW" altLang="en-US"/>
        </a:p>
      </dgm:t>
    </dgm:pt>
    <dgm:pt modelId="{9A0E71F4-BCE3-4365-8F2E-C44686658781}" type="pres">
      <dgm:prSet presAssocID="{74FA3A96-5C92-4ABE-B110-D062483C6DD0}" presName="Name0" presStyleCnt="0">
        <dgm:presLayoutVars>
          <dgm:dir/>
          <dgm:resizeHandles val="exact"/>
        </dgm:presLayoutVars>
      </dgm:prSet>
      <dgm:spPr/>
    </dgm:pt>
    <dgm:pt modelId="{E501AC2B-6852-48FA-9883-523B4628620A}" type="pres">
      <dgm:prSet presAssocID="{74FA3A96-5C92-4ABE-B110-D062483C6DD0}" presName="arrow" presStyleLbl="bgShp" presStyleIdx="0" presStyleCnt="1" custScaleY="28741" custLinFactNeighborY="-18697"/>
      <dgm:spPr>
        <a:gradFill flip="none" rotWithShape="0">
          <a:gsLst>
            <a:gs pos="95000">
              <a:schemeClr val="accent1">
                <a:lumMod val="60000"/>
                <a:lumOff val="40000"/>
              </a:schemeClr>
            </a:gs>
            <a:gs pos="56000">
              <a:schemeClr val="accent6">
                <a:lumMod val="60000"/>
                <a:lumOff val="40000"/>
                <a:tint val="44500"/>
                <a:satMod val="160000"/>
              </a:schemeClr>
            </a:gs>
            <a:gs pos="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  <dgm:pt modelId="{A3732D68-25B4-4BAC-B1DF-7625C600C0FF}" type="pres">
      <dgm:prSet presAssocID="{74FA3A96-5C92-4ABE-B110-D062483C6DD0}" presName="points" presStyleCnt="0"/>
      <dgm:spPr/>
    </dgm:pt>
    <dgm:pt modelId="{2DE5C14B-C837-4BB9-92BE-39A226EB37B0}" type="pres">
      <dgm:prSet presAssocID="{7B736B13-3838-4088-A91F-C9B769E39870}" presName="compositeA" presStyleCnt="0"/>
      <dgm:spPr/>
    </dgm:pt>
    <dgm:pt modelId="{5419104E-7019-44FC-96AD-05AF058E8283}" type="pres">
      <dgm:prSet presAssocID="{7B736B13-3838-4088-A91F-C9B769E39870}" presName="textA" presStyleLbl="revTx" presStyleIdx="0" presStyleCnt="3" custScaleX="151487" custLinFactNeighborX="-22556" custLinFactNeighborY="-122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EAE61C-6E23-49FF-A49A-C821CAB540E0}" type="pres">
      <dgm:prSet presAssocID="{7B736B13-3838-4088-A91F-C9B769E39870}" presName="circleA" presStyleLbl="node1" presStyleIdx="0" presStyleCnt="3" custLinFactNeighborX="51128" custLinFactNeighborY="-75200"/>
      <dgm:spPr>
        <a:solidFill>
          <a:schemeClr val="accent6">
            <a:lumMod val="60000"/>
            <a:lumOff val="40000"/>
          </a:schemeClr>
        </a:solidFill>
      </dgm:spPr>
    </dgm:pt>
    <dgm:pt modelId="{A3290003-D9CD-446C-AF26-C3D699F9AFFD}" type="pres">
      <dgm:prSet presAssocID="{7B736B13-3838-4088-A91F-C9B769E39870}" presName="spaceA" presStyleCnt="0"/>
      <dgm:spPr/>
    </dgm:pt>
    <dgm:pt modelId="{DC8E1863-21FC-4508-81D3-C19D4437321A}" type="pres">
      <dgm:prSet presAssocID="{22667508-6996-460F-9B1B-0D2FCF984615}" presName="space" presStyleCnt="0"/>
      <dgm:spPr/>
    </dgm:pt>
    <dgm:pt modelId="{12F22CE9-F8BE-417C-88D7-E6A1A125E716}" type="pres">
      <dgm:prSet presAssocID="{88955809-D6C9-4682-9474-F5608A010E5D}" presName="compositeB" presStyleCnt="0"/>
      <dgm:spPr/>
    </dgm:pt>
    <dgm:pt modelId="{05714CA1-3222-4094-B8D3-821CDFE35E20}" type="pres">
      <dgm:prSet presAssocID="{88955809-D6C9-4682-9474-F5608A010E5D}" presName="textB" presStyleLbl="revTx" presStyleIdx="1" presStyleCnt="3" custScaleX="179261" custLinFactNeighborX="-11073" custLinFactNeighborY="-21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36A578-4B54-49DE-A4A8-74D375E34D19}" type="pres">
      <dgm:prSet presAssocID="{88955809-D6C9-4682-9474-F5608A010E5D}" presName="circleB" presStyleLbl="node1" presStyleIdx="1" presStyleCnt="3" custLinFactNeighborX="-17792" custLinFactNeighborY="-71201"/>
      <dgm:spPr>
        <a:solidFill>
          <a:schemeClr val="accent3">
            <a:lumMod val="60000"/>
            <a:lumOff val="40000"/>
          </a:schemeClr>
        </a:solidFill>
      </dgm:spPr>
    </dgm:pt>
    <dgm:pt modelId="{EDC3F3C7-F263-47D5-9338-C88929A6FF2E}" type="pres">
      <dgm:prSet presAssocID="{88955809-D6C9-4682-9474-F5608A010E5D}" presName="spaceB" presStyleCnt="0"/>
      <dgm:spPr/>
    </dgm:pt>
    <dgm:pt modelId="{20E3789B-8727-4D6F-BEDC-1D546CBCFB48}" type="pres">
      <dgm:prSet presAssocID="{D128D587-2302-4D99-B34C-547FEE170AD4}" presName="space" presStyleCnt="0"/>
      <dgm:spPr/>
    </dgm:pt>
    <dgm:pt modelId="{2CF1F08E-6B75-4D32-992D-66040F6578FF}" type="pres">
      <dgm:prSet presAssocID="{28ACB961-4833-46C5-8430-5EDDDD34ED6B}" presName="compositeA" presStyleCnt="0"/>
      <dgm:spPr/>
    </dgm:pt>
    <dgm:pt modelId="{CADDB76B-8156-43FE-8EE4-0F94A98FD876}" type="pres">
      <dgm:prSet presAssocID="{28ACB961-4833-46C5-8430-5EDDDD34ED6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AA82F7-4632-4D12-B5A2-4B4510568F09}" type="pres">
      <dgm:prSet presAssocID="{28ACB961-4833-46C5-8430-5EDDDD34ED6B}" presName="circleA" presStyleLbl="node1" presStyleIdx="2" presStyleCnt="3" custLinFactX="100000" custLinFactNeighborX="112958" custLinFactNeighborY="-72313"/>
      <dgm:spPr>
        <a:solidFill>
          <a:schemeClr val="accent1">
            <a:lumMod val="60000"/>
            <a:lumOff val="40000"/>
          </a:schemeClr>
        </a:solidFill>
      </dgm:spPr>
    </dgm:pt>
    <dgm:pt modelId="{10A859BB-6E3C-48B9-B5E6-C2B4ECACA435}" type="pres">
      <dgm:prSet presAssocID="{28ACB961-4833-46C5-8430-5EDDDD34ED6B}" presName="spaceA" presStyleCnt="0"/>
      <dgm:spPr/>
    </dgm:pt>
  </dgm:ptLst>
  <dgm:cxnLst>
    <dgm:cxn modelId="{8A208D9A-BD55-4A7A-AD7E-60865D957A56}" type="presOf" srcId="{28ACB961-4833-46C5-8430-5EDDDD34ED6B}" destId="{CADDB76B-8156-43FE-8EE4-0F94A98FD876}" srcOrd="0" destOrd="0" presId="urn:microsoft.com/office/officeart/2005/8/layout/hProcess11"/>
    <dgm:cxn modelId="{213DF433-7608-4EF4-B749-168ED0DCCB32}" type="presOf" srcId="{74FA3A96-5C92-4ABE-B110-D062483C6DD0}" destId="{9A0E71F4-BCE3-4365-8F2E-C44686658781}" srcOrd="0" destOrd="0" presId="urn:microsoft.com/office/officeart/2005/8/layout/hProcess11"/>
    <dgm:cxn modelId="{EC95E690-A215-435C-8A59-D2EA17667965}" type="presOf" srcId="{88955809-D6C9-4682-9474-F5608A010E5D}" destId="{05714CA1-3222-4094-B8D3-821CDFE35E20}" srcOrd="0" destOrd="0" presId="urn:microsoft.com/office/officeart/2005/8/layout/hProcess11"/>
    <dgm:cxn modelId="{8E1AF126-BB7B-462E-8270-D26D2E68A3C7}" srcId="{74FA3A96-5C92-4ABE-B110-D062483C6DD0}" destId="{88955809-D6C9-4682-9474-F5608A010E5D}" srcOrd="1" destOrd="0" parTransId="{C72D6EBC-090F-4C71-9420-E7AEDF755CCB}" sibTransId="{D128D587-2302-4D99-B34C-547FEE170AD4}"/>
    <dgm:cxn modelId="{60ED395C-213B-4B5E-8B6C-944962CE12A2}" srcId="{74FA3A96-5C92-4ABE-B110-D062483C6DD0}" destId="{28ACB961-4833-46C5-8430-5EDDDD34ED6B}" srcOrd="2" destOrd="0" parTransId="{CDED7190-4D16-4DC1-86F1-468C51C2BFB0}" sibTransId="{7F56E9E0-1ABA-4801-95E3-7EFF1BAE65DB}"/>
    <dgm:cxn modelId="{605851E1-2A07-489D-B7A7-40FBF1930076}" type="presOf" srcId="{7B736B13-3838-4088-A91F-C9B769E39870}" destId="{5419104E-7019-44FC-96AD-05AF058E8283}" srcOrd="0" destOrd="0" presId="urn:microsoft.com/office/officeart/2005/8/layout/hProcess11"/>
    <dgm:cxn modelId="{E574457D-8C07-4361-8CC8-430986F176F5}" srcId="{74FA3A96-5C92-4ABE-B110-D062483C6DD0}" destId="{7B736B13-3838-4088-A91F-C9B769E39870}" srcOrd="0" destOrd="0" parTransId="{FE2E02A0-0046-4B56-BDE7-79F62BE25397}" sibTransId="{22667508-6996-460F-9B1B-0D2FCF984615}"/>
    <dgm:cxn modelId="{532A0CE3-5682-4F3C-90B5-F3546B39D2F0}" type="presParOf" srcId="{9A0E71F4-BCE3-4365-8F2E-C44686658781}" destId="{E501AC2B-6852-48FA-9883-523B4628620A}" srcOrd="0" destOrd="0" presId="urn:microsoft.com/office/officeart/2005/8/layout/hProcess11"/>
    <dgm:cxn modelId="{5555D68E-9432-41A9-BEC7-D4137CAFDD24}" type="presParOf" srcId="{9A0E71F4-BCE3-4365-8F2E-C44686658781}" destId="{A3732D68-25B4-4BAC-B1DF-7625C600C0FF}" srcOrd="1" destOrd="0" presId="urn:microsoft.com/office/officeart/2005/8/layout/hProcess11"/>
    <dgm:cxn modelId="{600F1765-01DE-436A-871C-5F657CD15CFF}" type="presParOf" srcId="{A3732D68-25B4-4BAC-B1DF-7625C600C0FF}" destId="{2DE5C14B-C837-4BB9-92BE-39A226EB37B0}" srcOrd="0" destOrd="0" presId="urn:microsoft.com/office/officeart/2005/8/layout/hProcess11"/>
    <dgm:cxn modelId="{0B602D3A-CD5D-4BCE-9F29-D4F8B0023074}" type="presParOf" srcId="{2DE5C14B-C837-4BB9-92BE-39A226EB37B0}" destId="{5419104E-7019-44FC-96AD-05AF058E8283}" srcOrd="0" destOrd="0" presId="urn:microsoft.com/office/officeart/2005/8/layout/hProcess11"/>
    <dgm:cxn modelId="{6FBF0BE7-86AA-480B-8857-0A0C7447F58F}" type="presParOf" srcId="{2DE5C14B-C837-4BB9-92BE-39A226EB37B0}" destId="{40EAE61C-6E23-49FF-A49A-C821CAB540E0}" srcOrd="1" destOrd="0" presId="urn:microsoft.com/office/officeart/2005/8/layout/hProcess11"/>
    <dgm:cxn modelId="{A6394679-14EC-47E1-A886-481F38EB2930}" type="presParOf" srcId="{2DE5C14B-C837-4BB9-92BE-39A226EB37B0}" destId="{A3290003-D9CD-446C-AF26-C3D699F9AFFD}" srcOrd="2" destOrd="0" presId="urn:microsoft.com/office/officeart/2005/8/layout/hProcess11"/>
    <dgm:cxn modelId="{38C93764-EB2F-48EE-A811-D09E3A09FBEF}" type="presParOf" srcId="{A3732D68-25B4-4BAC-B1DF-7625C600C0FF}" destId="{DC8E1863-21FC-4508-81D3-C19D4437321A}" srcOrd="1" destOrd="0" presId="urn:microsoft.com/office/officeart/2005/8/layout/hProcess11"/>
    <dgm:cxn modelId="{FB2686B1-B415-4EA9-BC57-7DB2A8E0E71B}" type="presParOf" srcId="{A3732D68-25B4-4BAC-B1DF-7625C600C0FF}" destId="{12F22CE9-F8BE-417C-88D7-E6A1A125E716}" srcOrd="2" destOrd="0" presId="urn:microsoft.com/office/officeart/2005/8/layout/hProcess11"/>
    <dgm:cxn modelId="{9665B908-B3A5-4D82-BAAD-9E4E2AFFD0FF}" type="presParOf" srcId="{12F22CE9-F8BE-417C-88D7-E6A1A125E716}" destId="{05714CA1-3222-4094-B8D3-821CDFE35E20}" srcOrd="0" destOrd="0" presId="urn:microsoft.com/office/officeart/2005/8/layout/hProcess11"/>
    <dgm:cxn modelId="{FE23B61C-4B7F-482E-B27D-2E5754C89B42}" type="presParOf" srcId="{12F22CE9-F8BE-417C-88D7-E6A1A125E716}" destId="{F436A578-4B54-49DE-A4A8-74D375E34D19}" srcOrd="1" destOrd="0" presId="urn:microsoft.com/office/officeart/2005/8/layout/hProcess11"/>
    <dgm:cxn modelId="{B248F623-581E-4289-9FBF-9195AD2B7E4D}" type="presParOf" srcId="{12F22CE9-F8BE-417C-88D7-E6A1A125E716}" destId="{EDC3F3C7-F263-47D5-9338-C88929A6FF2E}" srcOrd="2" destOrd="0" presId="urn:microsoft.com/office/officeart/2005/8/layout/hProcess11"/>
    <dgm:cxn modelId="{E75D3F04-3E97-4000-8239-2B5E6A442844}" type="presParOf" srcId="{A3732D68-25B4-4BAC-B1DF-7625C600C0FF}" destId="{20E3789B-8727-4D6F-BEDC-1D546CBCFB48}" srcOrd="3" destOrd="0" presId="urn:microsoft.com/office/officeart/2005/8/layout/hProcess11"/>
    <dgm:cxn modelId="{0A442451-29B6-445D-8FC1-D73539D656E9}" type="presParOf" srcId="{A3732D68-25B4-4BAC-B1DF-7625C600C0FF}" destId="{2CF1F08E-6B75-4D32-992D-66040F6578FF}" srcOrd="4" destOrd="0" presId="urn:microsoft.com/office/officeart/2005/8/layout/hProcess11"/>
    <dgm:cxn modelId="{311601CE-F86B-4C42-BB2A-95572A116D50}" type="presParOf" srcId="{2CF1F08E-6B75-4D32-992D-66040F6578FF}" destId="{CADDB76B-8156-43FE-8EE4-0F94A98FD876}" srcOrd="0" destOrd="0" presId="urn:microsoft.com/office/officeart/2005/8/layout/hProcess11"/>
    <dgm:cxn modelId="{F8FA8B0C-1950-44F1-BD64-37CFD632B627}" type="presParOf" srcId="{2CF1F08E-6B75-4D32-992D-66040F6578FF}" destId="{EFAA82F7-4632-4D12-B5A2-4B4510568F09}" srcOrd="1" destOrd="0" presId="urn:microsoft.com/office/officeart/2005/8/layout/hProcess11"/>
    <dgm:cxn modelId="{D25F81BC-D8A5-483A-8911-54DB51493578}" type="presParOf" srcId="{2CF1F08E-6B75-4D32-992D-66040F6578FF}" destId="{10A859BB-6E3C-48B9-B5E6-C2B4ECACA43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33A0F-2EE3-48BC-A90D-AB9738433EB9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C034D89-2ADA-4578-BE09-798AA7FA021C}">
      <dgm:prSet phldrT="[文本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智慧商貿</a:t>
          </a:r>
          <a:endParaRPr lang="en-US" altLang="zh-CN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運籌園區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功能規劃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免稅特區</a:t>
          </a:r>
          <a:endParaRPr lang="zh-CN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A4A97E-4D8C-4996-956C-1262DD609917}" type="parTrans" cxnId="{DFD7C560-506A-409A-9675-83767CE400F2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B4969D7-6E9D-44C9-AED0-F87E798FE6B6}" type="sibTrans" cxnId="{DFD7C560-506A-409A-9675-83767CE400F2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01AF08B-C6AD-42F4-A5F2-BB849F99171D}">
      <dgm:prSet phldrT="[文本]" custT="1"/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解決都市交通問題</a:t>
          </a:r>
          <a:endParaRPr lang="zh-CN" alt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C821A02-B04B-412D-BDC5-D0B516186AED}" type="parTrans" cxnId="{664A77CE-D208-4F9F-806C-25EE8BAE9855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2AE335-7952-43C1-B658-0A5F50D2E888}" type="sibTrans" cxnId="{664A77CE-D208-4F9F-806C-25EE8BAE9855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01F8D70-CBAB-4F83-A83C-2BA84FA33472}">
      <dgm:prSet phldrT="[文本]" custT="1"/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促進電子商務發展</a:t>
          </a:r>
          <a:endParaRPr lang="zh-CN" alt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4D3BF79-2C62-4464-83B6-FC6DB70025B6}" type="parTrans" cxnId="{3AE809A7-8978-42B8-A7F6-5F1D7DD3AEAB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C0B23A-626E-43E8-9BC8-65E6A2FB460C}" type="sibTrans" cxnId="{3AE809A7-8978-42B8-A7F6-5F1D7DD3AEAB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03AA2F-0D66-473B-B500-0EB5D336792E}">
      <dgm:prSet phldrT="[文本]" custT="1"/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東協國家在臺基地</a:t>
          </a:r>
          <a:endParaRPr lang="zh-CN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D313554-E45A-4BEA-966C-7129618AFBD5}" type="parTrans" cxnId="{54B11807-EBCF-46A5-9A7F-B80B6B563133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B7DE50D-753D-48F0-9541-C2C5BCB2F52E}" type="sibTrans" cxnId="{54B11807-EBCF-46A5-9A7F-B80B6B563133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CC0C61-59F7-44A8-B031-096522D535D3}">
      <dgm:prSet custT="1"/>
      <dgm:spPr/>
      <dgm:t>
        <a:bodyPr/>
        <a:lstStyle/>
        <a:p>
          <a:r>
            <a:rPr lang="zh-TW" alt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轉口貿易國際中轉</a:t>
          </a:r>
          <a:endParaRPr lang="zh-CN" altLang="zh-C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E379F6-22B2-4F71-B736-D695217129A6}" type="parTrans" cxnId="{0D070CB2-9679-46B5-9EA8-8D670C60D55A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963D8E-5B48-43DC-AD6F-9E955B5E2724}" type="sibTrans" cxnId="{0D070CB2-9679-46B5-9EA8-8D670C60D55A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193D4F-4AEE-41AE-B40E-4153CACBE4C0}">
      <dgm:prSet custT="1"/>
      <dgm:spPr/>
      <dgm:t>
        <a:bodyPr/>
        <a:lstStyle/>
        <a:p>
          <a:r>
            <a:rPr lang="zh-TW" alt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國際採購商品展示</a:t>
          </a:r>
          <a:endParaRPr lang="zh-CN" altLang="zh-C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D650013-91E5-45C1-B414-233B2F070440}" type="parTrans" cxnId="{68CE84BE-849E-46CB-B762-1363730A63A1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143CE5-4A18-44AD-B714-D62C62C87876}" type="sibTrans" cxnId="{68CE84BE-849E-46CB-B762-1363730A63A1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F08E68-0878-4F45-B58D-08B894AB6442}">
      <dgm:prSet phldrT="[文本]" custT="1"/>
      <dgm:spPr/>
      <dgm:t>
        <a:bodyPr/>
        <a:lstStyle/>
        <a:p>
          <a:r>
            <a:rPr lang="zh-TW" alt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創造港口貨物吞吐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10EC7-2BAE-4F1D-82E7-DBBC707D5422}" type="parTrans" cxnId="{57B448D6-708D-4EDC-A5D8-CD0B72E0AF48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66E11F-EE45-4FF6-8397-EF30E7AA210E}" type="sibTrans" cxnId="{57B448D6-708D-4EDC-A5D8-CD0B72E0AF48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2C5B51-E52A-4C02-9F48-D0F3074EBAB3}">
      <dgm:prSet phldrT="[文本]" custT="1"/>
      <dgm:spPr/>
      <dgm:t>
        <a:bodyPr/>
        <a:lstStyle/>
        <a:p>
          <a:r>
            <a:rPr lang="zh-TW" alt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繁榮地方經濟發展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C07CDC-1323-42D5-86C8-89BFC3AABEF3}" type="parTrans" cxnId="{4898865A-2EA8-424D-87E0-1FA5A1D451AB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0D4177-A1FC-4A66-AD1B-15917913FE1E}" type="sibTrans" cxnId="{4898865A-2EA8-424D-87E0-1FA5A1D451AB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BDE3107-FD70-49FC-AFAF-F20085125C01}">
      <dgm:prSet phldrT="[文本]" custT="1"/>
      <dgm:spPr/>
      <dgm:t>
        <a:bodyPr/>
        <a:lstStyle/>
        <a:p>
          <a:r>
            <a:rPr lang="zh-TW" alt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國際物流保稅倉儲</a:t>
          </a:r>
          <a:endParaRPr lang="zh-CN" alt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D1571A0-A351-4FB9-B5CF-0588F067D1D1}" type="sibTrans" cxnId="{F9191294-B65B-449C-BF4C-05A7990F340E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C0CE6A7-4134-490D-982F-41CE9A8B4F44}" type="parTrans" cxnId="{F9191294-B65B-449C-BF4C-05A7990F340E}">
      <dgm:prSet/>
      <dgm:spPr/>
      <dgm:t>
        <a:bodyPr/>
        <a:lstStyle/>
        <a:p>
          <a:endParaRPr lang="zh-CN" alt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CAB912-41A3-44E6-AD69-3AA0302D524E}">
      <dgm:prSet phldrT="[文本]" custT="1"/>
      <dgm:spPr/>
      <dgm:t>
        <a:bodyPr/>
        <a:lstStyle/>
        <a:p>
          <a:r>
            <a:rPr lang="zh-TW" alt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協助企業轉型升級</a:t>
          </a:r>
          <a:endParaRPr lang="zh-CN" alt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5C8CBA-F384-4E1E-9986-E7D51A21C4BC}" type="parTrans" cxnId="{B8A2A040-BF8C-4A5C-A1F9-512F1E71309A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47E810-1AB7-416E-91C3-32317C71550C}" type="sibTrans" cxnId="{B8A2A040-BF8C-4A5C-A1F9-512F1E71309A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0D81F68-EC15-49DB-B04B-7235A87A8BF6}">
      <dgm:prSet/>
      <dgm:spPr/>
      <dgm:t>
        <a:bodyPr/>
        <a:lstStyle/>
        <a:p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233B7D-5EFF-4041-9134-C83D81F32CB3}" type="parTrans" cxnId="{AC9966A6-FE02-4B8B-8B88-54AD488CDFE0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87AEDF-9AD7-4FE5-856C-C7286CFD5602}" type="sibTrans" cxnId="{AC9966A6-FE02-4B8B-8B88-54AD488CDFE0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AB831B7-6BDF-4C44-8B0C-1BA7F355D822}">
      <dgm:prSet custT="1"/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創造青年就業機會</a:t>
          </a:r>
          <a:endParaRPr lang="zh-CN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9592FD-E6A0-41AA-9C01-BEF7F154F81B}" type="parTrans" cxnId="{FB6C6713-E884-4DB1-A143-85134CD3B835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E5180D-142E-47F9-91E1-21D1F6F4CDF2}" type="sibTrans" cxnId="{FB6C6713-E884-4DB1-A143-85134CD3B835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650DE4-68E5-4431-B5BE-3C2D126529C2}" type="pres">
      <dgm:prSet presAssocID="{22E33A0F-2EE3-48BC-A90D-AB9738433E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704CB26-B3FF-41BF-B353-31D23896BD60}" type="pres">
      <dgm:prSet presAssocID="{4C034D89-2ADA-4578-BE09-798AA7FA021C}" presName="centerShape" presStyleLbl="node0" presStyleIdx="0" presStyleCnt="1" custScaleX="199651" custScaleY="196994" custLinFactNeighborX="-451" custLinFactNeighborY="-467"/>
      <dgm:spPr/>
      <dgm:t>
        <a:bodyPr/>
        <a:lstStyle/>
        <a:p>
          <a:endParaRPr lang="zh-CN" altLang="en-US"/>
        </a:p>
      </dgm:t>
    </dgm:pt>
    <dgm:pt modelId="{FE160673-7309-428A-8DDA-D009C0136131}" type="pres">
      <dgm:prSet presAssocID="{701AF08B-C6AD-42F4-A5F2-BB849F99171D}" presName="node" presStyleLbl="node1" presStyleIdx="0" presStyleCnt="10" custScaleX="149186" custScaleY="140041" custRadScaleRad="95060" custRadScaleInc="-90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43872D-8A36-42CA-B910-DB8C8F70F38C}" type="pres">
      <dgm:prSet presAssocID="{701AF08B-C6AD-42F4-A5F2-BB849F99171D}" presName="dummy" presStyleCnt="0"/>
      <dgm:spPr/>
      <dgm:t>
        <a:bodyPr/>
        <a:lstStyle/>
        <a:p>
          <a:endParaRPr lang="zh-TW" altLang="en-US"/>
        </a:p>
      </dgm:t>
    </dgm:pt>
    <dgm:pt modelId="{62541261-088F-4191-91E8-BF860C1D481E}" type="pres">
      <dgm:prSet presAssocID="{422AE335-7952-43C1-B658-0A5F50D2E888}" presName="sibTrans" presStyleLbl="sibTrans2D1" presStyleIdx="0" presStyleCnt="10"/>
      <dgm:spPr/>
      <dgm:t>
        <a:bodyPr/>
        <a:lstStyle/>
        <a:p>
          <a:endParaRPr lang="zh-CN" altLang="en-US"/>
        </a:p>
      </dgm:t>
    </dgm:pt>
    <dgm:pt modelId="{EF8065C7-4C74-4508-BD60-80DF4EC8B412}" type="pres">
      <dgm:prSet presAssocID="{C01F8D70-CBAB-4F83-A83C-2BA84FA33472}" presName="node" presStyleLbl="node1" presStyleIdx="1" presStyleCnt="10" custScaleX="148930" custScaleY="138709" custRadScaleRad="102298" custRadScaleInc="144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F8C5E2-73C7-4C82-9B7D-EA243EB2987C}" type="pres">
      <dgm:prSet presAssocID="{C01F8D70-CBAB-4F83-A83C-2BA84FA33472}" presName="dummy" presStyleCnt="0"/>
      <dgm:spPr/>
      <dgm:t>
        <a:bodyPr/>
        <a:lstStyle/>
        <a:p>
          <a:endParaRPr lang="zh-TW" altLang="en-US"/>
        </a:p>
      </dgm:t>
    </dgm:pt>
    <dgm:pt modelId="{446830A1-4786-4E56-8283-389B57F149D9}" type="pres">
      <dgm:prSet presAssocID="{4DC0B23A-626E-43E8-9BC8-65E6A2FB460C}" presName="sibTrans" presStyleLbl="sibTrans2D1" presStyleIdx="1" presStyleCnt="10" custLinFactNeighborX="-1304" custLinFactNeighborY="-1979"/>
      <dgm:spPr/>
      <dgm:t>
        <a:bodyPr/>
        <a:lstStyle/>
        <a:p>
          <a:endParaRPr lang="zh-CN" altLang="en-US"/>
        </a:p>
      </dgm:t>
    </dgm:pt>
    <dgm:pt modelId="{E6C78197-DCD6-4034-9CBA-17DBE354D492}" type="pres">
      <dgm:prSet presAssocID="{5E03AA2F-0D66-473B-B500-0EB5D336792E}" presName="node" presStyleLbl="node1" presStyleIdx="2" presStyleCnt="10" custScaleX="141431" custScaleY="141642" custRadScaleRad="99325" custRadScaleInc="103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7ADCFC-B587-41CF-A3C1-6C690D52656E}" type="pres">
      <dgm:prSet presAssocID="{5E03AA2F-0D66-473B-B500-0EB5D336792E}" presName="dummy" presStyleCnt="0"/>
      <dgm:spPr/>
      <dgm:t>
        <a:bodyPr/>
        <a:lstStyle/>
        <a:p>
          <a:endParaRPr lang="zh-TW" altLang="en-US"/>
        </a:p>
      </dgm:t>
    </dgm:pt>
    <dgm:pt modelId="{17520C16-C10A-488B-9D1E-1CDE62EC49EB}" type="pres">
      <dgm:prSet presAssocID="{9B7DE50D-753D-48F0-9541-C2C5BCB2F52E}" presName="sibTrans" presStyleLbl="sibTrans2D1" presStyleIdx="2" presStyleCnt="10" custScaleX="95477" custScaleY="102797"/>
      <dgm:spPr/>
      <dgm:t>
        <a:bodyPr/>
        <a:lstStyle/>
        <a:p>
          <a:endParaRPr lang="zh-CN" altLang="en-US"/>
        </a:p>
      </dgm:t>
    </dgm:pt>
    <dgm:pt modelId="{2BA20996-BDE8-4F6F-82C3-6EA381CD2A51}" type="pres">
      <dgm:prSet presAssocID="{FBDE3107-FD70-49FC-AFAF-F20085125C01}" presName="node" presStyleLbl="node1" presStyleIdx="3" presStyleCnt="10" custScaleX="143227" custScaleY="135135" custRadScaleRad="105610" custRadScaleInc="-89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742C6F-6CAC-4448-A6DB-CE5AAE8A4B77}" type="pres">
      <dgm:prSet presAssocID="{FBDE3107-FD70-49FC-AFAF-F20085125C01}" presName="dummy" presStyleCnt="0"/>
      <dgm:spPr/>
      <dgm:t>
        <a:bodyPr/>
        <a:lstStyle/>
        <a:p>
          <a:endParaRPr lang="zh-TW" altLang="en-US"/>
        </a:p>
      </dgm:t>
    </dgm:pt>
    <dgm:pt modelId="{07A09D85-8C91-4BA6-8BA5-0A106BB4CA48}" type="pres">
      <dgm:prSet presAssocID="{9D1571A0-A351-4FB9-B5CF-0588F067D1D1}" presName="sibTrans" presStyleLbl="sibTrans2D1" presStyleIdx="3" presStyleCnt="10"/>
      <dgm:spPr/>
      <dgm:t>
        <a:bodyPr/>
        <a:lstStyle/>
        <a:p>
          <a:endParaRPr lang="zh-CN" altLang="en-US"/>
        </a:p>
      </dgm:t>
    </dgm:pt>
    <dgm:pt modelId="{38C47577-BB4E-4B3F-8BC5-E3F5A555ECBE}" type="pres">
      <dgm:prSet presAssocID="{06CAB912-41A3-44E6-AD69-3AA0302D524E}" presName="node" presStyleLbl="node1" presStyleIdx="4" presStyleCnt="10" custScaleX="143227" custScaleY="135135" custRadScaleRad="96417" custRadScaleInc="-230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04E155-3040-4D5E-8652-42D5276054D6}" type="pres">
      <dgm:prSet presAssocID="{06CAB912-41A3-44E6-AD69-3AA0302D524E}" presName="dummy" presStyleCnt="0"/>
      <dgm:spPr/>
      <dgm:t>
        <a:bodyPr/>
        <a:lstStyle/>
        <a:p>
          <a:endParaRPr lang="zh-TW" altLang="en-US"/>
        </a:p>
      </dgm:t>
    </dgm:pt>
    <dgm:pt modelId="{2A9CFA7C-260D-4FF6-94A6-AEB9AE8BEC2B}" type="pres">
      <dgm:prSet presAssocID="{3E47E810-1AB7-416E-91C3-32317C71550C}" presName="sibTrans" presStyleLbl="sibTrans2D1" presStyleIdx="4" presStyleCnt="10"/>
      <dgm:spPr/>
      <dgm:t>
        <a:bodyPr/>
        <a:lstStyle/>
        <a:p>
          <a:endParaRPr lang="zh-TW" altLang="en-US"/>
        </a:p>
      </dgm:t>
    </dgm:pt>
    <dgm:pt modelId="{FF2E84CC-B4A8-4DF3-8D84-66999D499692}" type="pres">
      <dgm:prSet presAssocID="{3CCC0C61-59F7-44A8-B031-096522D535D3}" presName="node" presStyleLbl="node1" presStyleIdx="5" presStyleCnt="10" custScaleX="140934" custScaleY="135660" custRadScaleRad="89960" custRadScaleInc="16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B5B01C-1873-4375-9B98-C8D4752D866B}" type="pres">
      <dgm:prSet presAssocID="{3CCC0C61-59F7-44A8-B031-096522D535D3}" presName="dummy" presStyleCnt="0"/>
      <dgm:spPr/>
      <dgm:t>
        <a:bodyPr/>
        <a:lstStyle/>
        <a:p>
          <a:endParaRPr lang="zh-TW" altLang="en-US"/>
        </a:p>
      </dgm:t>
    </dgm:pt>
    <dgm:pt modelId="{757837A2-D8BF-479E-803E-1CB406A69B17}" type="pres">
      <dgm:prSet presAssocID="{3D963D8E-5B48-43DC-AD6F-9E955B5E2724}" presName="sibTrans" presStyleLbl="sibTrans2D1" presStyleIdx="5" presStyleCnt="10"/>
      <dgm:spPr/>
      <dgm:t>
        <a:bodyPr/>
        <a:lstStyle/>
        <a:p>
          <a:endParaRPr lang="zh-CN" altLang="en-US"/>
        </a:p>
      </dgm:t>
    </dgm:pt>
    <dgm:pt modelId="{0213EB73-FE7B-47FC-85DB-20CE2E7D212B}" type="pres">
      <dgm:prSet presAssocID="{EE193D4F-4AEE-41AE-B40E-4153CACBE4C0}" presName="node" presStyleLbl="node1" presStyleIdx="6" presStyleCnt="10" custScaleX="145034" custScaleY="136178" custRadScaleRad="97088" custRadScaleInc="96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905262-C3E1-43E5-A915-1466D14DA3AD}" type="pres">
      <dgm:prSet presAssocID="{EE193D4F-4AEE-41AE-B40E-4153CACBE4C0}" presName="dummy" presStyleCnt="0"/>
      <dgm:spPr/>
      <dgm:t>
        <a:bodyPr/>
        <a:lstStyle/>
        <a:p>
          <a:endParaRPr lang="zh-TW" altLang="en-US"/>
        </a:p>
      </dgm:t>
    </dgm:pt>
    <dgm:pt modelId="{F82AF6E7-9109-47B8-99FF-EBDB0BC10B54}" type="pres">
      <dgm:prSet presAssocID="{82143CE5-4A18-44AD-B714-D62C62C87876}" presName="sibTrans" presStyleLbl="sibTrans2D1" presStyleIdx="6" presStyleCnt="10"/>
      <dgm:spPr/>
      <dgm:t>
        <a:bodyPr/>
        <a:lstStyle/>
        <a:p>
          <a:endParaRPr lang="zh-TW" altLang="en-US"/>
        </a:p>
      </dgm:t>
    </dgm:pt>
    <dgm:pt modelId="{B2917E77-46F8-44E5-BE74-95B6C05389CE}" type="pres">
      <dgm:prSet presAssocID="{14F08E68-0878-4F45-B58D-08B894AB6442}" presName="node" presStyleLbl="node1" presStyleIdx="7" presStyleCnt="10" custScaleX="140435" custScaleY="135134" custRadScaleRad="99924" custRadScaleInc="-46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F8ADCF-492C-4720-A6D8-FB9225C5A5BB}" type="pres">
      <dgm:prSet presAssocID="{14F08E68-0878-4F45-B58D-08B894AB6442}" presName="dummy" presStyleCnt="0"/>
      <dgm:spPr/>
      <dgm:t>
        <a:bodyPr/>
        <a:lstStyle/>
        <a:p>
          <a:endParaRPr lang="zh-TW" altLang="en-US"/>
        </a:p>
      </dgm:t>
    </dgm:pt>
    <dgm:pt modelId="{D0077521-6FAB-4E38-BFBC-5188D9ABD568}" type="pres">
      <dgm:prSet presAssocID="{C866E11F-EE45-4FF6-8397-EF30E7AA210E}" presName="sibTrans" presStyleLbl="sibTrans2D1" presStyleIdx="7" presStyleCnt="10"/>
      <dgm:spPr/>
      <dgm:t>
        <a:bodyPr/>
        <a:lstStyle/>
        <a:p>
          <a:endParaRPr lang="zh-TW" altLang="en-US"/>
        </a:p>
      </dgm:t>
    </dgm:pt>
    <dgm:pt modelId="{574BC12F-8589-4AE0-8C34-C8E413ED5CF5}" type="pres">
      <dgm:prSet presAssocID="{CF2C5B51-E52A-4C02-9F48-D0F3074EBAB3}" presName="node" presStyleLbl="node1" presStyleIdx="8" presStyleCnt="10" custScaleX="144201" custScaleY="139237" custRadScaleRad="98883" custRadScaleInc="-24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D761EB-0C5D-450F-9D74-20CBAE4CA36A}" type="pres">
      <dgm:prSet presAssocID="{CF2C5B51-E52A-4C02-9F48-D0F3074EBAB3}" presName="dummy" presStyleCnt="0"/>
      <dgm:spPr/>
      <dgm:t>
        <a:bodyPr/>
        <a:lstStyle/>
        <a:p>
          <a:endParaRPr lang="zh-TW" altLang="en-US"/>
        </a:p>
      </dgm:t>
    </dgm:pt>
    <dgm:pt modelId="{9B2FB77E-4846-4BED-98BD-E6960C1887D9}" type="pres">
      <dgm:prSet presAssocID="{710D4177-A1FC-4A66-AD1B-15917913FE1E}" presName="sibTrans" presStyleLbl="sibTrans2D1" presStyleIdx="8" presStyleCnt="10"/>
      <dgm:spPr/>
      <dgm:t>
        <a:bodyPr/>
        <a:lstStyle/>
        <a:p>
          <a:endParaRPr lang="zh-TW" altLang="en-US"/>
        </a:p>
      </dgm:t>
    </dgm:pt>
    <dgm:pt modelId="{A8FFF6B7-94EB-40B3-A5D8-EA40B2997F45}" type="pres">
      <dgm:prSet presAssocID="{DAB831B7-6BDF-4C44-8B0C-1BA7F355D822}" presName="node" presStyleLbl="node1" presStyleIdx="9" presStyleCnt="10" custScaleX="148392" custScaleY="144845" custRadScaleRad="100824" custRadScaleInc="-311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AAD83-9394-470B-A1A2-EA8F44941A8F}" type="pres">
      <dgm:prSet presAssocID="{DAB831B7-6BDF-4C44-8B0C-1BA7F355D822}" presName="dummy" presStyleCnt="0"/>
      <dgm:spPr/>
      <dgm:t>
        <a:bodyPr/>
        <a:lstStyle/>
        <a:p>
          <a:endParaRPr lang="zh-TW" altLang="en-US"/>
        </a:p>
      </dgm:t>
    </dgm:pt>
    <dgm:pt modelId="{87A2A70F-FBFD-4439-8B49-59F401376C47}" type="pres">
      <dgm:prSet presAssocID="{98E5180D-142E-47F9-91E1-21D1F6F4CDF2}" presName="sibTrans" presStyleLbl="sibTrans2D1" presStyleIdx="9" presStyleCnt="10"/>
      <dgm:spPr/>
      <dgm:t>
        <a:bodyPr/>
        <a:lstStyle/>
        <a:p>
          <a:endParaRPr lang="zh-TW" altLang="en-US"/>
        </a:p>
      </dgm:t>
    </dgm:pt>
  </dgm:ptLst>
  <dgm:cxnLst>
    <dgm:cxn modelId="{54B11807-EBCF-46A5-9A7F-B80B6B563133}" srcId="{4C034D89-2ADA-4578-BE09-798AA7FA021C}" destId="{5E03AA2F-0D66-473B-B500-0EB5D336792E}" srcOrd="2" destOrd="0" parTransId="{AD313554-E45A-4BEA-966C-7129618AFBD5}" sibTransId="{9B7DE50D-753D-48F0-9541-C2C5BCB2F52E}"/>
    <dgm:cxn modelId="{3A08AE6E-97E0-4B0A-8099-9BB973AC3A60}" type="presOf" srcId="{4DC0B23A-626E-43E8-9BC8-65E6A2FB460C}" destId="{446830A1-4786-4E56-8283-389B57F149D9}" srcOrd="0" destOrd="0" presId="urn:microsoft.com/office/officeart/2005/8/layout/radial6"/>
    <dgm:cxn modelId="{C656F1F7-64F0-4D07-9684-B771802296D2}" type="presOf" srcId="{701AF08B-C6AD-42F4-A5F2-BB849F99171D}" destId="{FE160673-7309-428A-8DDA-D009C0136131}" srcOrd="0" destOrd="0" presId="urn:microsoft.com/office/officeart/2005/8/layout/radial6"/>
    <dgm:cxn modelId="{0D070CB2-9679-46B5-9EA8-8D670C60D55A}" srcId="{4C034D89-2ADA-4578-BE09-798AA7FA021C}" destId="{3CCC0C61-59F7-44A8-B031-096522D535D3}" srcOrd="5" destOrd="0" parTransId="{95E379F6-22B2-4F71-B736-D695217129A6}" sibTransId="{3D963D8E-5B48-43DC-AD6F-9E955B5E2724}"/>
    <dgm:cxn modelId="{4D6E24CB-EC0E-4432-91BB-EE930AF01709}" type="presOf" srcId="{3D963D8E-5B48-43DC-AD6F-9E955B5E2724}" destId="{757837A2-D8BF-479E-803E-1CB406A69B17}" srcOrd="0" destOrd="0" presId="urn:microsoft.com/office/officeart/2005/8/layout/radial6"/>
    <dgm:cxn modelId="{AA9D10B5-D89C-4A2C-8AB2-CB1656FCA4FE}" type="presOf" srcId="{422AE335-7952-43C1-B658-0A5F50D2E888}" destId="{62541261-088F-4191-91E8-BF860C1D481E}" srcOrd="0" destOrd="0" presId="urn:microsoft.com/office/officeart/2005/8/layout/radial6"/>
    <dgm:cxn modelId="{FB6C6713-E884-4DB1-A143-85134CD3B835}" srcId="{4C034D89-2ADA-4578-BE09-798AA7FA021C}" destId="{DAB831B7-6BDF-4C44-8B0C-1BA7F355D822}" srcOrd="9" destOrd="0" parTransId="{9F9592FD-E6A0-41AA-9C01-BEF7F154F81B}" sibTransId="{98E5180D-142E-47F9-91E1-21D1F6F4CDF2}"/>
    <dgm:cxn modelId="{EE8D23F1-206B-4B55-A91D-878FDFAAAA97}" type="presOf" srcId="{3E47E810-1AB7-416E-91C3-32317C71550C}" destId="{2A9CFA7C-260D-4FF6-94A6-AEB9AE8BEC2B}" srcOrd="0" destOrd="0" presId="urn:microsoft.com/office/officeart/2005/8/layout/radial6"/>
    <dgm:cxn modelId="{B7D9B6F1-2C85-4501-A5C8-975E1F1B6299}" type="presOf" srcId="{98E5180D-142E-47F9-91E1-21D1F6F4CDF2}" destId="{87A2A70F-FBFD-4439-8B49-59F401376C47}" srcOrd="0" destOrd="0" presId="urn:microsoft.com/office/officeart/2005/8/layout/radial6"/>
    <dgm:cxn modelId="{DFD7C560-506A-409A-9675-83767CE400F2}" srcId="{22E33A0F-2EE3-48BC-A90D-AB9738433EB9}" destId="{4C034D89-2ADA-4578-BE09-798AA7FA021C}" srcOrd="0" destOrd="0" parTransId="{E5A4A97E-4D8C-4996-956C-1262DD609917}" sibTransId="{FB4969D7-6E9D-44C9-AED0-F87E798FE6B6}"/>
    <dgm:cxn modelId="{FFF8A447-098F-4BCE-8812-D56C5A30AAC1}" type="presOf" srcId="{DAB831B7-6BDF-4C44-8B0C-1BA7F355D822}" destId="{A8FFF6B7-94EB-40B3-A5D8-EA40B2997F45}" srcOrd="0" destOrd="0" presId="urn:microsoft.com/office/officeart/2005/8/layout/radial6"/>
    <dgm:cxn modelId="{272A042B-97A3-4AD9-967C-848750221477}" type="presOf" srcId="{22E33A0F-2EE3-48BC-A90D-AB9738433EB9}" destId="{64650DE4-68E5-4431-B5BE-3C2D126529C2}" srcOrd="0" destOrd="0" presId="urn:microsoft.com/office/officeart/2005/8/layout/radial6"/>
    <dgm:cxn modelId="{68CE84BE-849E-46CB-B762-1363730A63A1}" srcId="{4C034D89-2ADA-4578-BE09-798AA7FA021C}" destId="{EE193D4F-4AEE-41AE-B40E-4153CACBE4C0}" srcOrd="6" destOrd="0" parTransId="{ED650013-91E5-45C1-B414-233B2F070440}" sibTransId="{82143CE5-4A18-44AD-B714-D62C62C87876}"/>
    <dgm:cxn modelId="{90E24379-CBB8-4AE6-9C1A-BD7AB56555F1}" type="presOf" srcId="{710D4177-A1FC-4A66-AD1B-15917913FE1E}" destId="{9B2FB77E-4846-4BED-98BD-E6960C1887D9}" srcOrd="0" destOrd="0" presId="urn:microsoft.com/office/officeart/2005/8/layout/radial6"/>
    <dgm:cxn modelId="{AC809433-A0C1-43DF-8B31-BF5CD7C28905}" type="presOf" srcId="{3CCC0C61-59F7-44A8-B031-096522D535D3}" destId="{FF2E84CC-B4A8-4DF3-8D84-66999D499692}" srcOrd="0" destOrd="0" presId="urn:microsoft.com/office/officeart/2005/8/layout/radial6"/>
    <dgm:cxn modelId="{57B448D6-708D-4EDC-A5D8-CD0B72E0AF48}" srcId="{4C034D89-2ADA-4578-BE09-798AA7FA021C}" destId="{14F08E68-0878-4F45-B58D-08B894AB6442}" srcOrd="7" destOrd="0" parTransId="{2A910EC7-2BAE-4F1D-82E7-DBBC707D5422}" sibTransId="{C866E11F-EE45-4FF6-8397-EF30E7AA210E}"/>
    <dgm:cxn modelId="{41A2351C-CF11-433C-9253-9EB3CA5846B2}" type="presOf" srcId="{FBDE3107-FD70-49FC-AFAF-F20085125C01}" destId="{2BA20996-BDE8-4F6F-82C3-6EA381CD2A51}" srcOrd="0" destOrd="0" presId="urn:microsoft.com/office/officeart/2005/8/layout/radial6"/>
    <dgm:cxn modelId="{5D476C29-C379-466D-A4B0-921C01EAD2EC}" type="presOf" srcId="{82143CE5-4A18-44AD-B714-D62C62C87876}" destId="{F82AF6E7-9109-47B8-99FF-EBDB0BC10B54}" srcOrd="0" destOrd="0" presId="urn:microsoft.com/office/officeart/2005/8/layout/radial6"/>
    <dgm:cxn modelId="{664A77CE-D208-4F9F-806C-25EE8BAE9855}" srcId="{4C034D89-2ADA-4578-BE09-798AA7FA021C}" destId="{701AF08B-C6AD-42F4-A5F2-BB849F99171D}" srcOrd="0" destOrd="0" parTransId="{BC821A02-B04B-412D-BDC5-D0B516186AED}" sibTransId="{422AE335-7952-43C1-B658-0A5F50D2E888}"/>
    <dgm:cxn modelId="{66D062DC-FE70-4D96-81B5-DD55B25D7FAE}" type="presOf" srcId="{14F08E68-0878-4F45-B58D-08B894AB6442}" destId="{B2917E77-46F8-44E5-BE74-95B6C05389CE}" srcOrd="0" destOrd="0" presId="urn:microsoft.com/office/officeart/2005/8/layout/radial6"/>
    <dgm:cxn modelId="{BD83C1A2-7331-4AF1-9C91-4A50EEE2A855}" type="presOf" srcId="{4C034D89-2ADA-4578-BE09-798AA7FA021C}" destId="{E704CB26-B3FF-41BF-B353-31D23896BD60}" srcOrd="0" destOrd="0" presId="urn:microsoft.com/office/officeart/2005/8/layout/radial6"/>
    <dgm:cxn modelId="{AC9966A6-FE02-4B8B-8B88-54AD488CDFE0}" srcId="{22E33A0F-2EE3-48BC-A90D-AB9738433EB9}" destId="{20D81F68-EC15-49DB-B04B-7235A87A8BF6}" srcOrd="1" destOrd="0" parTransId="{84233B7D-5EFF-4041-9134-C83D81F32CB3}" sibTransId="{3787AEDF-9AD7-4FE5-856C-C7286CFD5602}"/>
    <dgm:cxn modelId="{B8EB78B6-98F9-48F9-A7F8-273CBD77B264}" type="presOf" srcId="{06CAB912-41A3-44E6-AD69-3AA0302D524E}" destId="{38C47577-BB4E-4B3F-8BC5-E3F5A555ECBE}" srcOrd="0" destOrd="0" presId="urn:microsoft.com/office/officeart/2005/8/layout/radial6"/>
    <dgm:cxn modelId="{3AE809A7-8978-42B8-A7F6-5F1D7DD3AEAB}" srcId="{4C034D89-2ADA-4578-BE09-798AA7FA021C}" destId="{C01F8D70-CBAB-4F83-A83C-2BA84FA33472}" srcOrd="1" destOrd="0" parTransId="{B4D3BF79-2C62-4464-83B6-FC6DB70025B6}" sibTransId="{4DC0B23A-626E-43E8-9BC8-65E6A2FB460C}"/>
    <dgm:cxn modelId="{B8A2A040-BF8C-4A5C-A1F9-512F1E71309A}" srcId="{4C034D89-2ADA-4578-BE09-798AA7FA021C}" destId="{06CAB912-41A3-44E6-AD69-3AA0302D524E}" srcOrd="4" destOrd="0" parTransId="{D65C8CBA-F384-4E1E-9986-E7D51A21C4BC}" sibTransId="{3E47E810-1AB7-416E-91C3-32317C71550C}"/>
    <dgm:cxn modelId="{C22AA205-6EAB-4D7C-B2C7-F960653B0A19}" type="presOf" srcId="{9D1571A0-A351-4FB9-B5CF-0588F067D1D1}" destId="{07A09D85-8C91-4BA6-8BA5-0A106BB4CA48}" srcOrd="0" destOrd="0" presId="urn:microsoft.com/office/officeart/2005/8/layout/radial6"/>
    <dgm:cxn modelId="{31ED60C4-3EE7-4228-B032-2FCFADF745CB}" type="presOf" srcId="{C01F8D70-CBAB-4F83-A83C-2BA84FA33472}" destId="{EF8065C7-4C74-4508-BD60-80DF4EC8B412}" srcOrd="0" destOrd="0" presId="urn:microsoft.com/office/officeart/2005/8/layout/radial6"/>
    <dgm:cxn modelId="{72DC3873-4A0A-40AC-9EA1-FA4773E99D7F}" type="presOf" srcId="{EE193D4F-4AEE-41AE-B40E-4153CACBE4C0}" destId="{0213EB73-FE7B-47FC-85DB-20CE2E7D212B}" srcOrd="0" destOrd="0" presId="urn:microsoft.com/office/officeart/2005/8/layout/radial6"/>
    <dgm:cxn modelId="{CEA18263-5173-438D-AD6E-645853431E50}" type="presOf" srcId="{C866E11F-EE45-4FF6-8397-EF30E7AA210E}" destId="{D0077521-6FAB-4E38-BFBC-5188D9ABD568}" srcOrd="0" destOrd="0" presId="urn:microsoft.com/office/officeart/2005/8/layout/radial6"/>
    <dgm:cxn modelId="{4898865A-2EA8-424D-87E0-1FA5A1D451AB}" srcId="{4C034D89-2ADA-4578-BE09-798AA7FA021C}" destId="{CF2C5B51-E52A-4C02-9F48-D0F3074EBAB3}" srcOrd="8" destOrd="0" parTransId="{10C07CDC-1323-42D5-86C8-89BFC3AABEF3}" sibTransId="{710D4177-A1FC-4A66-AD1B-15917913FE1E}"/>
    <dgm:cxn modelId="{D4878AD3-BEBC-41A0-8A50-309195145C41}" type="presOf" srcId="{9B7DE50D-753D-48F0-9541-C2C5BCB2F52E}" destId="{17520C16-C10A-488B-9D1E-1CDE62EC49EB}" srcOrd="0" destOrd="0" presId="urn:microsoft.com/office/officeart/2005/8/layout/radial6"/>
    <dgm:cxn modelId="{466026A9-F47C-4000-A14D-F6B5F70395D6}" type="presOf" srcId="{CF2C5B51-E52A-4C02-9F48-D0F3074EBAB3}" destId="{574BC12F-8589-4AE0-8C34-C8E413ED5CF5}" srcOrd="0" destOrd="0" presId="urn:microsoft.com/office/officeart/2005/8/layout/radial6"/>
    <dgm:cxn modelId="{BB03D216-A1F7-44F9-9550-ED8AF9ABEDAA}" type="presOf" srcId="{5E03AA2F-0D66-473B-B500-0EB5D336792E}" destId="{E6C78197-DCD6-4034-9CBA-17DBE354D492}" srcOrd="0" destOrd="0" presId="urn:microsoft.com/office/officeart/2005/8/layout/radial6"/>
    <dgm:cxn modelId="{F9191294-B65B-449C-BF4C-05A7990F340E}" srcId="{4C034D89-2ADA-4578-BE09-798AA7FA021C}" destId="{FBDE3107-FD70-49FC-AFAF-F20085125C01}" srcOrd="3" destOrd="0" parTransId="{FC0CE6A7-4134-490D-982F-41CE9A8B4F44}" sibTransId="{9D1571A0-A351-4FB9-B5CF-0588F067D1D1}"/>
    <dgm:cxn modelId="{25E67E96-8EC1-412A-9088-72C821530754}" type="presParOf" srcId="{64650DE4-68E5-4431-B5BE-3C2D126529C2}" destId="{E704CB26-B3FF-41BF-B353-31D23896BD60}" srcOrd="0" destOrd="0" presId="urn:microsoft.com/office/officeart/2005/8/layout/radial6"/>
    <dgm:cxn modelId="{DDE4ED87-16BB-4DB4-BDE5-BE0CD2BD5720}" type="presParOf" srcId="{64650DE4-68E5-4431-B5BE-3C2D126529C2}" destId="{FE160673-7309-428A-8DDA-D009C0136131}" srcOrd="1" destOrd="0" presId="urn:microsoft.com/office/officeart/2005/8/layout/radial6"/>
    <dgm:cxn modelId="{5B0C9A98-EF5C-4647-8D10-E19DA6C64A88}" type="presParOf" srcId="{64650DE4-68E5-4431-B5BE-3C2D126529C2}" destId="{3743872D-8A36-42CA-B910-DB8C8F70F38C}" srcOrd="2" destOrd="0" presId="urn:microsoft.com/office/officeart/2005/8/layout/radial6"/>
    <dgm:cxn modelId="{B6BC4303-73C8-4378-BC7C-1C5D73E94CC0}" type="presParOf" srcId="{64650DE4-68E5-4431-B5BE-3C2D126529C2}" destId="{62541261-088F-4191-91E8-BF860C1D481E}" srcOrd="3" destOrd="0" presId="urn:microsoft.com/office/officeart/2005/8/layout/radial6"/>
    <dgm:cxn modelId="{649C045F-6CC0-4A99-8098-5B72913B47E1}" type="presParOf" srcId="{64650DE4-68E5-4431-B5BE-3C2D126529C2}" destId="{EF8065C7-4C74-4508-BD60-80DF4EC8B412}" srcOrd="4" destOrd="0" presId="urn:microsoft.com/office/officeart/2005/8/layout/radial6"/>
    <dgm:cxn modelId="{5BB9E21F-0501-4E48-AE55-CA34237AA7ED}" type="presParOf" srcId="{64650DE4-68E5-4431-B5BE-3C2D126529C2}" destId="{55F8C5E2-73C7-4C82-9B7D-EA243EB2987C}" srcOrd="5" destOrd="0" presId="urn:microsoft.com/office/officeart/2005/8/layout/radial6"/>
    <dgm:cxn modelId="{B171B1B2-31C2-4970-B349-15D76277F334}" type="presParOf" srcId="{64650DE4-68E5-4431-B5BE-3C2D126529C2}" destId="{446830A1-4786-4E56-8283-389B57F149D9}" srcOrd="6" destOrd="0" presId="urn:microsoft.com/office/officeart/2005/8/layout/radial6"/>
    <dgm:cxn modelId="{E6C2DBA9-8D77-4458-8691-ACA1902C3729}" type="presParOf" srcId="{64650DE4-68E5-4431-B5BE-3C2D126529C2}" destId="{E6C78197-DCD6-4034-9CBA-17DBE354D492}" srcOrd="7" destOrd="0" presId="urn:microsoft.com/office/officeart/2005/8/layout/radial6"/>
    <dgm:cxn modelId="{92A754F8-7F93-449B-947C-F58F08A6355C}" type="presParOf" srcId="{64650DE4-68E5-4431-B5BE-3C2D126529C2}" destId="{487ADCFC-B587-41CF-A3C1-6C690D52656E}" srcOrd="8" destOrd="0" presId="urn:microsoft.com/office/officeart/2005/8/layout/radial6"/>
    <dgm:cxn modelId="{B16426B4-7A9B-404B-A562-40DFAFB8CAE5}" type="presParOf" srcId="{64650DE4-68E5-4431-B5BE-3C2D126529C2}" destId="{17520C16-C10A-488B-9D1E-1CDE62EC49EB}" srcOrd="9" destOrd="0" presId="urn:microsoft.com/office/officeart/2005/8/layout/radial6"/>
    <dgm:cxn modelId="{3DBAB206-A396-42E9-8AD4-0E134F7BFECE}" type="presParOf" srcId="{64650DE4-68E5-4431-B5BE-3C2D126529C2}" destId="{2BA20996-BDE8-4F6F-82C3-6EA381CD2A51}" srcOrd="10" destOrd="0" presId="urn:microsoft.com/office/officeart/2005/8/layout/radial6"/>
    <dgm:cxn modelId="{C0342FD1-1982-41CA-8203-B1489EAACCC1}" type="presParOf" srcId="{64650DE4-68E5-4431-B5BE-3C2D126529C2}" destId="{C0742C6F-6CAC-4448-A6DB-CE5AAE8A4B77}" srcOrd="11" destOrd="0" presId="urn:microsoft.com/office/officeart/2005/8/layout/radial6"/>
    <dgm:cxn modelId="{72146DA4-42C5-41D0-B90F-2C43E630E7B8}" type="presParOf" srcId="{64650DE4-68E5-4431-B5BE-3C2D126529C2}" destId="{07A09D85-8C91-4BA6-8BA5-0A106BB4CA48}" srcOrd="12" destOrd="0" presId="urn:microsoft.com/office/officeart/2005/8/layout/radial6"/>
    <dgm:cxn modelId="{62797F88-06E9-47CF-AC76-C97D0587DD81}" type="presParOf" srcId="{64650DE4-68E5-4431-B5BE-3C2D126529C2}" destId="{38C47577-BB4E-4B3F-8BC5-E3F5A555ECBE}" srcOrd="13" destOrd="0" presId="urn:microsoft.com/office/officeart/2005/8/layout/radial6"/>
    <dgm:cxn modelId="{C280AD9C-056D-4FC9-98DC-97DE2BA68F55}" type="presParOf" srcId="{64650DE4-68E5-4431-B5BE-3C2D126529C2}" destId="{5804E155-3040-4D5E-8652-42D5276054D6}" srcOrd="14" destOrd="0" presId="urn:microsoft.com/office/officeart/2005/8/layout/radial6"/>
    <dgm:cxn modelId="{C8BE8E98-ED3A-4B02-81C7-F11334C6ABD2}" type="presParOf" srcId="{64650DE4-68E5-4431-B5BE-3C2D126529C2}" destId="{2A9CFA7C-260D-4FF6-94A6-AEB9AE8BEC2B}" srcOrd="15" destOrd="0" presId="urn:microsoft.com/office/officeart/2005/8/layout/radial6"/>
    <dgm:cxn modelId="{450E0AAF-C6C5-4D80-B687-642CE60589AB}" type="presParOf" srcId="{64650DE4-68E5-4431-B5BE-3C2D126529C2}" destId="{FF2E84CC-B4A8-4DF3-8D84-66999D499692}" srcOrd="16" destOrd="0" presId="urn:microsoft.com/office/officeart/2005/8/layout/radial6"/>
    <dgm:cxn modelId="{9EAAF957-8163-4DB7-8CF3-5A2D964A0942}" type="presParOf" srcId="{64650DE4-68E5-4431-B5BE-3C2D126529C2}" destId="{21B5B01C-1873-4375-9B98-C8D4752D866B}" srcOrd="17" destOrd="0" presId="urn:microsoft.com/office/officeart/2005/8/layout/radial6"/>
    <dgm:cxn modelId="{96ECC19D-83D3-421D-94C8-242C97205BB6}" type="presParOf" srcId="{64650DE4-68E5-4431-B5BE-3C2D126529C2}" destId="{757837A2-D8BF-479E-803E-1CB406A69B17}" srcOrd="18" destOrd="0" presId="urn:microsoft.com/office/officeart/2005/8/layout/radial6"/>
    <dgm:cxn modelId="{4AF9AFA9-C1E3-477F-9BDD-C7E4A4E79314}" type="presParOf" srcId="{64650DE4-68E5-4431-B5BE-3C2D126529C2}" destId="{0213EB73-FE7B-47FC-85DB-20CE2E7D212B}" srcOrd="19" destOrd="0" presId="urn:microsoft.com/office/officeart/2005/8/layout/radial6"/>
    <dgm:cxn modelId="{DDCF257D-FE8B-43E4-9FA0-71ACB7499D92}" type="presParOf" srcId="{64650DE4-68E5-4431-B5BE-3C2D126529C2}" destId="{AB905262-C3E1-43E5-A915-1466D14DA3AD}" srcOrd="20" destOrd="0" presId="urn:microsoft.com/office/officeart/2005/8/layout/radial6"/>
    <dgm:cxn modelId="{E24B947E-0548-40EE-A99E-A3AE449B39E5}" type="presParOf" srcId="{64650DE4-68E5-4431-B5BE-3C2D126529C2}" destId="{F82AF6E7-9109-47B8-99FF-EBDB0BC10B54}" srcOrd="21" destOrd="0" presId="urn:microsoft.com/office/officeart/2005/8/layout/radial6"/>
    <dgm:cxn modelId="{A27A52EC-B4F8-4BB6-A58B-E9C4F025F75D}" type="presParOf" srcId="{64650DE4-68E5-4431-B5BE-3C2D126529C2}" destId="{B2917E77-46F8-44E5-BE74-95B6C05389CE}" srcOrd="22" destOrd="0" presId="urn:microsoft.com/office/officeart/2005/8/layout/radial6"/>
    <dgm:cxn modelId="{F3729B93-3C53-40E6-9BA1-8C15711ABB5E}" type="presParOf" srcId="{64650DE4-68E5-4431-B5BE-3C2D126529C2}" destId="{FCF8ADCF-492C-4720-A6D8-FB9225C5A5BB}" srcOrd="23" destOrd="0" presId="urn:microsoft.com/office/officeart/2005/8/layout/radial6"/>
    <dgm:cxn modelId="{2F6D8C80-A757-49BA-9551-172B8DEF6E4D}" type="presParOf" srcId="{64650DE4-68E5-4431-B5BE-3C2D126529C2}" destId="{D0077521-6FAB-4E38-BFBC-5188D9ABD568}" srcOrd="24" destOrd="0" presId="urn:microsoft.com/office/officeart/2005/8/layout/radial6"/>
    <dgm:cxn modelId="{96CB3E2F-6772-4237-95BA-754F1CB219DE}" type="presParOf" srcId="{64650DE4-68E5-4431-B5BE-3C2D126529C2}" destId="{574BC12F-8589-4AE0-8C34-C8E413ED5CF5}" srcOrd="25" destOrd="0" presId="urn:microsoft.com/office/officeart/2005/8/layout/radial6"/>
    <dgm:cxn modelId="{B6297F74-9EAA-4776-8A94-FFF7B803588C}" type="presParOf" srcId="{64650DE4-68E5-4431-B5BE-3C2D126529C2}" destId="{55D761EB-0C5D-450F-9D74-20CBAE4CA36A}" srcOrd="26" destOrd="0" presId="urn:microsoft.com/office/officeart/2005/8/layout/radial6"/>
    <dgm:cxn modelId="{6F2D90EC-9BD1-4272-8EED-77DCEB4493B6}" type="presParOf" srcId="{64650DE4-68E5-4431-B5BE-3C2D126529C2}" destId="{9B2FB77E-4846-4BED-98BD-E6960C1887D9}" srcOrd="27" destOrd="0" presId="urn:microsoft.com/office/officeart/2005/8/layout/radial6"/>
    <dgm:cxn modelId="{D2EEBBB9-A9B7-4A23-A0F3-8237D8A1980E}" type="presParOf" srcId="{64650DE4-68E5-4431-B5BE-3C2D126529C2}" destId="{A8FFF6B7-94EB-40B3-A5D8-EA40B2997F45}" srcOrd="28" destOrd="0" presId="urn:microsoft.com/office/officeart/2005/8/layout/radial6"/>
    <dgm:cxn modelId="{E65A3F5D-99E2-44DA-AC29-6863B666B6D3}" type="presParOf" srcId="{64650DE4-68E5-4431-B5BE-3C2D126529C2}" destId="{814AAD83-9394-470B-A1A2-EA8F44941A8F}" srcOrd="29" destOrd="0" presId="urn:microsoft.com/office/officeart/2005/8/layout/radial6"/>
    <dgm:cxn modelId="{9B417237-CED6-4039-8982-8111B9D35D5D}" type="presParOf" srcId="{64650DE4-68E5-4431-B5BE-3C2D126529C2}" destId="{87A2A70F-FBFD-4439-8B49-59F401376C47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F0FB7-985A-46A5-BC52-C40A9DE21D8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D0269A0-5DFC-4D9A-90FB-67BEFDC90FCE}">
      <dgm:prSet custT="1"/>
      <dgm:spPr/>
      <dgm:t>
        <a:bodyPr/>
        <a:lstStyle/>
        <a:p>
          <a:pPr rtl="0"/>
          <a:r>
            <a:rPr kumimoji="1" lang="zh-TW" altLang="en-US" sz="2400" b="0" cap="none" spc="0" dirty="0" smtClean="0">
              <a:ln w="0"/>
              <a:solidFill>
                <a:schemeClr val="tx1"/>
              </a:solidFill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（一）</a:t>
          </a:r>
          <a:endParaRPr lang="zh-TW" altLang="en-US" sz="2400" b="0" cap="none" spc="0" dirty="0">
            <a:ln w="0"/>
            <a:solidFill>
              <a:schemeClr val="tx1"/>
            </a:solidFill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13490B87-D4FC-404E-81A0-82CD29614279}" type="parTrans" cxnId="{DB44E27A-D3C1-4F94-B485-25C8528989CE}">
      <dgm:prSet/>
      <dgm:spPr/>
      <dgm:t>
        <a:bodyPr/>
        <a:lstStyle/>
        <a:p>
          <a:endParaRPr lang="zh-TW" altLang="en-US"/>
        </a:p>
      </dgm:t>
    </dgm:pt>
    <dgm:pt modelId="{5195129F-4E87-45EA-A66E-9A5D20FEF211}" type="sibTrans" cxnId="{DB44E27A-D3C1-4F94-B485-25C8528989CE}">
      <dgm:prSet/>
      <dgm:spPr/>
      <dgm:t>
        <a:bodyPr/>
        <a:lstStyle/>
        <a:p>
          <a:endParaRPr lang="zh-TW" altLang="en-US"/>
        </a:p>
      </dgm:t>
    </dgm:pt>
    <dgm:pt modelId="{917D0364-6AE7-4589-A701-15B769AE7141}">
      <dgm:prSet custT="1"/>
      <dgm:spPr/>
      <dgm:t>
        <a:bodyPr/>
        <a:lstStyle/>
        <a:p>
          <a:pPr rtl="0"/>
          <a:r>
            <a:rPr kumimoji="1" lang="zh-TW" altLang="en-US" sz="2400" b="0" cap="none" spc="0" dirty="0" smtClean="0">
              <a:ln w="0"/>
              <a:solidFill>
                <a:schemeClr val="tx1"/>
              </a:solidFill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（二）</a:t>
          </a:r>
          <a:endParaRPr lang="zh-TW" altLang="en-US" sz="2400" b="0" cap="none" spc="0" dirty="0">
            <a:ln w="0"/>
            <a:solidFill>
              <a:schemeClr val="tx1"/>
            </a:solidFill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D0CEF6BF-4E37-47F3-BA69-41596CC65D63}" type="parTrans" cxnId="{04306DFD-FFD6-416A-B2C7-8D2A1EE8A7DE}">
      <dgm:prSet/>
      <dgm:spPr/>
      <dgm:t>
        <a:bodyPr/>
        <a:lstStyle/>
        <a:p>
          <a:endParaRPr lang="zh-TW" altLang="en-US"/>
        </a:p>
      </dgm:t>
    </dgm:pt>
    <dgm:pt modelId="{9FA3259C-C921-427E-9C36-7D1ED4E477C5}" type="sibTrans" cxnId="{04306DFD-FFD6-416A-B2C7-8D2A1EE8A7DE}">
      <dgm:prSet/>
      <dgm:spPr/>
      <dgm:t>
        <a:bodyPr/>
        <a:lstStyle/>
        <a:p>
          <a:endParaRPr lang="zh-TW" altLang="en-US"/>
        </a:p>
      </dgm:t>
    </dgm:pt>
    <dgm:pt modelId="{B4AAB39C-A190-45C8-98E1-85A52FB18F5F}">
      <dgm:prSet custT="1"/>
      <dgm:spPr/>
      <dgm:t>
        <a:bodyPr/>
        <a:lstStyle/>
        <a:p>
          <a:pPr rtl="0"/>
          <a:r>
            <a:rPr kumimoji="1" lang="zh-TW" altLang="en-US" sz="2400" b="0" cap="none" spc="0" dirty="0" smtClean="0">
              <a:ln w="0"/>
              <a:solidFill>
                <a:schemeClr val="tx1"/>
              </a:solidFill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（三）</a:t>
          </a:r>
          <a:endParaRPr lang="zh-TW" altLang="en-US" sz="2400" b="0" cap="none" spc="0" dirty="0">
            <a:ln w="0"/>
            <a:solidFill>
              <a:schemeClr val="tx1"/>
            </a:solidFill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9CD7032B-90B1-4987-B71A-4E07D77CD06B}" type="parTrans" cxnId="{CBD4AEF7-001C-4280-9518-B12CB5851F20}">
      <dgm:prSet/>
      <dgm:spPr/>
      <dgm:t>
        <a:bodyPr/>
        <a:lstStyle/>
        <a:p>
          <a:endParaRPr lang="zh-TW" altLang="en-US"/>
        </a:p>
      </dgm:t>
    </dgm:pt>
    <dgm:pt modelId="{2C82E07E-2C44-4DA9-8A5D-7C44B39E21E8}" type="sibTrans" cxnId="{CBD4AEF7-001C-4280-9518-B12CB5851F20}">
      <dgm:prSet/>
      <dgm:spPr/>
      <dgm:t>
        <a:bodyPr/>
        <a:lstStyle/>
        <a:p>
          <a:endParaRPr lang="zh-TW" altLang="en-US"/>
        </a:p>
      </dgm:t>
    </dgm:pt>
    <dgm:pt modelId="{0DEB1355-9A39-4188-B551-833DDB4BBF13}">
      <dgm:prSet custT="1"/>
      <dgm:spPr/>
      <dgm:t>
        <a:bodyPr/>
        <a:lstStyle/>
        <a:p>
          <a:pPr rtl="0"/>
          <a:r>
            <a:rPr kumimoji="1" lang="zh-TW" altLang="en-US" sz="2400" b="0" cap="none" spc="0" dirty="0" smtClean="0">
              <a:ln w="0"/>
              <a:solidFill>
                <a:schemeClr val="tx1"/>
              </a:solidFill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（四）</a:t>
          </a:r>
          <a:endParaRPr lang="zh-TW" altLang="en-US" sz="2400" b="0" cap="none" spc="0" dirty="0">
            <a:ln w="0"/>
            <a:solidFill>
              <a:schemeClr val="tx1"/>
            </a:solidFill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1BA7B879-76AB-440D-9AFA-93D102C518AC}" type="parTrans" cxnId="{AE563543-F5E3-4E42-96D7-CAFE376282ED}">
      <dgm:prSet/>
      <dgm:spPr/>
      <dgm:t>
        <a:bodyPr/>
        <a:lstStyle/>
        <a:p>
          <a:endParaRPr lang="zh-TW" altLang="en-US"/>
        </a:p>
      </dgm:t>
    </dgm:pt>
    <dgm:pt modelId="{180CA356-192D-400C-8379-3F4FC670CEEC}" type="sibTrans" cxnId="{AE563543-F5E3-4E42-96D7-CAFE376282ED}">
      <dgm:prSet/>
      <dgm:spPr/>
      <dgm:t>
        <a:bodyPr/>
        <a:lstStyle/>
        <a:p>
          <a:endParaRPr lang="zh-TW" altLang="en-US"/>
        </a:p>
      </dgm:t>
    </dgm:pt>
    <dgm:pt modelId="{88780D9A-8A92-4459-A174-B2CD7C788EC0}" type="pres">
      <dgm:prSet presAssocID="{BBFF0FB7-985A-46A5-BC52-C40A9DE21D8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0B7355C-D4B7-4723-BB19-09879EF03C09}" type="pres">
      <dgm:prSet presAssocID="{7D0269A0-5DFC-4D9A-90FB-67BEFDC90FCE}" presName="Accent1" presStyleCnt="0"/>
      <dgm:spPr/>
    </dgm:pt>
    <dgm:pt modelId="{4B530590-1481-48E2-8984-AD11E3E44AEF}" type="pres">
      <dgm:prSet presAssocID="{7D0269A0-5DFC-4D9A-90FB-67BEFDC90FCE}" presName="Accent" presStyleLbl="node1" presStyleIdx="0" presStyleCnt="4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zh-TW" altLang="en-US"/>
        </a:p>
      </dgm:t>
    </dgm:pt>
    <dgm:pt modelId="{92A60A88-A7B7-4132-8AD9-966B1EF8EA7D}" type="pres">
      <dgm:prSet presAssocID="{7D0269A0-5DFC-4D9A-90FB-67BEFDC90FCE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409234-8D5E-4CBF-A05A-B229AE95BB31}" type="pres">
      <dgm:prSet presAssocID="{917D0364-6AE7-4589-A701-15B769AE7141}" presName="Accent2" presStyleCnt="0"/>
      <dgm:spPr/>
    </dgm:pt>
    <dgm:pt modelId="{3A4336DA-988D-4705-9E2B-BEF7F6C1BE4D}" type="pres">
      <dgm:prSet presAssocID="{917D0364-6AE7-4589-A701-15B769AE7141}" presName="Accent" presStyleLbl="node1" presStyleIdx="1" presStyleCnt="4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zh-TW" altLang="en-US"/>
        </a:p>
      </dgm:t>
    </dgm:pt>
    <dgm:pt modelId="{A36A551D-B354-4F36-9B7D-C8B629D0AFCA}" type="pres">
      <dgm:prSet presAssocID="{917D0364-6AE7-4589-A701-15B769AE714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74F81B-093F-4E1D-8767-4CF8EE818B6D}" type="pres">
      <dgm:prSet presAssocID="{B4AAB39C-A190-45C8-98E1-85A52FB18F5F}" presName="Accent3" presStyleCnt="0"/>
      <dgm:spPr/>
    </dgm:pt>
    <dgm:pt modelId="{9E386815-C12C-4ECB-A891-2A7B1ECFC781}" type="pres">
      <dgm:prSet presAssocID="{B4AAB39C-A190-45C8-98E1-85A52FB18F5F}" presName="Accent" presStyleLbl="node1" presStyleIdx="2" presStyleCnt="4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zh-TW" altLang="en-US"/>
        </a:p>
      </dgm:t>
    </dgm:pt>
    <dgm:pt modelId="{FE23D877-9642-42E7-892B-D526F347B688}" type="pres">
      <dgm:prSet presAssocID="{B4AAB39C-A190-45C8-98E1-85A52FB18F5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3BCAB8-1BDA-4509-9E1F-37198E642231}" type="pres">
      <dgm:prSet presAssocID="{0DEB1355-9A39-4188-B551-833DDB4BBF13}" presName="Accent4" presStyleCnt="0"/>
      <dgm:spPr/>
    </dgm:pt>
    <dgm:pt modelId="{66B8FF5B-F1AE-4C2B-B7AA-4C28F2F6FE71}" type="pres">
      <dgm:prSet presAssocID="{0DEB1355-9A39-4188-B551-833DDB4BBF13}" presName="Accent" presStyleLbl="node1" presStyleIdx="3" presStyleCnt="4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zh-TW" altLang="en-US"/>
        </a:p>
      </dgm:t>
    </dgm:pt>
    <dgm:pt modelId="{5C812EF3-8843-470B-94B4-74FD39A44D8F}" type="pres">
      <dgm:prSet presAssocID="{0DEB1355-9A39-4188-B551-833DDB4BBF13}" presName="Parent4" presStyleLbl="revTx" presStyleIdx="3" presStyleCnt="4" custScaleX="1159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DB1219-2BEF-4AD8-B5DA-F0FA8B999A9A}" type="presOf" srcId="{0DEB1355-9A39-4188-B551-833DDB4BBF13}" destId="{5C812EF3-8843-470B-94B4-74FD39A44D8F}" srcOrd="0" destOrd="0" presId="urn:microsoft.com/office/officeart/2009/layout/CircleArrowProcess"/>
    <dgm:cxn modelId="{02A15EDA-DE98-4556-8717-4FB651A5AD30}" type="presOf" srcId="{B4AAB39C-A190-45C8-98E1-85A52FB18F5F}" destId="{FE23D877-9642-42E7-892B-D526F347B688}" srcOrd="0" destOrd="0" presId="urn:microsoft.com/office/officeart/2009/layout/CircleArrowProcess"/>
    <dgm:cxn modelId="{04306DFD-FFD6-416A-B2C7-8D2A1EE8A7DE}" srcId="{BBFF0FB7-985A-46A5-BC52-C40A9DE21D8E}" destId="{917D0364-6AE7-4589-A701-15B769AE7141}" srcOrd="1" destOrd="0" parTransId="{D0CEF6BF-4E37-47F3-BA69-41596CC65D63}" sibTransId="{9FA3259C-C921-427E-9C36-7D1ED4E477C5}"/>
    <dgm:cxn modelId="{953A1D8A-BBFC-40FB-8DF2-0DD51CC7A0E2}" type="presOf" srcId="{917D0364-6AE7-4589-A701-15B769AE7141}" destId="{A36A551D-B354-4F36-9B7D-C8B629D0AFCA}" srcOrd="0" destOrd="0" presId="urn:microsoft.com/office/officeart/2009/layout/CircleArrowProcess"/>
    <dgm:cxn modelId="{DF912C45-4070-449F-A8D4-1C1EFBE3BB54}" type="presOf" srcId="{7D0269A0-5DFC-4D9A-90FB-67BEFDC90FCE}" destId="{92A60A88-A7B7-4132-8AD9-966B1EF8EA7D}" srcOrd="0" destOrd="0" presId="urn:microsoft.com/office/officeart/2009/layout/CircleArrowProcess"/>
    <dgm:cxn modelId="{CBD4AEF7-001C-4280-9518-B12CB5851F20}" srcId="{BBFF0FB7-985A-46A5-BC52-C40A9DE21D8E}" destId="{B4AAB39C-A190-45C8-98E1-85A52FB18F5F}" srcOrd="2" destOrd="0" parTransId="{9CD7032B-90B1-4987-B71A-4E07D77CD06B}" sibTransId="{2C82E07E-2C44-4DA9-8A5D-7C44B39E21E8}"/>
    <dgm:cxn modelId="{AE563543-F5E3-4E42-96D7-CAFE376282ED}" srcId="{BBFF0FB7-985A-46A5-BC52-C40A9DE21D8E}" destId="{0DEB1355-9A39-4188-B551-833DDB4BBF13}" srcOrd="3" destOrd="0" parTransId="{1BA7B879-76AB-440D-9AFA-93D102C518AC}" sibTransId="{180CA356-192D-400C-8379-3F4FC670CEEC}"/>
    <dgm:cxn modelId="{DB44E27A-D3C1-4F94-B485-25C8528989CE}" srcId="{BBFF0FB7-985A-46A5-BC52-C40A9DE21D8E}" destId="{7D0269A0-5DFC-4D9A-90FB-67BEFDC90FCE}" srcOrd="0" destOrd="0" parTransId="{13490B87-D4FC-404E-81A0-82CD29614279}" sibTransId="{5195129F-4E87-45EA-A66E-9A5D20FEF211}"/>
    <dgm:cxn modelId="{F522891E-DE47-497E-9A88-505D9B114373}" type="presOf" srcId="{BBFF0FB7-985A-46A5-BC52-C40A9DE21D8E}" destId="{88780D9A-8A92-4459-A174-B2CD7C788EC0}" srcOrd="0" destOrd="0" presId="urn:microsoft.com/office/officeart/2009/layout/CircleArrowProcess"/>
    <dgm:cxn modelId="{E992A80D-2117-422C-BB80-6C0799E09A74}" type="presParOf" srcId="{88780D9A-8A92-4459-A174-B2CD7C788EC0}" destId="{80B7355C-D4B7-4723-BB19-09879EF03C09}" srcOrd="0" destOrd="0" presId="urn:microsoft.com/office/officeart/2009/layout/CircleArrowProcess"/>
    <dgm:cxn modelId="{097BF5DB-625A-4923-839F-F3EA8094E5DB}" type="presParOf" srcId="{80B7355C-D4B7-4723-BB19-09879EF03C09}" destId="{4B530590-1481-48E2-8984-AD11E3E44AEF}" srcOrd="0" destOrd="0" presId="urn:microsoft.com/office/officeart/2009/layout/CircleArrowProcess"/>
    <dgm:cxn modelId="{98D7D922-453B-4BC3-920B-15C45DB4B6ED}" type="presParOf" srcId="{88780D9A-8A92-4459-A174-B2CD7C788EC0}" destId="{92A60A88-A7B7-4132-8AD9-966B1EF8EA7D}" srcOrd="1" destOrd="0" presId="urn:microsoft.com/office/officeart/2009/layout/CircleArrowProcess"/>
    <dgm:cxn modelId="{D6CA59FD-9FCE-48E6-8B9B-6F2814C1A05A}" type="presParOf" srcId="{88780D9A-8A92-4459-A174-B2CD7C788EC0}" destId="{95409234-8D5E-4CBF-A05A-B229AE95BB31}" srcOrd="2" destOrd="0" presId="urn:microsoft.com/office/officeart/2009/layout/CircleArrowProcess"/>
    <dgm:cxn modelId="{8F04419C-C22B-4540-8B96-B9D31AD2F866}" type="presParOf" srcId="{95409234-8D5E-4CBF-A05A-B229AE95BB31}" destId="{3A4336DA-988D-4705-9E2B-BEF7F6C1BE4D}" srcOrd="0" destOrd="0" presId="urn:microsoft.com/office/officeart/2009/layout/CircleArrowProcess"/>
    <dgm:cxn modelId="{896C0AC9-941F-4FE9-861D-7C3376ED9F78}" type="presParOf" srcId="{88780D9A-8A92-4459-A174-B2CD7C788EC0}" destId="{A36A551D-B354-4F36-9B7D-C8B629D0AFCA}" srcOrd="3" destOrd="0" presId="urn:microsoft.com/office/officeart/2009/layout/CircleArrowProcess"/>
    <dgm:cxn modelId="{5FCA07F4-E500-4233-9F2E-297C3B18215C}" type="presParOf" srcId="{88780D9A-8A92-4459-A174-B2CD7C788EC0}" destId="{4B74F81B-093F-4E1D-8767-4CF8EE818B6D}" srcOrd="4" destOrd="0" presId="urn:microsoft.com/office/officeart/2009/layout/CircleArrowProcess"/>
    <dgm:cxn modelId="{759AA42A-BD3D-4F81-ACF9-970256D7CC20}" type="presParOf" srcId="{4B74F81B-093F-4E1D-8767-4CF8EE818B6D}" destId="{9E386815-C12C-4ECB-A891-2A7B1ECFC781}" srcOrd="0" destOrd="0" presId="urn:microsoft.com/office/officeart/2009/layout/CircleArrowProcess"/>
    <dgm:cxn modelId="{A58E881A-C5BA-4DF2-A337-3AF5792D6DEF}" type="presParOf" srcId="{88780D9A-8A92-4459-A174-B2CD7C788EC0}" destId="{FE23D877-9642-42E7-892B-D526F347B688}" srcOrd="5" destOrd="0" presId="urn:microsoft.com/office/officeart/2009/layout/CircleArrowProcess"/>
    <dgm:cxn modelId="{38A97385-7B24-439D-85BA-0F099FAEB8E8}" type="presParOf" srcId="{88780D9A-8A92-4459-A174-B2CD7C788EC0}" destId="{D53BCAB8-1BDA-4509-9E1F-37198E642231}" srcOrd="6" destOrd="0" presId="urn:microsoft.com/office/officeart/2009/layout/CircleArrowProcess"/>
    <dgm:cxn modelId="{FDDF8192-8E18-4BA3-B56F-6A15DBE5D90E}" type="presParOf" srcId="{D53BCAB8-1BDA-4509-9E1F-37198E642231}" destId="{66B8FF5B-F1AE-4C2B-B7AA-4C28F2F6FE71}" srcOrd="0" destOrd="0" presId="urn:microsoft.com/office/officeart/2009/layout/CircleArrowProcess"/>
    <dgm:cxn modelId="{D025C2C5-0F70-40C5-9B8E-DAB7663E7941}" type="presParOf" srcId="{88780D9A-8A92-4459-A174-B2CD7C788EC0}" destId="{5C812EF3-8843-470B-94B4-74FD39A44D8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AFD93-E676-4C6D-BB17-72EEFF67AF32}">
      <dsp:nvSpPr>
        <dsp:cNvPr id="0" name=""/>
        <dsp:cNvSpPr/>
      </dsp:nvSpPr>
      <dsp:spPr>
        <a:xfrm rot="5400000">
          <a:off x="-239491" y="239491"/>
          <a:ext cx="1596609" cy="1117626"/>
        </a:xfrm>
        <a:prstGeom prst="chevron">
          <a:avLst/>
        </a:prstGeom>
        <a:solidFill>
          <a:srgbClr val="7030A0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rPr>
            <a:t>壹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 rot="-5400000">
        <a:off x="1" y="558812"/>
        <a:ext cx="1117626" cy="478983"/>
      </dsp:txXfrm>
    </dsp:sp>
    <dsp:sp modelId="{EE7600CA-325F-469F-98DD-016C98D99DFC}">
      <dsp:nvSpPr>
        <dsp:cNvPr id="0" name=""/>
        <dsp:cNvSpPr/>
      </dsp:nvSpPr>
      <dsp:spPr>
        <a:xfrm rot="5400000">
          <a:off x="2944386" y="-1797644"/>
          <a:ext cx="1037796" cy="4706849"/>
        </a:xfrm>
        <a:prstGeom prst="round2SameRect">
          <a:avLst/>
        </a:prstGeom>
        <a:noFill/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台灣經濟面臨問題</a:t>
          </a:r>
          <a:endParaRPr lang="zh-TW" altLang="en-US" sz="2400" b="1" kern="1200" dirty="0"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 rot="-5400000">
        <a:off x="1109860" y="87543"/>
        <a:ext cx="4656188" cy="936474"/>
      </dsp:txXfrm>
    </dsp:sp>
    <dsp:sp modelId="{09207EB3-B607-4952-B656-CC9136E90AA5}">
      <dsp:nvSpPr>
        <dsp:cNvPr id="0" name=""/>
        <dsp:cNvSpPr/>
      </dsp:nvSpPr>
      <dsp:spPr>
        <a:xfrm rot="5400000">
          <a:off x="-239491" y="1644594"/>
          <a:ext cx="1596609" cy="1117626"/>
        </a:xfrm>
        <a:prstGeom prst="chevron">
          <a:avLst/>
        </a:prstGeom>
        <a:solidFill>
          <a:schemeClr val="accent4">
            <a:lumMod val="75000"/>
          </a:schemeClr>
        </a:solidFill>
        <a:ln w="6350" cap="flat" cmpd="sng" algn="ctr">
          <a:solidFill>
            <a:schemeClr val="accent4">
              <a:hueOff val="-1188603"/>
              <a:satOff val="21780"/>
              <a:lumOff val="2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rPr>
            <a:t>貳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 rot="-5400000">
        <a:off x="1" y="1963915"/>
        <a:ext cx="1117626" cy="478983"/>
      </dsp:txXfrm>
    </dsp:sp>
    <dsp:sp modelId="{2056E2FA-5A85-4A1E-A0B2-61E770C81952}">
      <dsp:nvSpPr>
        <dsp:cNvPr id="0" name=""/>
        <dsp:cNvSpPr/>
      </dsp:nvSpPr>
      <dsp:spPr>
        <a:xfrm rot="5400000">
          <a:off x="2952153" y="-429423"/>
          <a:ext cx="1037796" cy="4706849"/>
        </a:xfrm>
        <a:prstGeom prst="round2SameRect">
          <a:avLst/>
        </a:prstGeom>
        <a:noFill/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政府現行政策</a:t>
          </a:r>
          <a:endParaRPr lang="zh-TW" altLang="en-US" sz="2400" b="1" kern="1200" dirty="0">
            <a:effectLst/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 rot="-5400000">
        <a:off x="1117627" y="1455764"/>
        <a:ext cx="4656188" cy="936474"/>
      </dsp:txXfrm>
    </dsp:sp>
    <dsp:sp modelId="{792EFD9E-98C1-4829-90BA-B450F71A2EB1}">
      <dsp:nvSpPr>
        <dsp:cNvPr id="0" name=""/>
        <dsp:cNvSpPr/>
      </dsp:nvSpPr>
      <dsp:spPr>
        <a:xfrm rot="5400000">
          <a:off x="-239491" y="3037305"/>
          <a:ext cx="1596609" cy="1117626"/>
        </a:xfrm>
        <a:prstGeom prst="chevron">
          <a:avLst/>
        </a:prstGeom>
        <a:solidFill>
          <a:srgbClr val="4A7C90"/>
        </a:solidFill>
        <a:ln w="6350" cap="flat" cmpd="sng" algn="ctr">
          <a:solidFill>
            <a:srgbClr val="4A7C9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rPr>
            <a:t>參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 rot="-5400000">
        <a:off x="1" y="3356626"/>
        <a:ext cx="1117626" cy="478983"/>
      </dsp:txXfrm>
    </dsp:sp>
    <dsp:sp modelId="{BBCD182A-E656-41B9-9507-61EB9F523D7B}">
      <dsp:nvSpPr>
        <dsp:cNvPr id="0" name=""/>
        <dsp:cNvSpPr/>
      </dsp:nvSpPr>
      <dsp:spPr>
        <a:xfrm rot="5400000">
          <a:off x="2952153" y="973106"/>
          <a:ext cx="1037796" cy="4706849"/>
        </a:xfrm>
        <a:prstGeom prst="round2SameRect">
          <a:avLst/>
        </a:prstGeom>
        <a:noFill/>
        <a:ln w="6350" cap="flat" cmpd="sng" algn="ctr">
          <a:solidFill>
            <a:srgbClr val="4A7C9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實用策略</a:t>
          </a:r>
          <a:endParaRPr lang="zh-TW" altLang="en-US" sz="2400" b="1" kern="1200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 rot="-5400000">
        <a:off x="1117627" y="2858294"/>
        <a:ext cx="4656188" cy="936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862A9-5B6C-41C2-B0AF-13C4B68B0056}">
      <dsp:nvSpPr>
        <dsp:cNvPr id="0" name=""/>
        <dsp:cNvSpPr/>
      </dsp:nvSpPr>
      <dsp:spPr>
        <a:xfrm>
          <a:off x="2088497" y="1280614"/>
          <a:ext cx="1565196" cy="156519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連結地方</a:t>
          </a:r>
          <a:endParaRPr lang="zh-TW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sp:txBody>
      <dsp:txXfrm>
        <a:off x="2403171" y="1647254"/>
        <a:ext cx="935848" cy="804543"/>
      </dsp:txXfrm>
    </dsp:sp>
    <dsp:sp modelId="{D69335CF-29B1-404C-B3C2-A2D8C855A54E}">
      <dsp:nvSpPr>
        <dsp:cNvPr id="0" name=""/>
        <dsp:cNvSpPr/>
      </dsp:nvSpPr>
      <dsp:spPr>
        <a:xfrm>
          <a:off x="1177838" y="910659"/>
          <a:ext cx="1138324" cy="1138324"/>
        </a:xfrm>
        <a:prstGeom prst="gear6">
          <a:avLst/>
        </a:prstGeom>
        <a:gradFill rotWithShape="0">
          <a:gsLst>
            <a:gs pos="0">
              <a:schemeClr val="accent4">
                <a:hueOff val="-1188603"/>
                <a:satOff val="21780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88603"/>
                <a:satOff val="21780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88603"/>
                <a:satOff val="21780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連結</a:t>
          </a:r>
          <a:r>
            <a:rPr lang="en-US" altLang="zh-TW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/>
          </a:r>
          <a:br>
            <a:rPr lang="en-US" altLang="zh-TW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</a:br>
          <a:r>
            <a:rPr lang="zh-TW" alt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未來</a:t>
          </a:r>
          <a:endParaRPr lang="zh-TW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sp:txBody>
      <dsp:txXfrm>
        <a:off x="1464414" y="1198968"/>
        <a:ext cx="565172" cy="561706"/>
      </dsp:txXfrm>
    </dsp:sp>
    <dsp:sp modelId="{96CDD9A4-C01F-4518-9C16-6F36ED4DABAC}">
      <dsp:nvSpPr>
        <dsp:cNvPr id="0" name=""/>
        <dsp:cNvSpPr/>
      </dsp:nvSpPr>
      <dsp:spPr>
        <a:xfrm rot="20700000">
          <a:off x="1815416" y="125331"/>
          <a:ext cx="1115325" cy="1115325"/>
        </a:xfrm>
        <a:prstGeom prst="gear6">
          <a:avLst/>
        </a:prstGeom>
        <a:gradFill rotWithShape="0">
          <a:gsLst>
            <a:gs pos="0">
              <a:schemeClr val="accent4">
                <a:hueOff val="-2377205"/>
                <a:satOff val="43560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377205"/>
                <a:satOff val="43560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377205"/>
                <a:satOff val="43560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連結</a:t>
          </a:r>
          <a:r>
            <a:rPr lang="en-US" altLang="zh-TW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/>
          </a:r>
          <a:br>
            <a:rPr lang="en-US" altLang="zh-TW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</a:br>
          <a:r>
            <a:rPr lang="zh-TW" alt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黑" panose="020B0609010101010101" pitchFamily="49" charset="-120"/>
              <a:ea typeface="文鼎粗黑" panose="020B0609010101010101" pitchFamily="49" charset="-120"/>
            </a:rPr>
            <a:t>國際</a:t>
          </a:r>
          <a:endParaRPr lang="zh-TW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粗黑" panose="020B0609010101010101" pitchFamily="49" charset="-120"/>
            <a:ea typeface="文鼎粗黑" panose="020B0609010101010101" pitchFamily="49" charset="-120"/>
          </a:endParaRPr>
        </a:p>
      </dsp:txBody>
      <dsp:txXfrm rot="-20700000">
        <a:off x="2060039" y="369955"/>
        <a:ext cx="626078" cy="626078"/>
      </dsp:txXfrm>
    </dsp:sp>
    <dsp:sp modelId="{1258886E-1167-4DB3-BB3B-7431FCB8C11C}">
      <dsp:nvSpPr>
        <dsp:cNvPr id="0" name=""/>
        <dsp:cNvSpPr/>
      </dsp:nvSpPr>
      <dsp:spPr>
        <a:xfrm>
          <a:off x="1953952" y="1052392"/>
          <a:ext cx="2003450" cy="2003450"/>
        </a:xfrm>
        <a:prstGeom prst="circularArrow">
          <a:avLst>
            <a:gd name="adj1" fmla="val 4687"/>
            <a:gd name="adj2" fmla="val 299029"/>
            <a:gd name="adj3" fmla="val 2472019"/>
            <a:gd name="adj4" fmla="val 15959883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B3D88F-A572-415C-AC71-EEC8554BBAC2}">
      <dsp:nvSpPr>
        <dsp:cNvPr id="0" name=""/>
        <dsp:cNvSpPr/>
      </dsp:nvSpPr>
      <dsp:spPr>
        <a:xfrm>
          <a:off x="976243" y="664578"/>
          <a:ext cx="1455632" cy="14556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1188603"/>
                <a:satOff val="21780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88603"/>
                <a:satOff val="21780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88603"/>
                <a:satOff val="21780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92E7E5-8E7B-4708-89DC-CCF92222E6F7}">
      <dsp:nvSpPr>
        <dsp:cNvPr id="0" name=""/>
        <dsp:cNvSpPr/>
      </dsp:nvSpPr>
      <dsp:spPr>
        <a:xfrm>
          <a:off x="1557429" y="-113179"/>
          <a:ext cx="1569464" cy="15694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2377205"/>
                <a:satOff val="43560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377205"/>
                <a:satOff val="43560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377205"/>
                <a:satOff val="43560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AC2B-6852-48FA-9883-523B4628620A}">
      <dsp:nvSpPr>
        <dsp:cNvPr id="0" name=""/>
        <dsp:cNvSpPr/>
      </dsp:nvSpPr>
      <dsp:spPr>
        <a:xfrm>
          <a:off x="0" y="1507562"/>
          <a:ext cx="8710865" cy="471311"/>
        </a:xfrm>
        <a:prstGeom prst="notchedRightArrow">
          <a:avLst/>
        </a:prstGeom>
        <a:gradFill flip="none" rotWithShape="0">
          <a:gsLst>
            <a:gs pos="95000">
              <a:schemeClr val="accent1">
                <a:lumMod val="60000"/>
                <a:lumOff val="40000"/>
              </a:schemeClr>
            </a:gs>
            <a:gs pos="56000">
              <a:schemeClr val="accent6">
                <a:lumMod val="60000"/>
                <a:lumOff val="40000"/>
                <a:tint val="44500"/>
                <a:satMod val="160000"/>
              </a:schemeClr>
            </a:gs>
            <a:gs pos="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9104E-7019-44FC-96AD-05AF058E8283}">
      <dsp:nvSpPr>
        <dsp:cNvPr id="0" name=""/>
        <dsp:cNvSpPr/>
      </dsp:nvSpPr>
      <dsp:spPr>
        <a:xfrm>
          <a:off x="0" y="0"/>
          <a:ext cx="2693611" cy="16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0"/>
        <a:ext cx="2693611" cy="1639857"/>
      </dsp:txXfrm>
    </dsp:sp>
    <dsp:sp modelId="{40EAE61C-6E23-49FF-A49A-C821CAB540E0}">
      <dsp:nvSpPr>
        <dsp:cNvPr id="0" name=""/>
        <dsp:cNvSpPr/>
      </dsp:nvSpPr>
      <dsp:spPr>
        <a:xfrm>
          <a:off x="1352818" y="1536546"/>
          <a:ext cx="409964" cy="40996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14CA1-3222-4094-B8D3-821CDFE35E20}">
      <dsp:nvSpPr>
        <dsp:cNvPr id="0" name=""/>
        <dsp:cNvSpPr/>
      </dsp:nvSpPr>
      <dsp:spPr>
        <a:xfrm>
          <a:off x="2587015" y="2424890"/>
          <a:ext cx="3187464" cy="16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87015" y="2424890"/>
        <a:ext cx="3187464" cy="1639857"/>
      </dsp:txXfrm>
    </dsp:sp>
    <dsp:sp modelId="{F436A578-4B54-49DE-A4A8-74D375E34D19}">
      <dsp:nvSpPr>
        <dsp:cNvPr id="0" name=""/>
        <dsp:cNvSpPr/>
      </dsp:nvSpPr>
      <dsp:spPr>
        <a:xfrm>
          <a:off x="4099714" y="1552941"/>
          <a:ext cx="409964" cy="40996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DB76B-8156-43FE-8EE4-0F94A98FD876}">
      <dsp:nvSpPr>
        <dsp:cNvPr id="0" name=""/>
        <dsp:cNvSpPr/>
      </dsp:nvSpPr>
      <dsp:spPr>
        <a:xfrm>
          <a:off x="6060275" y="0"/>
          <a:ext cx="1778113" cy="16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412496" numCol="1" spcCol="1270" anchor="b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800" kern="1200"/>
        </a:p>
      </dsp:txBody>
      <dsp:txXfrm>
        <a:off x="6060275" y="0"/>
        <a:ext cx="1778113" cy="1639857"/>
      </dsp:txXfrm>
    </dsp:sp>
    <dsp:sp modelId="{EFAA82F7-4632-4D12-B5A2-4B4510568F09}">
      <dsp:nvSpPr>
        <dsp:cNvPr id="0" name=""/>
        <dsp:cNvSpPr/>
      </dsp:nvSpPr>
      <dsp:spPr>
        <a:xfrm>
          <a:off x="7617402" y="1548382"/>
          <a:ext cx="409964" cy="40996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6B60-6FC2-4D0A-AEC0-9855C095173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B1F5A-53E1-448B-8134-2FB91A1145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27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52D4-1A11-4C3B-9F1D-2EBE4352BA92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62F4-EF5F-47E9-8EA5-69611601E1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55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xmlns="" id="{63C89723-EEA3-4EA6-8EB5-D9E93F7D9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6" b="34756"/>
          <a:stretch>
            <a:fillRect/>
          </a:stretch>
        </p:blipFill>
        <p:spPr>
          <a:xfrm>
            <a:off x="102870" y="4300672"/>
            <a:ext cx="11978640" cy="2436907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8AEE8AC4-F05F-4D68-9EBC-B58D2993D20F}"/>
              </a:ext>
            </a:extLst>
          </p:cNvPr>
          <p:cNvSpPr/>
          <p:nvPr userDrawn="1"/>
        </p:nvSpPr>
        <p:spPr>
          <a:xfrm>
            <a:off x="120808" y="4284568"/>
            <a:ext cx="11978640" cy="2436907"/>
          </a:xfrm>
          <a:prstGeom prst="rect">
            <a:avLst/>
          </a:prstGeom>
          <a:gradFill>
            <a:gsLst>
              <a:gs pos="47000">
                <a:srgbClr val="586496">
                  <a:alpha val="68000"/>
                </a:srgbClr>
              </a:gs>
              <a:gs pos="4000">
                <a:srgbClr val="523089">
                  <a:alpha val="8000"/>
                </a:srgbClr>
              </a:gs>
              <a:gs pos="85000">
                <a:srgbClr val="65ADA8">
                  <a:alpha val="6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B37652F-0E47-4A56-95E1-91C592F64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6298" y="1603718"/>
            <a:ext cx="8745415" cy="1016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5ADA8"/>
                </a:solidFill>
                <a:latin typeface="文鼎粗圓" panose="020B0609010101010101" pitchFamily="49" charset="-120"/>
                <a:ea typeface="文鼎粗圓" panose="020B0609010101010101" pitchFamily="49" charset="-120"/>
              </a:defRPr>
            </a:lvl1pPr>
          </a:lstStyle>
          <a:p>
            <a:r>
              <a:rPr lang="zh-TW" altLang="en-US" dirty="0" smtClean="0"/>
              <a:t>主題在這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86DECD7E-94FC-4F4E-AC5E-B44E94E0E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06" y="293805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65ADA8"/>
                </a:solidFill>
                <a:latin typeface="文鼎粗圓" panose="020B0609010101010101" pitchFamily="49" charset="-120"/>
                <a:ea typeface="文鼎粗圓" panose="020B0609010101010101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－副主題在這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CD1566E-FDCD-4A8B-A9F4-EEE22EAF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54CD30-4CEC-4BF9-AFD5-6940EA4D041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45A0E2F1-A690-4BCF-AB7D-97CFDAAB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45D2D960-18E6-4A36-943F-294E8958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A0C873C-4420-4A57-B42C-A5D53864B5E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文字版面配置區 20"/>
          <p:cNvSpPr>
            <a:spLocks noGrp="1"/>
          </p:cNvSpPr>
          <p:nvPr>
            <p:ph type="body" sz="quarter" idx="13"/>
          </p:nvPr>
        </p:nvSpPr>
        <p:spPr>
          <a:xfrm>
            <a:off x="1717368" y="739019"/>
            <a:ext cx="8745538" cy="77311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TW" altLang="en-US" sz="2800" kern="1200" dirty="0" smtClean="0">
                <a:solidFill>
                  <a:srgbClr val="5C6F99"/>
                </a:solidFill>
                <a:latin typeface="文鼎粗圓" panose="020B0609010101010101" pitchFamily="49" charset="-120"/>
                <a:ea typeface="文鼎粗圓" panose="020B0609010101010101" pitchFamily="49" charset="-120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120808" y="118334"/>
            <a:ext cx="11956398" cy="6603141"/>
          </a:xfrm>
          <a:prstGeom prst="rect">
            <a:avLst/>
          </a:prstGeom>
          <a:noFill/>
          <a:ln w="19050">
            <a:solidFill>
              <a:srgbClr val="65A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版面配置區 23"/>
          <p:cNvSpPr>
            <a:spLocks noGrp="1"/>
          </p:cNvSpPr>
          <p:nvPr>
            <p:ph type="body" sz="quarter" idx="14" hasCustomPrompt="1"/>
          </p:nvPr>
        </p:nvSpPr>
        <p:spPr>
          <a:xfrm>
            <a:off x="1717368" y="4865076"/>
            <a:ext cx="8936037" cy="1308100"/>
          </a:xfrm>
        </p:spPr>
        <p:txBody>
          <a:bodyPr>
            <a:normAutofit/>
          </a:bodyPr>
          <a:lstStyle>
            <a:lvl1pPr mar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571F"/>
              </a:buClr>
              <a:buSzPct val="80000"/>
              <a:buFont typeface="Wingdings" panose="05000000000000000000" pitchFamily="2" charset="2"/>
              <a:buNone/>
              <a:defRPr kumimoji="1" lang="zh-TW" altLang="en-US" sz="2800" b="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文鼎粗圓" panose="020B0609010101010101" pitchFamily="49" charset="-120"/>
                <a:ea typeface="文鼎粗圓" panose="020B0609010101010101" pitchFamily="49" charset="-120"/>
                <a:cs typeface="+mn-cs"/>
              </a:defRPr>
            </a:lvl1pPr>
          </a:lstStyle>
          <a:p>
            <a:pPr lvl="0"/>
            <a:r>
              <a:rPr lang="zh-TW" altLang="en-US" dirty="0" smtClean="0"/>
              <a:t>中華經濟研究院　王健全</a:t>
            </a:r>
          </a:p>
          <a:p>
            <a:pPr lvl="0"/>
            <a:r>
              <a:rPr lang="en-US" altLang="zh-TW" dirty="0" smtClean="0"/>
              <a:t>2018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日（二） </a:t>
            </a:r>
            <a:r>
              <a:rPr lang="en-US" altLang="zh-TW" dirty="0" smtClean="0"/>
              <a:t>09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50–12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10(</a:t>
            </a:r>
            <a:r>
              <a:rPr lang="zh-TW" altLang="en-US" dirty="0" smtClean="0"/>
              <a:t>台中場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017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66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70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8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4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935309" y="6442076"/>
            <a:ext cx="2018322" cy="371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F5797A83-C485-4420-978B-08036554407B}" type="slidenum">
              <a:rPr kumimoji="0"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‹#›</a:t>
            </a:fld>
            <a:endParaRPr kumimoji="0"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88641"/>
            <a:ext cx="11150601" cy="61931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9144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  <a:lvl6pPr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按一下以編輯母片文字樣式</a:t>
            </a:r>
          </a:p>
          <a:p>
            <a:pPr marL="457200" marR="0" lvl="1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5EB8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第二層</a:t>
            </a:r>
          </a:p>
          <a:p>
            <a:pPr marL="914400" marR="0" lvl="2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57D3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第三層</a:t>
            </a:r>
          </a:p>
          <a:p>
            <a:pPr marL="1371600" marR="0" lvl="3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E62">
                    <a:lumMod val="60000"/>
                    <a:lumOff val="4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第四層</a:t>
            </a:r>
          </a:p>
          <a:p>
            <a:pPr marL="1828800" marR="0" lvl="4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第五層</a:t>
            </a:r>
          </a:p>
          <a:p>
            <a:pPr lvl="5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968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2581CD-4CC7-4511-8C10-4ED94F96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CD30-4CEC-4BF9-AFD5-6940EA4D041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064828-85CC-42F6-AC5D-8D032E88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1E507-8714-44F6-9B8C-905D76E2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73C-4420-4A57-B42C-A5D53864B5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2B3808A-5C05-4DF2-BE01-E92AEEE1A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 smtClean="0"/>
              <a:t>題　綱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1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6878"/>
            <a:ext cx="10515600" cy="990339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97217"/>
            <a:ext cx="10515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82DB"/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1pPr>
            <a:lvl2pPr marL="4572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TW" altLang="en-US" sz="2400" kern="1200" dirty="0" smtClean="0">
                <a:solidFill>
                  <a:schemeClr val="accent4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2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3pPr>
            <a:lvl4pPr marL="13716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2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4pPr>
            <a:lvl5pPr marL="18288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按一下以編輯母片文字樣式</a:t>
            </a:r>
          </a:p>
          <a:p>
            <a:pPr marL="457200" marR="0" lvl="1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5EB8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第二層</a:t>
            </a:r>
          </a:p>
          <a:p>
            <a:pPr marL="914400" marR="0" lvl="2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57D3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第三層</a:t>
            </a:r>
          </a:p>
          <a:p>
            <a:pPr marL="1371600" marR="0" lvl="3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E62">
                    <a:lumMod val="60000"/>
                    <a:lumOff val="4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第四層</a:t>
            </a:r>
          </a:p>
          <a:p>
            <a:pPr marL="1828800" marR="0" lvl="4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第五層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92278F">
                  <a:lumMod val="75000"/>
                </a:srgbClr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17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838200" y="408448"/>
            <a:ext cx="10515600" cy="59479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5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1pPr>
            <a:lvl2pPr marL="4572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accent4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2pPr>
            <a:lvl3pPr marL="9144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805CA4"/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3pPr>
            <a:lvl4pPr marL="13716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4pPr>
            <a:lvl5pPr marL="18288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按一下以編輯母片文字樣式</a:t>
            </a:r>
          </a:p>
          <a:p>
            <a:pPr marL="457200" marR="0" lvl="1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5EB8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第二層</a:t>
            </a:r>
          </a:p>
          <a:p>
            <a:pPr marL="914400" marR="0" lvl="2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57D3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第三層</a:t>
            </a:r>
          </a:p>
          <a:p>
            <a:pPr marL="1371600" marR="0" lvl="3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E62">
                    <a:lumMod val="60000"/>
                    <a:lumOff val="4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第四層</a:t>
            </a:r>
          </a:p>
          <a:p>
            <a:pPr marL="1828800" marR="0" lvl="4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第五層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92278F">
                  <a:lumMod val="75000"/>
                </a:srgbClr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3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46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9144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按一下以編輯母片文字樣式</a:t>
            </a:r>
          </a:p>
          <a:p>
            <a:pPr marL="457200" marR="0" lvl="1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5EB8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第二層</a:t>
            </a:r>
          </a:p>
          <a:p>
            <a:pPr marL="914400" marR="0" lvl="2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57D3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第三層</a:t>
            </a:r>
          </a:p>
          <a:p>
            <a:pPr marL="1371600" marR="0" lvl="3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E62">
                    <a:lumMod val="60000"/>
                    <a:lumOff val="4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第四層</a:t>
            </a:r>
          </a:p>
          <a:p>
            <a:pPr marL="1828800" marR="0" lvl="4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第五層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92278F">
                  <a:lumMod val="75000"/>
                </a:srgbClr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81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9144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按一下以編輯母片文字樣式</a:t>
            </a:r>
          </a:p>
          <a:p>
            <a:pPr marL="457200" marR="0" lvl="1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5EB8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第二層</a:t>
            </a:r>
          </a:p>
          <a:p>
            <a:pPr marL="914400" marR="0" lvl="2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57D3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第三層</a:t>
            </a:r>
          </a:p>
          <a:p>
            <a:pPr marL="1371600" marR="0" lvl="3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E62">
                    <a:lumMod val="60000"/>
                    <a:lumOff val="4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第四層</a:t>
            </a:r>
          </a:p>
          <a:p>
            <a:pPr marL="1828800" marR="0" lvl="4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rPr>
              <a:t>第五層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92278F">
                  <a:lumMod val="75000"/>
                </a:srgbClr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+mn-cs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78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38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947-A930-43FF-9C35-489141999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壹、按一下以編輯母片標題樣式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3554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6456-3F44-4E92-90AA-E9CD07CA178B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B947-A930-43FF-9C35-48914199931B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720389" y="6188075"/>
            <a:ext cx="1655763" cy="3365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1600" b="1" dirty="0" smtClean="0">
                <a:solidFill>
                  <a:srgbClr val="3D4D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中華經濟研究院</a:t>
            </a:r>
          </a:p>
        </p:txBody>
      </p:sp>
      <p:pic>
        <p:nvPicPr>
          <p:cNvPr id="8" name="Picture 12" descr="1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29977" r="34602" b="29977"/>
          <a:stretch>
            <a:fillRect/>
          </a:stretch>
        </p:blipFill>
        <p:spPr bwMode="auto">
          <a:xfrm>
            <a:off x="296527" y="6105525"/>
            <a:ext cx="50328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9935309" y="6442076"/>
            <a:ext cx="2018322" cy="371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F5797A83-C485-4420-978B-08036554407B}" type="slidenum">
              <a:rPr kumimoji="0"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‹#›</a:t>
            </a:fld>
            <a:endParaRPr kumimoji="0"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2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TW" altLang="en-US" sz="3200" kern="1200" dirty="0">
          <a:solidFill>
            <a:srgbClr val="65ADA8"/>
          </a:solidFill>
          <a:latin typeface="文鼎粗圓" panose="020B0609010101010101" pitchFamily="49" charset="-120"/>
          <a:ea typeface="文鼎粗圓" panose="020B0609010101010101" pitchFamily="49" charset="-120"/>
          <a:cs typeface="+mj-cs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1000"/>
        </a:spcBef>
        <a:buFontTx/>
        <a:buNone/>
        <a:defRPr sz="2800" kern="1200">
          <a:solidFill>
            <a:srgbClr val="0070C0"/>
          </a:solidFill>
          <a:latin typeface="文鼎粗黑" panose="020B0609010101010101" pitchFamily="49" charset="-120"/>
          <a:ea typeface="文鼎粗黑" panose="020B0609010101010101" pitchFamily="49" charset="-120"/>
          <a:cs typeface="+mn-cs"/>
        </a:defRPr>
      </a:lvl1pPr>
      <a:lvl2pPr marL="457200" indent="0" algn="l" defTabSz="914400" rtl="0" eaLnBrk="1" latinLnBrk="0" hangingPunct="1">
        <a:lnSpc>
          <a:spcPts val="4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4">
              <a:lumMod val="75000"/>
            </a:schemeClr>
          </a:solidFill>
          <a:latin typeface="文鼎粗黑" panose="020B0609010101010101" pitchFamily="49" charset="-120"/>
          <a:ea typeface="文鼎粗黑" panose="020B0609010101010101" pitchFamily="49" charset="-120"/>
          <a:cs typeface="+mn-cs"/>
        </a:defRPr>
      </a:lvl2pPr>
      <a:lvl3pPr marL="914400" indent="0" algn="l" defTabSz="914400" rtl="0" eaLnBrk="1" latinLnBrk="0" hangingPunct="1">
        <a:lnSpc>
          <a:spcPts val="4000"/>
        </a:lnSpc>
        <a:spcBef>
          <a:spcPts val="500"/>
        </a:spcBef>
        <a:buFont typeface="Arial" panose="020B0604020202020204" pitchFamily="34" charset="0"/>
        <a:buNone/>
        <a:defRPr lang="zh-TW" altLang="en-US" sz="2000" kern="1200" dirty="0" smtClean="0">
          <a:solidFill>
            <a:schemeClr val="accent2">
              <a:lumMod val="75000"/>
            </a:schemeClr>
          </a:solidFill>
          <a:latin typeface="文鼎粗黑" panose="020B0609010101010101" pitchFamily="49" charset="-120"/>
          <a:ea typeface="文鼎粗黑" panose="020B0609010101010101" pitchFamily="49" charset="-120"/>
          <a:cs typeface="+mn-cs"/>
        </a:defRPr>
      </a:lvl3pPr>
      <a:lvl4pPr marL="1371600" indent="0" algn="l" defTabSz="914400" rtl="0" eaLnBrk="1" latinLnBrk="0" hangingPunct="1">
        <a:lnSpc>
          <a:spcPts val="4000"/>
        </a:lnSpc>
        <a:spcBef>
          <a:spcPts val="500"/>
        </a:spcBef>
        <a:buFont typeface="Arial" panose="020B0604020202020204" pitchFamily="34" charset="0"/>
        <a:buNone/>
        <a:defRPr lang="zh-TW" altLang="en-US" sz="1800" kern="1200" dirty="0" smtClean="0">
          <a:solidFill>
            <a:schemeClr val="tx2">
              <a:lumMod val="60000"/>
              <a:lumOff val="40000"/>
            </a:schemeClr>
          </a:solidFill>
          <a:latin typeface="文鼎粗黑" panose="020B0609010101010101" pitchFamily="49" charset="-120"/>
          <a:ea typeface="文鼎粗黑" panose="020B0609010101010101" pitchFamily="49" charset="-120"/>
          <a:cs typeface="+mn-cs"/>
        </a:defRPr>
      </a:lvl4pPr>
      <a:lvl5pPr marL="1828800" indent="0" algn="l" defTabSz="914400" rtl="0" eaLnBrk="1" latinLnBrk="0" hangingPunct="1">
        <a:lnSpc>
          <a:spcPts val="4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accent1">
              <a:lumMod val="75000"/>
            </a:schemeClr>
          </a:solidFill>
          <a:latin typeface="文鼎粗黑" panose="020B0609010101010101" pitchFamily="49" charset="-120"/>
          <a:ea typeface="文鼎粗黑" panose="020B0609010101010101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15969" y="1825951"/>
            <a:ext cx="10111161" cy="1016000"/>
          </a:xfrm>
        </p:spPr>
        <p:txBody>
          <a:bodyPr>
            <a:noAutofit/>
          </a:bodyPr>
          <a:lstStyle/>
          <a:p>
            <a:r>
              <a:rPr lang="zh-TW" altLang="en-US" sz="5400" dirty="0" smtClean="0"/>
              <a:t>台灣產業面臨的問題及突</a:t>
            </a:r>
            <a:r>
              <a:rPr lang="zh-TW" altLang="en-US" sz="5400" dirty="0"/>
              <a:t>圍</a:t>
            </a:r>
            <a:r>
              <a:rPr lang="zh-TW" altLang="en-US" sz="5400" dirty="0" smtClean="0"/>
              <a:t>策略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27006" y="3046914"/>
            <a:ext cx="9144000" cy="1655762"/>
          </a:xfrm>
        </p:spPr>
        <p:txBody>
          <a:bodyPr/>
          <a:lstStyle/>
          <a:p>
            <a:r>
              <a:rPr lang="zh-TW" altLang="en-US" dirty="0" smtClean="0"/>
              <a:t>－突破逆境的台灣發展策略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1717368" y="847876"/>
            <a:ext cx="8745538" cy="773112"/>
          </a:xfrm>
        </p:spPr>
        <p:txBody>
          <a:bodyPr/>
          <a:lstStyle/>
          <a:p>
            <a:r>
              <a:rPr lang="zh-TW" altLang="en-US" dirty="0" smtClean="0"/>
              <a:t>國立交通大學研討會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en-US" sz="3200" spc="300" dirty="0">
                <a:solidFill>
                  <a:schemeClr val="bg1"/>
                </a:solidFill>
              </a:rPr>
              <a:t>中華經濟研究院　王健全</a:t>
            </a:r>
          </a:p>
          <a:p>
            <a:pPr lvl="0"/>
            <a:r>
              <a:rPr lang="en-US" altLang="zh-TW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2019</a:t>
            </a:r>
            <a:r>
              <a:rPr lang="zh-TW" altLang="en-US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年</a:t>
            </a:r>
            <a:r>
              <a:rPr lang="en-US" altLang="zh-TW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01</a:t>
            </a:r>
            <a:r>
              <a:rPr lang="zh-TW" altLang="en-US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月</a:t>
            </a:r>
            <a:r>
              <a:rPr lang="en-US" altLang="zh-TW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11</a:t>
            </a:r>
            <a:r>
              <a:rPr lang="zh-TW" altLang="en-US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日（五）上午</a:t>
            </a:r>
            <a:r>
              <a:rPr lang="en-US" altLang="zh-TW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10:50</a:t>
            </a:r>
            <a:r>
              <a:rPr lang="zh-TW" altLang="en-US" sz="3200" spc="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～下午</a:t>
            </a:r>
            <a:r>
              <a:rPr lang="en-US" altLang="zh-TW" sz="3200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12:20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01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00100" y="254559"/>
            <a:ext cx="10756900" cy="5947902"/>
          </a:xfrm>
        </p:spPr>
        <p:txBody>
          <a:bodyPr/>
          <a:lstStyle/>
          <a:p>
            <a:r>
              <a:rPr lang="zh-TW" altLang="en-US" sz="2800" dirty="0" smtClean="0"/>
              <a:t>三、前</a:t>
            </a:r>
            <a:r>
              <a:rPr lang="zh-TW" altLang="en-US" sz="2800" dirty="0"/>
              <a:t>瞻基礎建設有助於創造</a:t>
            </a:r>
            <a:r>
              <a:rPr lang="en-US" altLang="zh-TW" sz="2800" dirty="0"/>
              <a:t>GDP</a:t>
            </a:r>
            <a:r>
              <a:rPr lang="zh-TW" altLang="en-US" sz="2800" dirty="0"/>
              <a:t>及就業人口</a:t>
            </a:r>
          </a:p>
          <a:p>
            <a:pPr marL="990600" lvl="1" indent="-457200">
              <a:buFont typeface="Wingdings" panose="05000000000000000000" pitchFamily="2" charset="2"/>
              <a:buChar char="l"/>
            </a:pPr>
            <a:r>
              <a:rPr lang="zh-TW" altLang="en-US" sz="2400" dirty="0"/>
              <a:t>平均每年增加</a:t>
            </a:r>
            <a:r>
              <a:rPr lang="en-US" altLang="zh-TW" sz="2400" dirty="0"/>
              <a:t>0.1%GDP</a:t>
            </a:r>
            <a:r>
              <a:rPr lang="zh-TW" altLang="en-US" sz="2400" dirty="0"/>
              <a:t>，</a:t>
            </a:r>
            <a:r>
              <a:rPr lang="en-US" altLang="zh-TW" sz="2400" dirty="0"/>
              <a:t>4</a:t>
            </a:r>
            <a:r>
              <a:rPr lang="zh-TW" altLang="en-US" sz="2400" dirty="0"/>
              <a:t>年可促進民間投資</a:t>
            </a:r>
            <a:r>
              <a:rPr lang="en-US" altLang="zh-TW" sz="2400" dirty="0"/>
              <a:t>1.7</a:t>
            </a:r>
            <a:r>
              <a:rPr lang="zh-TW" altLang="en-US" sz="2400" dirty="0"/>
              <a:t>兆元臺幣</a:t>
            </a:r>
          </a:p>
          <a:p>
            <a:pPr marL="990600" lvl="1" indent="-457200">
              <a:buFont typeface="Wingdings" panose="05000000000000000000" pitchFamily="2" charset="2"/>
              <a:buChar char="l"/>
            </a:pPr>
            <a:r>
              <a:rPr lang="en-US" altLang="zh-TW" sz="2400" dirty="0"/>
              <a:t>4</a:t>
            </a:r>
            <a:r>
              <a:rPr lang="zh-TW" altLang="en-US" sz="2400" dirty="0"/>
              <a:t>年實質</a:t>
            </a:r>
            <a:r>
              <a:rPr lang="en-US" altLang="zh-TW" sz="2400" dirty="0"/>
              <a:t>GDP</a:t>
            </a:r>
            <a:r>
              <a:rPr lang="zh-TW" altLang="en-US" sz="2400" dirty="0"/>
              <a:t>增加</a:t>
            </a:r>
            <a:r>
              <a:rPr lang="en-US" altLang="zh-TW" sz="2400" dirty="0"/>
              <a:t>4,705</a:t>
            </a:r>
            <a:r>
              <a:rPr lang="zh-TW" altLang="en-US" sz="2400" dirty="0"/>
              <a:t>億元台幣，名目</a:t>
            </a:r>
            <a:r>
              <a:rPr lang="en-US" altLang="zh-TW" sz="2400" dirty="0"/>
              <a:t>GDP</a:t>
            </a:r>
            <a:r>
              <a:rPr lang="zh-TW" altLang="en-US" sz="2400" dirty="0"/>
              <a:t>增加</a:t>
            </a:r>
            <a:r>
              <a:rPr lang="en-US" altLang="zh-TW" sz="2400" dirty="0"/>
              <a:t>5,065</a:t>
            </a:r>
            <a:r>
              <a:rPr lang="zh-TW" altLang="en-US" sz="2400" dirty="0"/>
              <a:t>億元台幣</a:t>
            </a:r>
          </a:p>
          <a:p>
            <a:pPr marL="990600" lvl="1" indent="-457200">
              <a:buFont typeface="Wingdings" panose="05000000000000000000" pitchFamily="2" charset="2"/>
              <a:buChar char="l"/>
            </a:pPr>
            <a:r>
              <a:rPr lang="zh-TW" altLang="en-US" sz="2400" dirty="0"/>
              <a:t>創造</a:t>
            </a:r>
            <a:r>
              <a:rPr lang="en-US" altLang="zh-TW" sz="2400" dirty="0"/>
              <a:t>3~4</a:t>
            </a:r>
            <a:r>
              <a:rPr lang="zh-TW" altLang="en-US" sz="2400" dirty="0"/>
              <a:t>萬就業人口</a:t>
            </a:r>
          </a:p>
          <a:p>
            <a:endParaRPr lang="en-US" altLang="zh-TW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29078"/>
              </p:ext>
            </p:extLst>
          </p:nvPr>
        </p:nvGraphicFramePr>
        <p:xfrm>
          <a:off x="4465092" y="2634603"/>
          <a:ext cx="6552728" cy="331237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74346"/>
                <a:gridCol w="1592794"/>
                <a:gridCol w="1592794"/>
                <a:gridCol w="1592794"/>
              </a:tblGrid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建設項目</a:t>
                      </a:r>
                      <a:endParaRPr lang="zh-TW" alt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第一期特別預算</a:t>
                      </a:r>
                      <a:endParaRPr lang="zh-TW" alt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原綱要數</a:t>
                      </a:r>
                      <a:endParaRPr lang="zh-TW" alt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增減數</a:t>
                      </a:r>
                      <a:endParaRPr lang="zh-TW" alt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　計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1,089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1,125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-36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軌　道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水環境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257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257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　能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+11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　位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162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187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-25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　鄉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354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441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-87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少子化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+20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　安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+3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人才培育促進就業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+42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533080" y="6048572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9475" indent="-879475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資料來源：呂雪彗（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），「前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瞻首期 帶動民間投資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兆」，工商時報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版，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2017/7/12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69670"/>
              </p:ext>
            </p:extLst>
          </p:nvPr>
        </p:nvGraphicFramePr>
        <p:xfrm>
          <a:off x="1656780" y="2632053"/>
          <a:ext cx="2664296" cy="33149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96144"/>
                <a:gridCol w="1368152"/>
              </a:tblGrid>
              <a:tr h="38456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前瞻</a:t>
                      </a:r>
                      <a:r>
                        <a:rPr lang="en-US" altLang="zh-TW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zh-TW" alt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</a:t>
                      </a:r>
                      <a:r>
                        <a:rPr lang="en-US" altLang="zh-TW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4,200</a:t>
                      </a:r>
                      <a:r>
                        <a:rPr lang="zh-TW" alt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億元籌編概況</a:t>
                      </a:r>
                      <a:endParaRPr lang="zh-TW" alt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41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項　目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效　益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41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首期編列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/>
                        <a:t>1,089</a:t>
                      </a:r>
                      <a:r>
                        <a:rPr lang="zh-TW" altLang="en-US" sz="1500" dirty="0" smtClean="0"/>
                        <a:t>億元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860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帶動</a:t>
                      </a:r>
                      <a:r>
                        <a:rPr lang="en-US" altLang="zh-TW" sz="1500" dirty="0" smtClean="0"/>
                        <a:t/>
                      </a:r>
                      <a:br>
                        <a:rPr lang="en-US" altLang="zh-TW" sz="1500" dirty="0" smtClean="0"/>
                      </a:br>
                      <a:r>
                        <a:rPr lang="zh-TW" altLang="en-US" sz="1500" dirty="0" smtClean="0"/>
                        <a:t>民間投資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約</a:t>
                      </a:r>
                      <a:r>
                        <a:rPr lang="en-US" altLang="zh-TW" sz="1500" dirty="0" smtClean="0"/>
                        <a:t>1.7</a:t>
                      </a:r>
                      <a:r>
                        <a:rPr lang="zh-TW" altLang="en-US" sz="1500" dirty="0" smtClean="0"/>
                        <a:t>兆</a:t>
                      </a:r>
                      <a:r>
                        <a:rPr lang="en-US" altLang="zh-TW" sz="1500" dirty="0" smtClean="0"/>
                        <a:t/>
                      </a:r>
                      <a:br>
                        <a:rPr lang="en-US" altLang="zh-TW" sz="1500" dirty="0" smtClean="0"/>
                      </a:br>
                      <a:r>
                        <a:rPr lang="zh-TW" altLang="en-US" sz="1500" dirty="0" smtClean="0"/>
                        <a:t>（綠能</a:t>
                      </a:r>
                      <a:r>
                        <a:rPr lang="en-US" altLang="zh-TW" sz="1500" dirty="0" smtClean="0"/>
                        <a:t>+</a:t>
                      </a:r>
                      <a:r>
                        <a:rPr lang="zh-TW" altLang="en-US" sz="1500" dirty="0" smtClean="0"/>
                        <a:t>數位）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860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/>
                        <a:t>GDP</a:t>
                      </a:r>
                      <a:r>
                        <a:rPr lang="zh-TW" altLang="en-US" sz="1500" dirty="0" smtClean="0"/>
                        <a:t>貢獻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平均增加</a:t>
                      </a:r>
                      <a:r>
                        <a:rPr lang="en-US" altLang="zh-TW" sz="1500" dirty="0" smtClean="0"/>
                        <a:t>0.1%</a:t>
                      </a:r>
                      <a:r>
                        <a:rPr lang="zh-TW" altLang="en-US" sz="1500" dirty="0" smtClean="0"/>
                        <a:t>／年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0744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舉債額度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/>
                        <a:t>特別預算</a:t>
                      </a:r>
                      <a:r>
                        <a:rPr lang="en-US" altLang="zh-TW" sz="1500" dirty="0" smtClean="0"/>
                        <a:t>+107</a:t>
                      </a:r>
                      <a:r>
                        <a:rPr lang="zh-TW" altLang="en-US" sz="1500" dirty="0" smtClean="0"/>
                        <a:t>年度</a:t>
                      </a:r>
                      <a:r>
                        <a:rPr lang="en-US" altLang="zh-TW" sz="1500" dirty="0" smtClean="0"/>
                        <a:t/>
                      </a:r>
                      <a:br>
                        <a:rPr lang="en-US" altLang="zh-TW" sz="1500" dirty="0" smtClean="0"/>
                      </a:br>
                      <a:r>
                        <a:rPr lang="zh-TW" altLang="en-US" sz="1500" dirty="0" smtClean="0"/>
                        <a:t>總預算約</a:t>
                      </a:r>
                      <a:r>
                        <a:rPr lang="en-US" altLang="zh-TW" sz="1500" dirty="0" smtClean="0"/>
                        <a:t>2,000</a:t>
                      </a:r>
                      <a:r>
                        <a:rPr lang="zh-TW" altLang="en-US" sz="1500" dirty="0" smtClean="0"/>
                        <a:t>億元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2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62118" y="-132923"/>
            <a:ext cx="10515600" cy="990339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參</a:t>
            </a:r>
            <a:r>
              <a:rPr lang="zh-TW" altLang="en-US" sz="3600" dirty="0" smtClean="0"/>
              <a:t>、</a:t>
            </a:r>
            <a:r>
              <a:rPr lang="zh-TW" altLang="en-US" sz="3600" dirty="0"/>
              <a:t>突圍</a:t>
            </a:r>
            <a:r>
              <a:rPr lang="zh-TW" altLang="en-US" sz="3600" dirty="0" smtClean="0"/>
              <a:t>策略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24354" y="5148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一、直線 </a:t>
            </a:r>
            <a:r>
              <a:rPr lang="en-US" altLang="zh-TW" dirty="0" err="1" smtClean="0"/>
              <a:t>v.s</a:t>
            </a:r>
            <a:r>
              <a:rPr lang="zh-TW" altLang="en-US" dirty="0" smtClean="0"/>
              <a:t> 跳躍思考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03585" y="3499401"/>
            <a:ext cx="2025530" cy="34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60788" y="3506272"/>
            <a:ext cx="1134297" cy="34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96526" y="3526820"/>
            <a:ext cx="1539403" cy="34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–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109072543"/>
              </p:ext>
            </p:extLst>
          </p:nvPr>
        </p:nvGraphicFramePr>
        <p:xfrm>
          <a:off x="994410" y="1789288"/>
          <a:ext cx="8710865" cy="409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014595" y="3394076"/>
            <a:ext cx="1134019" cy="30092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66746" y="3410312"/>
            <a:ext cx="1101888" cy="30092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347515" y="3376156"/>
            <a:ext cx="1084001" cy="30092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9793526" y="2978040"/>
            <a:ext cx="1873152" cy="1853653"/>
            <a:chOff x="6507471" y="547928"/>
            <a:chExt cx="1894795" cy="1990665"/>
          </a:xfrm>
        </p:grpSpPr>
        <p:sp>
          <p:nvSpPr>
            <p:cNvPr id="13" name="文字方塊 12"/>
            <p:cNvSpPr txBox="1"/>
            <p:nvPr/>
          </p:nvSpPr>
          <p:spPr>
            <a:xfrm>
              <a:off x="6507471" y="547928"/>
              <a:ext cx="1894795" cy="1990665"/>
            </a:xfrm>
            <a:prstGeom prst="roundRect">
              <a:avLst/>
            </a:prstGeom>
            <a:ln w="57150">
              <a:solidFill>
                <a:srgbClr val="FF66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>
                <a:spcBef>
                  <a:spcPts val="1200"/>
                </a:spcBef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安居樂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利</a:t>
              </a:r>
              <a:endPara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/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人人有機會</a:t>
              </a:r>
              <a:endPara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marL="252000" lvl="0" indent="-457200"/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和平、穩定、安全的社會</a:t>
              </a:r>
              <a:endPara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94541" y="700429"/>
              <a:ext cx="759599" cy="369332"/>
            </a:xfrm>
            <a:prstGeom prst="rect">
              <a:avLst/>
            </a:prstGeom>
            <a:solidFill>
              <a:srgbClr val="FB8192">
                <a:alpha val="49000"/>
              </a:srgbClr>
            </a:solidFill>
            <a:ln>
              <a:solidFill>
                <a:srgbClr val="FF66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圓角矩形 14"/>
          <p:cNvSpPr/>
          <p:nvPr/>
        </p:nvSpPr>
        <p:spPr bwMode="auto">
          <a:xfrm>
            <a:off x="1046537" y="1251056"/>
            <a:ext cx="1818318" cy="1978741"/>
          </a:xfrm>
          <a:prstGeom prst="roundRect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23474" y="1339658"/>
            <a:ext cx="1217691" cy="397513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046537" y="4034420"/>
            <a:ext cx="1743885" cy="2083431"/>
          </a:xfrm>
          <a:prstGeom prst="roundRect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38642" y="4226336"/>
            <a:ext cx="2116748" cy="54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青年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22K</a:t>
            </a:r>
            <a:endParaRPr lang="en-US" altLang="zh-TW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23475" y="4128078"/>
            <a:ext cx="1217690" cy="397513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2960780" y="1245870"/>
            <a:ext cx="1722423" cy="1975037"/>
          </a:xfrm>
          <a:prstGeom prst="roundRect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971097" y="1547135"/>
            <a:ext cx="1724449" cy="57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兩岸對峙</a:t>
            </a:r>
            <a:endParaRPr lang="en-US" altLang="zh-TW" sz="16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141018" y="1390359"/>
            <a:ext cx="1370356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政治／對策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 bwMode="auto">
          <a:xfrm>
            <a:off x="2873711" y="4025445"/>
            <a:ext cx="1455142" cy="2083431"/>
          </a:xfrm>
          <a:prstGeom prst="roundRect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931842" y="4250630"/>
            <a:ext cx="1417578" cy="80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457200"/>
            <a:endParaRPr lang="en-US" altLang="zh-TW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2000" indent="-457200"/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中美貿易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摩擦</a:t>
            </a:r>
            <a:endParaRPr lang="en-US" altLang="zh-TW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032894" y="4126495"/>
            <a:ext cx="1133842" cy="397513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4742045" y="1253237"/>
            <a:ext cx="1792699" cy="1888450"/>
            <a:chOff x="3531202" y="1504749"/>
            <a:chExt cx="1593270" cy="1499995"/>
          </a:xfrm>
        </p:grpSpPr>
        <p:sp>
          <p:nvSpPr>
            <p:cNvPr id="27" name="文字方塊 26"/>
            <p:cNvSpPr txBox="1"/>
            <p:nvPr/>
          </p:nvSpPr>
          <p:spPr>
            <a:xfrm>
              <a:off x="3644622" y="1504749"/>
              <a:ext cx="1352877" cy="1499995"/>
            </a:xfrm>
            <a:prstGeom prst="downArrowCallout">
              <a:avLst>
                <a:gd name="adj1" fmla="val 18791"/>
                <a:gd name="adj2" fmla="val 16930"/>
                <a:gd name="adj3" fmla="val 16307"/>
                <a:gd name="adj4" fmla="val 82342"/>
              </a:avLst>
            </a:prstGeom>
            <a:ln w="412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>
                <a:spcBef>
                  <a:spcPts val="0"/>
                </a:spcBef>
              </a:pP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>
                <a:spcBef>
                  <a:spcPts val="0"/>
                </a:spcBef>
              </a:pP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>
                <a:spcBef>
                  <a:spcPts val="0"/>
                </a:spcBef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類九二共識／邦聯制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/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擱置爭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議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制度競爭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3531202" y="1570584"/>
              <a:ext cx="1593270" cy="355711"/>
              <a:chOff x="3531202" y="1570584"/>
              <a:chExt cx="1593270" cy="355711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3728642" y="1570584"/>
                <a:ext cx="1209303" cy="24622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49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3531202" y="1587741"/>
                <a:ext cx="15932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(3)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 政治和解</a:t>
                </a:r>
                <a:endPara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31" name="群組 30"/>
          <p:cNvGrpSpPr/>
          <p:nvPr/>
        </p:nvGrpSpPr>
        <p:grpSpPr>
          <a:xfrm>
            <a:off x="6456811" y="1547135"/>
            <a:ext cx="1490446" cy="1813449"/>
            <a:chOff x="5109623" y="999477"/>
            <a:chExt cx="1271117" cy="2136423"/>
          </a:xfrm>
        </p:grpSpPr>
        <p:sp>
          <p:nvSpPr>
            <p:cNvPr id="32" name="文字方塊 31"/>
            <p:cNvSpPr txBox="1"/>
            <p:nvPr/>
          </p:nvSpPr>
          <p:spPr>
            <a:xfrm>
              <a:off x="5109623" y="999477"/>
              <a:ext cx="1271117" cy="2136423"/>
            </a:xfrm>
            <a:prstGeom prst="downArrowCallout">
              <a:avLst>
                <a:gd name="adj1" fmla="val 14469"/>
                <a:gd name="adj2" fmla="val 19433"/>
                <a:gd name="adj3" fmla="val 14447"/>
                <a:gd name="adj4" fmla="val 77048"/>
              </a:avLst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5750" lvl="0" indent="-285750">
                <a:spcBef>
                  <a:spcPts val="1800"/>
                </a:spcBef>
                <a:buFont typeface="Wingdings" panose="05000000000000000000" pitchFamily="2" charset="2"/>
                <a:buChar char="à"/>
              </a:pP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marL="285750" lvl="0" indent="-285750">
                <a:buFont typeface="Wingdings" panose="05000000000000000000" pitchFamily="2" charset="2"/>
                <a:buChar char="à"/>
              </a:pP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marL="285750" lvl="0" indent="-285750">
                <a:buFont typeface="Wingdings" panose="05000000000000000000" pitchFamily="2" charset="2"/>
                <a:buChar char="à"/>
              </a:pP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marL="285750" lvl="0" indent="-285750">
                <a:spcBef>
                  <a:spcPts val="600"/>
                </a:spcBef>
                <a:buFont typeface="Wingdings" panose="05000000000000000000" pitchFamily="2" charset="2"/>
                <a:buChar char="à"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帶動創投產業升級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5173757" y="1096107"/>
              <a:ext cx="1171277" cy="769634"/>
              <a:chOff x="3862266" y="1465286"/>
              <a:chExt cx="1171277" cy="769634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3896665" y="1465286"/>
                <a:ext cx="1086444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49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altLang="zh-TW" sz="11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spcBef>
                    <a:spcPts val="600"/>
                  </a:spcBef>
                </a:pPr>
                <a:endPara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862266" y="1512941"/>
                <a:ext cx="1171277" cy="72197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(4)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 </a:t>
                </a:r>
                <a:r>
                  <a:rPr lang="zh-TW" altLang="en-US" sz="15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類主權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基金／私募基金</a:t>
                </a:r>
                <a:endPara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8054581" y="1783952"/>
            <a:ext cx="2031926" cy="1473101"/>
            <a:chOff x="6465169" y="1321159"/>
            <a:chExt cx="2187818" cy="1313386"/>
          </a:xfrm>
        </p:grpSpPr>
        <p:sp>
          <p:nvSpPr>
            <p:cNvPr id="37" name="文字方塊 36"/>
            <p:cNvSpPr txBox="1"/>
            <p:nvPr/>
          </p:nvSpPr>
          <p:spPr>
            <a:xfrm>
              <a:off x="6465169" y="1321159"/>
              <a:ext cx="2187818" cy="1313386"/>
            </a:xfrm>
            <a:prstGeom prst="downArrowCallout">
              <a:avLst>
                <a:gd name="adj1" fmla="val 13764"/>
                <a:gd name="adj2" fmla="val 12173"/>
                <a:gd name="adj3" fmla="val 13713"/>
                <a:gd name="adj4" fmla="val 72512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lvl="0"/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lvl="0"/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營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建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工程／食安／數位經濟十大建設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6489427" y="1380725"/>
              <a:ext cx="2079659" cy="394714"/>
              <a:chOff x="6489427" y="1380725"/>
              <a:chExt cx="2079659" cy="394714"/>
            </a:xfrm>
          </p:grpSpPr>
          <p:sp>
            <p:nvSpPr>
              <p:cNvPr id="39" name="文字方塊 38"/>
              <p:cNvSpPr txBox="1"/>
              <p:nvPr/>
            </p:nvSpPr>
            <p:spPr>
              <a:xfrm>
                <a:off x="6565266" y="1380725"/>
                <a:ext cx="1957862" cy="36627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49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489427" y="1384119"/>
                <a:ext cx="2079659" cy="3913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(5)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AI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、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區塊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鏈應用</a:t>
                </a:r>
                <a:endPara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7817600" y="3776724"/>
            <a:ext cx="1773739" cy="2726945"/>
            <a:chOff x="6264140" y="3741336"/>
            <a:chExt cx="1576419" cy="2620863"/>
          </a:xfrm>
        </p:grpSpPr>
        <p:sp>
          <p:nvSpPr>
            <p:cNvPr id="42" name="文字方塊 41"/>
            <p:cNvSpPr txBox="1"/>
            <p:nvPr/>
          </p:nvSpPr>
          <p:spPr>
            <a:xfrm>
              <a:off x="6327011" y="3741336"/>
              <a:ext cx="1513548" cy="2620863"/>
            </a:xfrm>
            <a:prstGeom prst="upArrowCallout">
              <a:avLst>
                <a:gd name="adj1" fmla="val 16859"/>
                <a:gd name="adj2" fmla="val 19573"/>
                <a:gd name="adj3" fmla="val 17483"/>
                <a:gd name="adj4" fmla="val 79370"/>
              </a:avLst>
            </a:prstGeom>
            <a:ln w="412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à"/>
              </a:pP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marL="285750" lvl="0" indent="-285750">
                <a:buFont typeface="Wingdings" panose="05000000000000000000" pitchFamily="2" charset="2"/>
                <a:buChar char="à"/>
              </a:pP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marL="285750" lvl="0" indent="-285750">
                <a:buFont typeface="Wingdings" panose="05000000000000000000" pitchFamily="2" charset="2"/>
                <a:buChar char="à"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上／中／下由整合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 marL="285750" lvl="0" indent="-285750">
                <a:buFont typeface="Symbol" panose="05050102010706020507" pitchFamily="18" charset="2"/>
                <a:buChar char="·"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聚焦資源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marL="285750" lvl="0" indent="-285750">
                <a:buFont typeface="Symbol" panose="05050102010706020507" pitchFamily="18" charset="2"/>
                <a:buChar char="·"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差異化／系統化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marL="285750" lvl="0" indent="-285750">
                <a:spcAft>
                  <a:spcPts val="0"/>
                </a:spcAft>
                <a:buFont typeface="Symbol" panose="05050102010706020507" pitchFamily="18" charset="2"/>
                <a:buChar char="·"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結構調整／產業升級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6264140" y="4348447"/>
              <a:ext cx="1567767" cy="377515"/>
              <a:chOff x="7731808" y="4941843"/>
              <a:chExt cx="1567767" cy="377515"/>
            </a:xfrm>
          </p:grpSpPr>
          <p:sp>
            <p:nvSpPr>
              <p:cNvPr id="44" name="文字方塊 43"/>
              <p:cNvSpPr txBox="1"/>
              <p:nvPr/>
            </p:nvSpPr>
            <p:spPr>
              <a:xfrm>
                <a:off x="7847041" y="4941843"/>
                <a:ext cx="1375391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49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731808" y="4980804"/>
                <a:ext cx="1567767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(6)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 科技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經濟部</a:t>
                </a:r>
                <a:endPara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6111291" y="3648603"/>
            <a:ext cx="1706307" cy="2855067"/>
            <a:chOff x="4748126" y="3518722"/>
            <a:chExt cx="1516489" cy="3066098"/>
          </a:xfrm>
        </p:grpSpPr>
        <p:sp>
          <p:nvSpPr>
            <p:cNvPr id="47" name="文字方塊 46"/>
            <p:cNvSpPr txBox="1"/>
            <p:nvPr/>
          </p:nvSpPr>
          <p:spPr>
            <a:xfrm>
              <a:off x="4748126" y="3518722"/>
              <a:ext cx="1516489" cy="3066098"/>
            </a:xfrm>
            <a:prstGeom prst="upArrowCallout">
              <a:avLst>
                <a:gd name="adj1" fmla="val 16859"/>
                <a:gd name="adj2" fmla="val 19573"/>
                <a:gd name="adj3" fmla="val 16860"/>
                <a:gd name="adj4" fmla="val 86640"/>
              </a:avLst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>
                <a:spcBef>
                  <a:spcPts val="0"/>
                </a:spcBef>
              </a:pPr>
              <a:endParaRPr lang="en-US" altLang="zh-TW" sz="15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>
                <a:spcBef>
                  <a:spcPts val="0"/>
                </a:spcBef>
              </a:pP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>
                <a:spcBef>
                  <a:spcPts val="0"/>
                </a:spcBef>
              </a:pP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帶動</a:t>
              </a:r>
              <a:r>
                <a:rPr lang="en-US" altLang="zh-TW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10</a:t>
              </a: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兆超額儲蓄／</a:t>
              </a:r>
              <a:r>
                <a:rPr lang="en-US" altLang="zh-TW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20</a:t>
              </a: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兆保留資金</a:t>
              </a:r>
              <a:r>
                <a:rPr lang="en-US" altLang="zh-TW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長照／金融／醫療／都更</a:t>
              </a:r>
              <a:endPara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marL="468000" lvl="0" indent="-457200"/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產業沙盒</a:t>
              </a:r>
              <a:r>
                <a:rPr lang="en-US" altLang="zh-TW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</a:p>
            <a:p>
              <a:pPr marL="468000" lvl="0" indent="-457200"/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先行先試</a:t>
              </a:r>
              <a:endParaRPr lang="en-US" altLang="zh-TW" sz="15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 indent="-457200"/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擴大內需</a:t>
              </a:r>
              <a:r>
                <a:rPr lang="en-US" altLang="zh-TW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打破薪資停滯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4826838" y="3953523"/>
              <a:ext cx="1429776" cy="594946"/>
              <a:chOff x="7872486" y="4506584"/>
              <a:chExt cx="1429776" cy="594946"/>
            </a:xfrm>
          </p:grpSpPr>
          <p:sp>
            <p:nvSpPr>
              <p:cNvPr id="49" name="文字方塊 48"/>
              <p:cNvSpPr txBox="1"/>
              <p:nvPr/>
            </p:nvSpPr>
            <p:spPr>
              <a:xfrm>
                <a:off x="7885003" y="4550836"/>
                <a:ext cx="1338722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49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872486" y="4506584"/>
                <a:ext cx="1429776" cy="59494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TW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(2) 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產業化</a:t>
                </a:r>
                <a:r>
                  <a:rPr lang="en-US" altLang="zh-TW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KPI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／鬆綁</a:t>
                </a:r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4429906" y="3800323"/>
            <a:ext cx="1620559" cy="2044065"/>
            <a:chOff x="3371888" y="3859436"/>
            <a:chExt cx="1440280" cy="2195151"/>
          </a:xfrm>
        </p:grpSpPr>
        <p:sp>
          <p:nvSpPr>
            <p:cNvPr id="52" name="文字方塊 51"/>
            <p:cNvSpPr txBox="1"/>
            <p:nvPr/>
          </p:nvSpPr>
          <p:spPr>
            <a:xfrm>
              <a:off x="3371888" y="3859436"/>
              <a:ext cx="1440280" cy="2195151"/>
            </a:xfrm>
            <a:prstGeom prst="upArrowCallout">
              <a:avLst>
                <a:gd name="adj1" fmla="val 12628"/>
                <a:gd name="adj2" fmla="val 12520"/>
                <a:gd name="adj3" fmla="val 11922"/>
                <a:gd name="adj4" fmla="val 86633"/>
              </a:avLst>
            </a:prstGeom>
            <a:ln w="412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>
                <a:spcBef>
                  <a:spcPts val="0"/>
                </a:spcBef>
              </a:pP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>
                <a:spcBef>
                  <a:spcPts val="0"/>
                </a:spcBef>
              </a:pP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 </a:t>
              </a:r>
              <a:endParaRPr lang="en-US" altLang="zh-TW" sz="15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>
                <a:spcBef>
                  <a:spcPts val="0"/>
                </a:spcBef>
              </a:pP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青年人搭上國際化列車</a:t>
              </a:r>
              <a:endParaRPr lang="en-US" altLang="zh-TW" sz="15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lvl="0" indent="-457200"/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定目劇場提高觀光附加價值 </a:t>
              </a:r>
              <a:endParaRPr lang="en-US" altLang="zh-TW" sz="15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endParaRPr>
            </a:p>
            <a:p>
              <a:pPr marL="252000" indent="-457200"/>
              <a:r>
                <a:rPr lang="zh-TW" altLang="en-US" sz="15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  </a:t>
              </a: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Symbol" panose="05050102010706020507" pitchFamily="18" charset="2"/>
                </a:rPr>
                <a:t>青年創業</a:t>
              </a:r>
              <a:endPara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3" name="群組 52"/>
            <p:cNvGrpSpPr/>
            <p:nvPr/>
          </p:nvGrpSpPr>
          <p:grpSpPr>
            <a:xfrm>
              <a:off x="3431705" y="4204683"/>
              <a:ext cx="1314438" cy="553998"/>
              <a:chOff x="7892554" y="4739986"/>
              <a:chExt cx="1314438" cy="553998"/>
            </a:xfrm>
          </p:grpSpPr>
          <p:sp>
            <p:nvSpPr>
              <p:cNvPr id="54" name="文字方塊 53"/>
              <p:cNvSpPr txBox="1"/>
              <p:nvPr/>
            </p:nvSpPr>
            <p:spPr>
              <a:xfrm>
                <a:off x="7959789" y="4758660"/>
                <a:ext cx="1191511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49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892554" y="4739986"/>
                <a:ext cx="1314438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TW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(1) 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青世代希望工程</a:t>
                </a:r>
              </a:p>
            </p:txBody>
          </p:sp>
        </p:grpSp>
      </p:grpSp>
      <p:sp>
        <p:nvSpPr>
          <p:cNvPr id="56" name="文字方塊 55"/>
          <p:cNvSpPr txBox="1"/>
          <p:nvPr/>
        </p:nvSpPr>
        <p:spPr>
          <a:xfrm>
            <a:off x="1047549" y="2156967"/>
            <a:ext cx="1837938" cy="77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/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外熱內冷、貪腐／公共工程品質差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1046581" y="1941999"/>
            <a:ext cx="1579909" cy="315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 </a:t>
            </a:r>
            <a:r>
              <a:rPr lang="en-US" altLang="zh-TW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FDI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endParaRPr lang="en-US" altLang="zh-TW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977484" y="2072383"/>
            <a:ext cx="1667577" cy="894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/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邦交國減少、觀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光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／農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衝擊</a:t>
            </a:r>
            <a:endParaRPr lang="zh-TW" altLang="en-US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035933" y="5617706"/>
            <a:ext cx="2116748" cy="315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</a:t>
            </a:r>
            <a:r>
              <a: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政策</a:t>
            </a:r>
            <a:r>
              <a:rPr lang="en-US" altLang="zh-TW" sz="160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對立</a:t>
            </a:r>
            <a:endParaRPr lang="zh-TW" altLang="en-US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1035933" y="4704938"/>
            <a:ext cx="1822936" cy="100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/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貧富差距擴大／藍綠對立／世代對立／勞資對立</a:t>
            </a:r>
            <a:endParaRPr lang="en-US" altLang="zh-TW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931547" y="5032086"/>
            <a:ext cx="1417578" cy="54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/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FTA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不得其門而入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1047311" y="1687603"/>
            <a:ext cx="1579909" cy="315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平庸成長</a:t>
            </a:r>
            <a:endParaRPr lang="en-US" altLang="zh-TW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081258" y="2874796"/>
            <a:ext cx="1820838" cy="315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  產業升級緩慢</a:t>
            </a:r>
            <a:endParaRPr lang="en-US" altLang="zh-TW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4" name="直線接點 63"/>
          <p:cNvCxnSpPr/>
          <p:nvPr/>
        </p:nvCxnSpPr>
        <p:spPr bwMode="auto">
          <a:xfrm>
            <a:off x="1323474" y="4607476"/>
            <a:ext cx="98679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65" name="群組 64"/>
          <p:cNvGrpSpPr/>
          <p:nvPr/>
        </p:nvGrpSpPr>
        <p:grpSpPr>
          <a:xfrm>
            <a:off x="1353635" y="4839051"/>
            <a:ext cx="1272855" cy="487979"/>
            <a:chOff x="519735" y="4797152"/>
            <a:chExt cx="1131256" cy="524047"/>
          </a:xfrm>
        </p:grpSpPr>
        <p:cxnSp>
          <p:nvCxnSpPr>
            <p:cNvPr id="66" name="直線接點 65"/>
            <p:cNvCxnSpPr/>
            <p:nvPr/>
          </p:nvCxnSpPr>
          <p:spPr bwMode="auto">
            <a:xfrm>
              <a:off x="519735" y="4797152"/>
              <a:ext cx="1131256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67" name="直線接點 66"/>
            <p:cNvCxnSpPr/>
            <p:nvPr/>
          </p:nvCxnSpPr>
          <p:spPr bwMode="auto">
            <a:xfrm>
              <a:off x="525894" y="5027016"/>
              <a:ext cx="1104869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68" name="直線接點 67"/>
            <p:cNvCxnSpPr/>
            <p:nvPr/>
          </p:nvCxnSpPr>
          <p:spPr bwMode="auto">
            <a:xfrm>
              <a:off x="575340" y="5321199"/>
              <a:ext cx="1055423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cxnSp>
        <p:nvCxnSpPr>
          <p:cNvPr id="70" name="直線接點 69"/>
          <p:cNvCxnSpPr/>
          <p:nvPr/>
        </p:nvCxnSpPr>
        <p:spPr bwMode="auto">
          <a:xfrm>
            <a:off x="1353636" y="5775332"/>
            <a:ext cx="1046664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1" name="直線接點 70"/>
          <p:cNvCxnSpPr/>
          <p:nvPr/>
        </p:nvCxnSpPr>
        <p:spPr bwMode="auto">
          <a:xfrm>
            <a:off x="1438960" y="3032422"/>
            <a:ext cx="118753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2" name="直線接點 71"/>
          <p:cNvCxnSpPr/>
          <p:nvPr/>
        </p:nvCxnSpPr>
        <p:spPr bwMode="auto">
          <a:xfrm>
            <a:off x="1353635" y="1828190"/>
            <a:ext cx="740672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3" name="直線接點 72"/>
          <p:cNvCxnSpPr/>
          <p:nvPr/>
        </p:nvCxnSpPr>
        <p:spPr bwMode="auto">
          <a:xfrm>
            <a:off x="1395606" y="2080820"/>
            <a:ext cx="44092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74" name="群組 73"/>
          <p:cNvGrpSpPr/>
          <p:nvPr/>
        </p:nvGrpSpPr>
        <p:grpSpPr>
          <a:xfrm>
            <a:off x="1395606" y="2313373"/>
            <a:ext cx="1241271" cy="447064"/>
            <a:chOff x="557037" y="2084794"/>
            <a:chExt cx="1103186" cy="480108"/>
          </a:xfrm>
        </p:grpSpPr>
        <p:cxnSp>
          <p:nvCxnSpPr>
            <p:cNvPr id="75" name="直線接點 74"/>
            <p:cNvCxnSpPr/>
            <p:nvPr/>
          </p:nvCxnSpPr>
          <p:spPr bwMode="auto">
            <a:xfrm>
              <a:off x="604800" y="2084794"/>
              <a:ext cx="1055423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76" name="直線接點 75"/>
            <p:cNvCxnSpPr/>
            <p:nvPr/>
          </p:nvCxnSpPr>
          <p:spPr bwMode="auto">
            <a:xfrm>
              <a:off x="595568" y="2348155"/>
              <a:ext cx="1055423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77" name="直線接點 76"/>
            <p:cNvCxnSpPr/>
            <p:nvPr/>
          </p:nvCxnSpPr>
          <p:spPr bwMode="auto">
            <a:xfrm>
              <a:off x="557037" y="2564902"/>
              <a:ext cx="151359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cxnSp>
        <p:nvCxnSpPr>
          <p:cNvPr id="78" name="直線接點 77"/>
          <p:cNvCxnSpPr/>
          <p:nvPr/>
        </p:nvCxnSpPr>
        <p:spPr bwMode="auto">
          <a:xfrm>
            <a:off x="3269817" y="1949187"/>
            <a:ext cx="99372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79" name="群組 78"/>
          <p:cNvGrpSpPr/>
          <p:nvPr/>
        </p:nvGrpSpPr>
        <p:grpSpPr>
          <a:xfrm>
            <a:off x="3249000" y="2240921"/>
            <a:ext cx="1180905" cy="469363"/>
            <a:chOff x="2204251" y="1988840"/>
            <a:chExt cx="1049536" cy="504056"/>
          </a:xfrm>
        </p:grpSpPr>
        <p:cxnSp>
          <p:nvCxnSpPr>
            <p:cNvPr id="80" name="直線接點 79"/>
            <p:cNvCxnSpPr/>
            <p:nvPr/>
          </p:nvCxnSpPr>
          <p:spPr bwMode="auto">
            <a:xfrm>
              <a:off x="2222752" y="1988840"/>
              <a:ext cx="883176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81" name="直線接點 80"/>
            <p:cNvCxnSpPr/>
            <p:nvPr/>
          </p:nvCxnSpPr>
          <p:spPr bwMode="auto">
            <a:xfrm>
              <a:off x="2204251" y="2204864"/>
              <a:ext cx="1049536" cy="12653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82" name="直線接點 81"/>
            <p:cNvCxnSpPr/>
            <p:nvPr/>
          </p:nvCxnSpPr>
          <p:spPr bwMode="auto">
            <a:xfrm flipV="1">
              <a:off x="2222752" y="2482794"/>
              <a:ext cx="253218" cy="10102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84" name="群組 83"/>
          <p:cNvGrpSpPr/>
          <p:nvPr/>
        </p:nvGrpSpPr>
        <p:grpSpPr>
          <a:xfrm>
            <a:off x="3207759" y="4657828"/>
            <a:ext cx="993723" cy="248266"/>
            <a:chOff x="2167597" y="4602543"/>
            <a:chExt cx="883176" cy="266617"/>
          </a:xfrm>
        </p:grpSpPr>
        <p:cxnSp>
          <p:nvCxnSpPr>
            <p:cNvPr id="85" name="直線接點 84"/>
            <p:cNvCxnSpPr/>
            <p:nvPr/>
          </p:nvCxnSpPr>
          <p:spPr bwMode="auto">
            <a:xfrm>
              <a:off x="2167597" y="4602543"/>
              <a:ext cx="883176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86" name="直線接點 85"/>
            <p:cNvCxnSpPr/>
            <p:nvPr/>
          </p:nvCxnSpPr>
          <p:spPr bwMode="auto">
            <a:xfrm>
              <a:off x="2232833" y="4869160"/>
              <a:ext cx="243136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87" name="群組 86"/>
          <p:cNvGrpSpPr/>
          <p:nvPr/>
        </p:nvGrpSpPr>
        <p:grpSpPr>
          <a:xfrm>
            <a:off x="3152682" y="5174302"/>
            <a:ext cx="993722" cy="268208"/>
            <a:chOff x="2118647" y="5157192"/>
            <a:chExt cx="883176" cy="288032"/>
          </a:xfrm>
        </p:grpSpPr>
        <p:cxnSp>
          <p:nvCxnSpPr>
            <p:cNvPr id="88" name="直線接點 87"/>
            <p:cNvCxnSpPr/>
            <p:nvPr/>
          </p:nvCxnSpPr>
          <p:spPr bwMode="auto">
            <a:xfrm>
              <a:off x="2118647" y="5157192"/>
              <a:ext cx="883176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89" name="直線接點 88"/>
            <p:cNvCxnSpPr/>
            <p:nvPr/>
          </p:nvCxnSpPr>
          <p:spPr bwMode="auto">
            <a:xfrm>
              <a:off x="2134696" y="5445224"/>
              <a:ext cx="56476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366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二、瑞士經驗借鏡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71833"/>
              </p:ext>
            </p:extLst>
          </p:nvPr>
        </p:nvGraphicFramePr>
        <p:xfrm>
          <a:off x="2324645" y="1074125"/>
          <a:ext cx="7527160" cy="496855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07160"/>
                <a:gridCol w="3060000"/>
                <a:gridCol w="3060000"/>
              </a:tblGrid>
              <a:tr h="176579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黃金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思維圈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瑞士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1546571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國家競爭力居世界前三名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瑞士鐘錶、巧克力聞名於世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世界前幾名的人均所得（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萬多美元）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公投多，民主程度高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科技製造大國（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ICT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342900" lvl="0" indent="-34290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中小企業多及綿密製造網絡</a:t>
                      </a:r>
                    </a:p>
                    <a:p>
                      <a:pPr marL="342900" lvl="0" indent="-34290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兩岸對立／國家認同不足</a:t>
                      </a:r>
                    </a:p>
                    <a:p>
                      <a:pPr marL="342900" lvl="0" indent="-34290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民主自由國家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政治中立國／國家認同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國家認同／多族共和／文化認同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小國開放和大國保持好的關係，但差異化／系統化／優質化區隔大陸，並善用大陸、東協市場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擱置政治爭議，尋求民眾國家認同，全力發展經濟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Map on flag button of Republic  China — 图库插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87" y="139816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ç¸éåç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"/>
          <a:stretch/>
        </p:blipFill>
        <p:spPr bwMode="auto">
          <a:xfrm>
            <a:off x="4897551" y="1332153"/>
            <a:ext cx="792088" cy="8580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向右箭號 8"/>
          <p:cNvSpPr/>
          <p:nvPr/>
        </p:nvSpPr>
        <p:spPr bwMode="auto">
          <a:xfrm>
            <a:off x="1672540" y="2932946"/>
            <a:ext cx="1962200" cy="1296144"/>
          </a:xfrm>
          <a:prstGeom prst="rightArrow">
            <a:avLst>
              <a:gd name="adj1" fmla="val 70156"/>
              <a:gd name="adj2" fmla="val 50000"/>
            </a:avLst>
          </a:prstGeom>
          <a:solidFill>
            <a:srgbClr val="61B0FF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780552" y="3177851"/>
            <a:ext cx="361950" cy="3666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588790" y="3147929"/>
            <a:ext cx="1584176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en-US" altLang="zh-TW" b="1" kern="1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1.what</a:t>
            </a:r>
            <a:r>
              <a:rPr lang="zh-TW" altLang="zh-TW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zh-TW" altLang="zh-TW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（國家印象</a:t>
            </a:r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TW" b="1" kern="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>
            <a:off x="1704316" y="4517122"/>
            <a:ext cx="1930424" cy="1296144"/>
          </a:xfrm>
          <a:prstGeom prst="rightArrow">
            <a:avLst>
              <a:gd name="adj1" fmla="val 70156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746212" y="4735796"/>
            <a:ext cx="361950" cy="366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640592" y="4700340"/>
            <a:ext cx="1864096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en-US" altLang="zh-TW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2.Know what</a:t>
            </a:r>
            <a:r>
              <a:rPr lang="zh-TW" altLang="en-US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zh-TW" altLang="en-US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（認識自己）</a:t>
            </a:r>
          </a:p>
        </p:txBody>
      </p:sp>
    </p:spTree>
    <p:extLst>
      <p:ext uri="{BB962C8B-B14F-4D97-AF65-F5344CB8AC3E}">
        <p14:creationId xmlns:p14="http://schemas.microsoft.com/office/powerpoint/2010/main" val="2895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70030"/>
              </p:ext>
            </p:extLst>
          </p:nvPr>
        </p:nvGraphicFramePr>
        <p:xfrm>
          <a:off x="1970316" y="674076"/>
          <a:ext cx="8140983" cy="531520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300223"/>
                <a:gridCol w="2830387"/>
                <a:gridCol w="4010373"/>
              </a:tblGrid>
              <a:tr h="176579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黃金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思維圈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瑞士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54940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+mj-lt"/>
                        <a:buAutoNum type="arabicParenBoth"/>
                      </a:pPr>
                      <a:r>
                        <a:rPr lang="zh-TW" altLang="en-US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強化教育、充裕人才：雙軌並行教育體制，開放移民政策；一流的大學及人才</a:t>
                      </a:r>
                      <a:endParaRPr lang="en-US" altLang="zh-TW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zh-TW" altLang="en-US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AutoNum type="arabicParenBoth" startAt="2"/>
                      </a:pPr>
                      <a:r>
                        <a:rPr lang="zh-TW" altLang="en-US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強化產學合作，創新體系：研究基金來自民間企業</a:t>
                      </a:r>
                      <a:endParaRPr lang="en-US" altLang="zh-TW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zh-TW" altLang="en-US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AutoNum type="arabicParenBoth" startAt="3"/>
                      </a:pPr>
                      <a:r>
                        <a:rPr lang="zh-TW" altLang="en-US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完善金融體系：支援科技創新、私人理財高階服務</a:t>
                      </a:r>
                      <a:endParaRPr lang="zh-TW" altLang="en-US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Map on flag button of Republic  China — 图库插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26" y="99811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ç¸éåç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"/>
          <a:stretch/>
        </p:blipFill>
        <p:spPr bwMode="auto">
          <a:xfrm>
            <a:off x="4278650" y="932104"/>
            <a:ext cx="792088" cy="8580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右箭號 7"/>
          <p:cNvSpPr/>
          <p:nvPr/>
        </p:nvSpPr>
        <p:spPr bwMode="auto">
          <a:xfrm>
            <a:off x="908683" y="3317025"/>
            <a:ext cx="2177832" cy="1652756"/>
          </a:xfrm>
          <a:prstGeom prst="rightArrow">
            <a:avLst>
              <a:gd name="adj1" fmla="val 70156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81714" y="2571793"/>
            <a:ext cx="648072" cy="369332"/>
          </a:xfrm>
          <a:prstGeom prst="rect">
            <a:avLst/>
          </a:prstGeom>
          <a:solidFill>
            <a:srgbClr val="43A1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102140" y="3567596"/>
            <a:ext cx="648072" cy="369332"/>
          </a:xfrm>
          <a:prstGeom prst="rect">
            <a:avLst/>
          </a:prstGeom>
          <a:solidFill>
            <a:srgbClr val="43A1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 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102140" y="4600449"/>
            <a:ext cx="1100235" cy="369332"/>
          </a:xfrm>
          <a:prstGeom prst="rect">
            <a:avLst/>
          </a:prstGeom>
          <a:solidFill>
            <a:srgbClr val="43A1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產業升級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69858" y="3567596"/>
            <a:ext cx="25894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兩岸和解、擱置爭議</a:t>
            </a:r>
            <a:r>
              <a:rPr lang="en-US" altLang="zh-TW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發展經濟、制度競爭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加入</a:t>
            </a:r>
            <a:r>
              <a:rPr lang="en-US" altLang="zh-TW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FTA</a:t>
            </a: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開放倒逼改革</a:t>
            </a:r>
          </a:p>
        </p:txBody>
      </p:sp>
      <p:sp>
        <p:nvSpPr>
          <p:cNvPr id="18" name="橢圓 17"/>
          <p:cNvSpPr/>
          <p:nvPr/>
        </p:nvSpPr>
        <p:spPr>
          <a:xfrm>
            <a:off x="988693" y="3673688"/>
            <a:ext cx="361950" cy="366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652257" y="4969781"/>
            <a:ext cx="341311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聚焦產業／科技經濟部</a:t>
            </a:r>
            <a:r>
              <a:rPr lang="en-US" altLang="zh-TW" sz="1500" kern="1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整合資源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差異化／系統化／整合化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、區塊鏈導入營造／食安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870939" y="2516869"/>
            <a:ext cx="187743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青世代希望工程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擴大內需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arenBoth"/>
            </a:pPr>
            <a:r>
              <a:rPr lang="zh-TW" altLang="en-US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產業化</a:t>
            </a:r>
            <a:r>
              <a:rPr lang="en-US" altLang="zh-TW" sz="15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88693" y="3654807"/>
            <a:ext cx="1691198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300"/>
              </a:spcAft>
            </a:pPr>
            <a:r>
              <a:rPr lang="en-US" altLang="zh-TW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3.Know why</a:t>
            </a:r>
            <a:r>
              <a:rPr lang="zh-TW" altLang="en-US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algn="ctr">
              <a:lnSpc>
                <a:spcPts val="2100"/>
              </a:lnSpc>
            </a:pPr>
            <a:r>
              <a:rPr lang="zh-TW" altLang="en-US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（強化優勢、降低劣勢）</a:t>
            </a:r>
          </a:p>
        </p:txBody>
      </p:sp>
    </p:spTree>
    <p:extLst>
      <p:ext uri="{BB962C8B-B14F-4D97-AF65-F5344CB8AC3E}">
        <p14:creationId xmlns:p14="http://schemas.microsoft.com/office/powerpoint/2010/main" val="312284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10659"/>
              </p:ext>
            </p:extLst>
          </p:nvPr>
        </p:nvGraphicFramePr>
        <p:xfrm>
          <a:off x="1993176" y="639786"/>
          <a:ext cx="8140983" cy="531520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00223"/>
                <a:gridCol w="2830387"/>
                <a:gridCol w="4010373"/>
              </a:tblGrid>
              <a:tr h="176579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</a:rPr>
                        <a:t>黃金</a:t>
                      </a:r>
                      <a:r>
                        <a:rPr lang="zh-TW" sz="1400" kern="100" dirty="0">
                          <a:effectLst/>
                        </a:rPr>
                        <a:t>思維圈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</a:rPr>
                        <a:t>瑞士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en-US" altLang="zh-TW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r>
                        <a:rPr lang="zh-TW" sz="1400" kern="100" dirty="0" smtClean="0">
                          <a:effectLst/>
                        </a:rPr>
                        <a:t>台灣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940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60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+mj-lt"/>
                        <a:buAutoNum type="arabicParenBoth"/>
                      </a:pPr>
                      <a:r>
                        <a:rPr lang="zh-TW" altLang="en-US" sz="1500" kern="100" dirty="0" smtClean="0">
                          <a:effectLst/>
                        </a:rPr>
                        <a:t>建構品牌、世界級大廠：雀巢、瑞士銀行、羅氏藥廠</a:t>
                      </a:r>
                    </a:p>
                    <a:p>
                      <a:pPr marL="342900" lvl="0" indent="-34290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+mj-lt"/>
                        <a:buAutoNum type="arabicParenBoth"/>
                      </a:pPr>
                      <a:r>
                        <a:rPr lang="zh-TW" altLang="en-US" sz="1500" kern="100" dirty="0" smtClean="0">
                          <a:effectLst/>
                        </a:rPr>
                        <a:t>精緻工業：鐘表、精密機械、生技製藥</a:t>
                      </a:r>
                    </a:p>
                    <a:p>
                      <a:pPr marL="342900" lvl="0" indent="-342900" algn="l">
                        <a:lnSpc>
                          <a:spcPts val="2300"/>
                        </a:lnSpc>
                        <a:spcAft>
                          <a:spcPts val="600"/>
                        </a:spcAft>
                        <a:buFont typeface="+mj-lt"/>
                        <a:buAutoNum type="arabicParenBoth"/>
                      </a:pPr>
                      <a:r>
                        <a:rPr lang="zh-TW" altLang="en-US" sz="1500" kern="100" dirty="0" smtClean="0">
                          <a:effectLst/>
                        </a:rPr>
                        <a:t>優質服務業、服務周圍大國（法、德、義）：金融、旅遊、餐飲</a:t>
                      </a:r>
                      <a:endParaRPr lang="zh-TW" altLang="en-US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100"/>
                        </a:lnSpc>
                        <a:spcAft>
                          <a:spcPts val="300"/>
                        </a:spcAft>
                        <a:buFont typeface="+mj-lt"/>
                        <a:buAutoNum type="arabicParenBoth"/>
                      </a:pPr>
                      <a:r>
                        <a:rPr lang="zh-TW" sz="1600" kern="100" dirty="0">
                          <a:effectLst/>
                        </a:rPr>
                        <a:t>製造業：結合歐美取得技術、新商業模式，保持領先；透過差異化／系統化／應用化保持領先</a:t>
                      </a:r>
                    </a:p>
                    <a:p>
                      <a:pPr marL="306070" algn="l">
                        <a:lnSpc>
                          <a:spcPts val="2100"/>
                        </a:lnSpc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zh-TW" sz="1600" kern="100" dirty="0">
                          <a:effectLst/>
                        </a:rPr>
                        <a:t>品牌／高階製造</a:t>
                      </a:r>
                    </a:p>
                    <a:p>
                      <a:pPr marL="306070" algn="l">
                        <a:lnSpc>
                          <a:spcPts val="2100"/>
                        </a:lnSpc>
                        <a:spcAft>
                          <a:spcPts val="300"/>
                        </a:spcAft>
                      </a:pPr>
                      <a:r>
                        <a:rPr lang="en-US" sz="1600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zh-TW" sz="1600" kern="100" dirty="0">
                          <a:effectLst/>
                        </a:rPr>
                        <a:t>跨領域</a:t>
                      </a:r>
                    </a:p>
                    <a:p>
                      <a:pPr marL="342900" lvl="0" indent="-342900" algn="l">
                        <a:lnSpc>
                          <a:spcPts val="21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AutoNum type="arabicParenBoth" startAt="2"/>
                      </a:pPr>
                      <a:r>
                        <a:rPr lang="zh-TW" sz="1600" kern="100" dirty="0">
                          <a:effectLst/>
                        </a:rPr>
                        <a:t>傳統產業／中小企業</a:t>
                      </a:r>
                      <a:r>
                        <a:rPr lang="en-US" sz="1600" kern="100" dirty="0">
                          <a:effectLst/>
                        </a:rPr>
                        <a:t>ICT</a:t>
                      </a:r>
                      <a:r>
                        <a:rPr lang="zh-TW" sz="1600" kern="100" dirty="0">
                          <a:effectLst/>
                        </a:rPr>
                        <a:t>導入傳產、中小企業（系統整合團隊）</a:t>
                      </a:r>
                    </a:p>
                    <a:p>
                      <a:pPr marL="342900" lvl="0" indent="-342900" algn="l">
                        <a:lnSpc>
                          <a:spcPts val="2100"/>
                        </a:lnSpc>
                        <a:spcAft>
                          <a:spcPts val="300"/>
                        </a:spcAft>
                        <a:buFont typeface="+mj-lt"/>
                        <a:buAutoNum type="arabicParenBoth" startAt="2"/>
                      </a:pPr>
                      <a:r>
                        <a:rPr lang="zh-TW" sz="1600" kern="100" dirty="0" smtClean="0">
                          <a:effectLst/>
                        </a:rPr>
                        <a:t>服務業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marL="30607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sym typeface="Symbol" panose="05050102010706020507" pitchFamily="18" charset="2"/>
                        </a:rPr>
                        <a:t> </a:t>
                      </a:r>
                      <a:r>
                        <a:rPr lang="zh-TW" altLang="zh-TW" sz="1600" kern="100" dirty="0" smtClean="0">
                          <a:effectLst/>
                        </a:rPr>
                        <a:t>產業化、導入資金、商業模式</a:t>
                      </a:r>
                      <a:r>
                        <a:rPr lang="en-US" altLang="zh-TW" sz="1600" kern="100" dirty="0" smtClean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zh-TW" sz="1600" kern="100" dirty="0" smtClean="0">
                          <a:effectLst/>
                        </a:rPr>
                        <a:t>優質、精緻服務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21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AutoNum type="arabicParenBoth" startAt="4"/>
                      </a:pPr>
                      <a:r>
                        <a:rPr lang="zh-TW" altLang="en-US" sz="1600" kern="100" dirty="0" smtClean="0">
                          <a:effectLst/>
                        </a:rPr>
                        <a:t>農業：</a:t>
                      </a:r>
                      <a:r>
                        <a:rPr lang="en-US" altLang="zh-TW" sz="1600" kern="100" dirty="0" smtClean="0">
                          <a:effectLst/>
                        </a:rPr>
                        <a:t>AI</a:t>
                      </a:r>
                      <a:r>
                        <a:rPr lang="zh-TW" altLang="en-US" sz="1600" kern="100" dirty="0" smtClean="0">
                          <a:effectLst/>
                        </a:rPr>
                        <a:t>、</a:t>
                      </a:r>
                      <a:r>
                        <a:rPr lang="en-US" altLang="zh-TW" sz="1600" kern="100" dirty="0" smtClean="0">
                          <a:effectLst/>
                        </a:rPr>
                        <a:t>big data </a:t>
                      </a:r>
                      <a:r>
                        <a:rPr lang="zh-TW" altLang="en-US" sz="1600" kern="100" dirty="0" smtClean="0">
                          <a:effectLst/>
                        </a:rPr>
                        <a:t>冷鏈、物流、行銷再造優勢</a:t>
                      </a:r>
                      <a:endParaRPr lang="zh-TW" altLang="en-US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Map on flag button of Republic  China — 图库插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6" y="96382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ç¸éåç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"/>
          <a:stretch/>
        </p:blipFill>
        <p:spPr bwMode="auto">
          <a:xfrm>
            <a:off x="4373518" y="897814"/>
            <a:ext cx="792088" cy="8580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右箭號 7"/>
          <p:cNvSpPr/>
          <p:nvPr/>
        </p:nvSpPr>
        <p:spPr bwMode="auto">
          <a:xfrm>
            <a:off x="742950" y="3316982"/>
            <a:ext cx="2234983" cy="1712217"/>
          </a:xfrm>
          <a:prstGeom prst="rightArrow">
            <a:avLst>
              <a:gd name="adj1" fmla="val 70156"/>
              <a:gd name="adj2" fmla="val 50000"/>
            </a:avLst>
          </a:prstGeom>
          <a:solidFill>
            <a:srgbClr val="FB757F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917061" y="3688860"/>
            <a:ext cx="361950" cy="36664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17061" y="3688860"/>
            <a:ext cx="2056184" cy="105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Aft>
                <a:spcPts val="300"/>
              </a:spcAft>
            </a:pPr>
            <a:r>
              <a:rPr lang="en-US" altLang="zh-TW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 Know how</a:t>
            </a:r>
            <a:r>
              <a:rPr lang="zh-TW" altLang="en-US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2400"/>
              </a:lnSpc>
              <a:spcAft>
                <a:spcPts val="300"/>
              </a:spcAft>
            </a:pPr>
            <a:r>
              <a:rPr lang="zh-TW" altLang="en-US" sz="1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（發展自己）</a:t>
            </a:r>
          </a:p>
          <a:p>
            <a:pPr algn="ctr">
              <a:lnSpc>
                <a:spcPts val="2100"/>
              </a:lnSpc>
            </a:pPr>
            <a:endParaRPr lang="zh-TW" altLang="en-US" sz="1600" b="1" kern="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6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三、制度及思維創新</a:t>
            </a:r>
            <a:endParaRPr lang="en-US" altLang="zh-TW" dirty="0" smtClean="0"/>
          </a:p>
          <a:p>
            <a:pPr lvl="3"/>
            <a:endParaRPr lang="zh-TW" altLang="en-US" dirty="0" smtClean="0"/>
          </a:p>
          <a:p>
            <a:pPr lvl="1"/>
            <a:endParaRPr lang="en-US" altLang="zh-TW" sz="2400" dirty="0">
              <a:solidFill>
                <a:srgbClr val="665EB8">
                  <a:lumMod val="75000"/>
                </a:srgbClr>
              </a:solidFill>
            </a:endParaRPr>
          </a:p>
        </p:txBody>
      </p:sp>
      <p:sp>
        <p:nvSpPr>
          <p:cNvPr id="15" name="內容版面配置區 1"/>
          <p:cNvSpPr txBox="1">
            <a:spLocks/>
          </p:cNvSpPr>
          <p:nvPr/>
        </p:nvSpPr>
        <p:spPr>
          <a:xfrm>
            <a:off x="522899" y="3110422"/>
            <a:ext cx="7699513" cy="4378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+mj-ea"/>
              <a:buNone/>
              <a:defRPr sz="3200" kern="1200">
                <a:solidFill>
                  <a:srgbClr val="0070C0"/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+mj-ea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+mj-lt"/>
              <a:buNone/>
              <a:defRPr sz="2400" kern="1200">
                <a:solidFill>
                  <a:srgbClr val="92278F"/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3pPr>
            <a:lvl4pPr marL="1612900" indent="-24130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50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3400"/>
              </a:lnSpc>
            </a:pPr>
            <a:endParaRPr lang="zh-TW" altLang="en-US" sz="2000" dirty="0"/>
          </a:p>
          <a:p>
            <a:pPr lvl="1">
              <a:lnSpc>
                <a:spcPts val="3400"/>
              </a:lnSpc>
            </a:pPr>
            <a:r>
              <a:rPr lang="en-US" altLang="zh-TW" sz="2400" dirty="0">
                <a:solidFill>
                  <a:srgbClr val="665EB8">
                    <a:lumMod val="75000"/>
                  </a:srgbClr>
                </a:solidFill>
              </a:rPr>
              <a:t>(</a:t>
            </a:r>
            <a:r>
              <a:rPr lang="zh-TW" altLang="en-US" sz="2400" dirty="0">
                <a:solidFill>
                  <a:srgbClr val="665EB8">
                    <a:lumMod val="75000"/>
                  </a:srgbClr>
                </a:solidFill>
              </a:rPr>
              <a:t>二</a:t>
            </a:r>
            <a:r>
              <a:rPr lang="en-US" altLang="zh-TW" sz="2400" dirty="0">
                <a:solidFill>
                  <a:srgbClr val="665EB8">
                    <a:lumMod val="75000"/>
                  </a:srgbClr>
                </a:solidFill>
              </a:rPr>
              <a:t>)</a:t>
            </a:r>
            <a:r>
              <a:rPr lang="zh-TW" altLang="en-US" sz="2400" dirty="0">
                <a:solidFill>
                  <a:srgbClr val="665EB8">
                    <a:lumMod val="75000"/>
                  </a:srgbClr>
                </a:solidFill>
              </a:rPr>
              <a:t>政策工具創新</a:t>
            </a:r>
            <a:endParaRPr lang="en-US" altLang="zh-TW" sz="2400" dirty="0">
              <a:solidFill>
                <a:srgbClr val="665EB8">
                  <a:lumMod val="75000"/>
                </a:srgbClr>
              </a:solidFill>
            </a:endParaRPr>
          </a:p>
          <a:p>
            <a:pPr lvl="2">
              <a:lnSpc>
                <a:spcPts val="3400"/>
              </a:lnSpc>
            </a:pPr>
            <a:r>
              <a:rPr lang="en-US" altLang="zh-TW" sz="2000" dirty="0">
                <a:solidFill>
                  <a:srgbClr val="805CA4"/>
                </a:solidFill>
              </a:rPr>
              <a:t>1.</a:t>
            </a:r>
            <a:r>
              <a:rPr lang="zh-TW" altLang="en-US" sz="2000" dirty="0">
                <a:solidFill>
                  <a:srgbClr val="805CA4"/>
                </a:solidFill>
              </a:rPr>
              <a:t>目前有產業轉型基金／國家投資公司</a:t>
            </a:r>
            <a:br>
              <a:rPr lang="zh-TW" altLang="en-US" sz="2000" dirty="0">
                <a:solidFill>
                  <a:srgbClr val="805CA4"/>
                </a:solidFill>
              </a:rPr>
            </a:br>
            <a:r>
              <a:rPr lang="zh-TW" altLang="en-US" sz="2000" dirty="0">
                <a:solidFill>
                  <a:srgbClr val="805CA4"/>
                </a:solidFill>
              </a:rPr>
              <a:t>　不主動投資／被動申請</a:t>
            </a:r>
            <a:endParaRPr lang="en-US" altLang="zh-TW" sz="2000" dirty="0">
              <a:solidFill>
                <a:srgbClr val="805CA4"/>
              </a:solidFill>
            </a:endParaRPr>
          </a:p>
          <a:p>
            <a:pPr lvl="2">
              <a:lnSpc>
                <a:spcPts val="3400"/>
              </a:lnSpc>
            </a:pPr>
            <a:r>
              <a:rPr lang="en-US" altLang="zh-TW" sz="2000" dirty="0">
                <a:solidFill>
                  <a:srgbClr val="805CA4"/>
                </a:solidFill>
              </a:rPr>
              <a:t>2.</a:t>
            </a:r>
            <a:r>
              <a:rPr lang="zh-TW" altLang="en-US" sz="2000" dirty="0">
                <a:solidFill>
                  <a:srgbClr val="805CA4"/>
                </a:solidFill>
              </a:rPr>
              <a:t>更積極的私募基金／類主權基金</a:t>
            </a:r>
            <a:br>
              <a:rPr lang="zh-TW" altLang="en-US" sz="2000" dirty="0">
                <a:solidFill>
                  <a:srgbClr val="805CA4"/>
                </a:solidFill>
              </a:rPr>
            </a:br>
            <a:r>
              <a:rPr lang="zh-TW" altLang="en-US" sz="2000" dirty="0">
                <a:solidFill>
                  <a:srgbClr val="805CA4"/>
                </a:solidFill>
              </a:rPr>
              <a:t>　塑造積極、快速的結構轉變</a:t>
            </a:r>
          </a:p>
          <a:p>
            <a:pPr marL="1257300" lvl="2" indent="-342900">
              <a:lnSpc>
                <a:spcPts val="3400"/>
              </a:lnSpc>
              <a:buFont typeface="Wingdings" panose="05000000000000000000" pitchFamily="2" charset="2"/>
              <a:buChar char="n"/>
            </a:pPr>
            <a:endParaRPr lang="zh-TW" altLang="en-US" sz="2000" dirty="0" smtClean="0"/>
          </a:p>
          <a:p>
            <a:pPr lvl="1">
              <a:lnSpc>
                <a:spcPts val="3400"/>
              </a:lnSpc>
            </a:pPr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2219730" y="5911125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0" indent="-358775">
              <a:buSzPct val="8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accent1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IMCJ</a:t>
            </a:r>
            <a:r>
              <a:rPr lang="zh-TW" altLang="zh-TW" dirty="0">
                <a:solidFill>
                  <a:schemeClr val="accent1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（日本）、淡馬錫（韓國）</a:t>
            </a:r>
            <a:endParaRPr lang="en-US" altLang="zh-TW" dirty="0">
              <a:solidFill>
                <a:schemeClr val="accent1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533400" lvl="0" indent="-358775">
              <a:buSzPct val="80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accent1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FDI</a:t>
            </a:r>
            <a:r>
              <a:rPr lang="zh-TW" altLang="zh-TW" dirty="0">
                <a:solidFill>
                  <a:schemeClr val="accent1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背後有</a:t>
            </a:r>
            <a:r>
              <a:rPr lang="en-US" altLang="zh-TW" dirty="0">
                <a:solidFill>
                  <a:schemeClr val="accent1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V.C.</a:t>
            </a:r>
            <a:r>
              <a:rPr lang="zh-TW" altLang="zh-TW" dirty="0">
                <a:solidFill>
                  <a:schemeClr val="accent1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私募的介入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522899" y="1097539"/>
            <a:ext cx="7173301" cy="2751701"/>
            <a:chOff x="522899" y="942073"/>
            <a:chExt cx="7173301" cy="2751701"/>
          </a:xfrm>
        </p:grpSpPr>
        <p:sp>
          <p:nvSpPr>
            <p:cNvPr id="14" name="內容版面配置區 1"/>
            <p:cNvSpPr txBox="1">
              <a:spLocks/>
            </p:cNvSpPr>
            <p:nvPr/>
          </p:nvSpPr>
          <p:spPr>
            <a:xfrm>
              <a:off x="522899" y="942073"/>
              <a:ext cx="7173301" cy="27517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ts val="4000"/>
                </a:lnSpc>
                <a:spcBef>
                  <a:spcPts val="1000"/>
                </a:spcBef>
                <a:buFont typeface="+mj-ea"/>
                <a:buNone/>
                <a:defRPr sz="3200" kern="1200">
                  <a:solidFill>
                    <a:srgbClr val="0070C0"/>
                  </a:solidFill>
                  <a:latin typeface="文鼎粗黑" panose="020B0609010101010101" pitchFamily="49" charset="-120"/>
                  <a:ea typeface="文鼎粗黑" panose="020B0609010101010101" pitchFamily="49" charset="-12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+mj-ea"/>
                <a:buNone/>
                <a:defRPr sz="2800" kern="1200">
                  <a:solidFill>
                    <a:schemeClr val="accent2">
                      <a:lumMod val="75000"/>
                    </a:schemeClr>
                  </a:solidFill>
                  <a:latin typeface="文鼎粗黑" panose="020B0609010101010101" pitchFamily="49" charset="-120"/>
                  <a:ea typeface="文鼎粗黑" panose="020B0609010101010101" pitchFamily="49" charset="-12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+mj-lt"/>
                <a:buNone/>
                <a:defRPr sz="2400" kern="1200">
                  <a:solidFill>
                    <a:srgbClr val="92278F"/>
                  </a:solidFill>
                  <a:latin typeface="文鼎粗黑" panose="020B0609010101010101" pitchFamily="49" charset="-120"/>
                  <a:ea typeface="文鼎粗黑" panose="020B0609010101010101" pitchFamily="49" charset="-120"/>
                  <a:cs typeface="+mn-cs"/>
                </a:defRPr>
              </a:lvl3pPr>
              <a:lvl4pPr marL="1612900" indent="-241300" algn="l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Wingdings" panose="05000000000000000000" pitchFamily="2" charset="2"/>
                <a:buChar char="l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文鼎粗黑" panose="020B0609010101010101" pitchFamily="49" charset="-120"/>
                  <a:ea typeface="文鼎粗黑" panose="020B0609010101010101" pitchFamily="49" charset="-12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文鼎粗黑" panose="020B0609010101010101" pitchFamily="49" charset="-120"/>
                  <a:ea typeface="文鼎粗黑" panose="020B0609010101010101" pitchFamily="49" charset="-12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ts val="3000"/>
                </a:lnSpc>
              </a:pPr>
              <a:r>
                <a:rPr lang="en-US" altLang="zh-TW" sz="2400" dirty="0">
                  <a:solidFill>
                    <a:srgbClr val="665EB8">
                      <a:lumMod val="75000"/>
                    </a:srgbClr>
                  </a:solidFill>
                </a:rPr>
                <a:t>(</a:t>
              </a:r>
              <a:r>
                <a:rPr lang="zh-TW" altLang="en-US" sz="2400" dirty="0">
                  <a:solidFill>
                    <a:srgbClr val="665EB8">
                      <a:lumMod val="75000"/>
                    </a:srgbClr>
                  </a:solidFill>
                </a:rPr>
                <a:t>一</a:t>
              </a:r>
              <a:r>
                <a:rPr lang="en-US" altLang="zh-TW" sz="2400" dirty="0">
                  <a:solidFill>
                    <a:srgbClr val="665EB8">
                      <a:lumMod val="75000"/>
                    </a:srgbClr>
                  </a:solidFill>
                </a:rPr>
                <a:t>)</a:t>
              </a:r>
              <a:r>
                <a:rPr lang="zh-TW" altLang="en-US" sz="2400" dirty="0">
                  <a:solidFill>
                    <a:srgbClr val="665EB8">
                      <a:lumMod val="75000"/>
                    </a:srgbClr>
                  </a:solidFill>
                </a:rPr>
                <a:t>制度創新</a:t>
              </a:r>
              <a:endParaRPr lang="en-US" altLang="zh-TW" sz="2400" dirty="0">
                <a:solidFill>
                  <a:srgbClr val="665EB8">
                    <a:lumMod val="75000"/>
                  </a:srgbClr>
                </a:solidFill>
              </a:endParaRPr>
            </a:p>
            <a:p>
              <a:pPr lvl="2">
                <a:lnSpc>
                  <a:spcPts val="3400"/>
                </a:lnSpc>
              </a:pPr>
              <a:r>
                <a:rPr lang="en-US" altLang="zh-TW" sz="2000" dirty="0">
                  <a:solidFill>
                    <a:srgbClr val="805CA4"/>
                  </a:solidFill>
                </a:rPr>
                <a:t>1.</a:t>
              </a:r>
              <a:r>
                <a:rPr lang="zh-TW" altLang="en-US" sz="2000" dirty="0">
                  <a:solidFill>
                    <a:srgbClr val="805CA4"/>
                  </a:solidFill>
                </a:rPr>
                <a:t>行政院應賦予服務業主管部會更積極的產業化任務</a:t>
              </a:r>
            </a:p>
            <a:p>
              <a:pPr lvl="2">
                <a:lnSpc>
                  <a:spcPts val="3400"/>
                </a:lnSpc>
              </a:pPr>
              <a:endParaRPr lang="en-US" altLang="zh-TW" sz="2000" dirty="0">
                <a:solidFill>
                  <a:srgbClr val="9B57D3">
                    <a:lumMod val="75000"/>
                  </a:srgbClr>
                </a:solidFill>
              </a:endParaRPr>
            </a:p>
            <a:p>
              <a:pPr lvl="2">
                <a:lnSpc>
                  <a:spcPts val="3400"/>
                </a:lnSpc>
              </a:pPr>
              <a:endParaRPr lang="en-US" altLang="zh-TW" sz="2000" dirty="0">
                <a:solidFill>
                  <a:srgbClr val="9B57D3">
                    <a:lumMod val="75000"/>
                  </a:srgbClr>
                </a:solidFill>
              </a:endParaRPr>
            </a:p>
            <a:p>
              <a:pPr lvl="2">
                <a:lnSpc>
                  <a:spcPts val="3400"/>
                </a:lnSpc>
              </a:pPr>
              <a:r>
                <a:rPr lang="en-US" altLang="zh-TW" sz="2000" dirty="0">
                  <a:solidFill>
                    <a:srgbClr val="805CA4"/>
                  </a:solidFill>
                </a:rPr>
                <a:t>2.</a:t>
              </a:r>
              <a:r>
                <a:rPr lang="zh-TW" altLang="en-US" sz="2000" dirty="0">
                  <a:solidFill>
                    <a:srgbClr val="805CA4"/>
                  </a:solidFill>
                </a:rPr>
                <a:t>公務員誘因機制擴大／圖利他人除罪化</a:t>
              </a:r>
              <a:endParaRPr lang="en-US" altLang="zh-TW" sz="2000" dirty="0">
                <a:solidFill>
                  <a:srgbClr val="805CA4"/>
                </a:solidFill>
              </a:endParaRPr>
            </a:p>
            <a:p>
              <a:pPr marL="1257300" lvl="2" indent="-34290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endParaRPr lang="zh-TW" altLang="en-US" sz="2000" dirty="0" smtClean="0"/>
            </a:p>
            <a:p>
              <a:pPr lvl="1">
                <a:lnSpc>
                  <a:spcPts val="3000"/>
                </a:lnSpc>
              </a:pPr>
              <a:endParaRPr lang="en-US" altLang="zh-TW" sz="2400" dirty="0">
                <a:solidFill>
                  <a:srgbClr val="665EB8">
                    <a:lumMod val="75000"/>
                  </a:srgbClr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1576609" y="1930574"/>
              <a:ext cx="5405621" cy="1005840"/>
              <a:chOff x="1703839" y="1405891"/>
              <a:chExt cx="5405621" cy="1005840"/>
            </a:xfrm>
          </p:grpSpPr>
          <p:sp>
            <p:nvSpPr>
              <p:cNvPr id="4" name="文字方塊 3"/>
              <p:cNvSpPr txBox="1"/>
              <p:nvPr/>
            </p:nvSpPr>
            <p:spPr>
              <a:xfrm>
                <a:off x="1703839" y="1536540"/>
                <a:ext cx="1879125" cy="646986"/>
              </a:xfrm>
              <a:prstGeom prst="flowChartAlternateProces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smtClean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10</a:t>
                </a:r>
                <a:r>
                  <a:rPr lang="zh-TW" altLang="en-US" sz="1600" dirty="0" smtClean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兆超額儲蓄</a:t>
                </a:r>
                <a:endParaRPr lang="en-US" altLang="zh-TW" sz="1600" dirty="0" smtClean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en-US" altLang="zh-TW" sz="1600" dirty="0" smtClean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22</a:t>
                </a:r>
                <a:r>
                  <a:rPr lang="zh-TW" altLang="en-US" sz="1600" dirty="0" smtClean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兆以上保險基金</a:t>
                </a:r>
                <a:endParaRPr lang="zh-TW" altLang="en-US" sz="160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" name="向右箭號 4"/>
              <p:cNvSpPr/>
              <p:nvPr/>
            </p:nvSpPr>
            <p:spPr bwMode="auto">
              <a:xfrm>
                <a:off x="3719108" y="1980835"/>
                <a:ext cx="1695238" cy="202691"/>
              </a:xfrm>
              <a:prstGeom prst="rightArrow">
                <a:avLst>
                  <a:gd name="adj1" fmla="val 33607"/>
                  <a:gd name="adj2" fmla="val 804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TW" altLang="en-US" sz="14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 bwMode="auto">
              <a:xfrm>
                <a:off x="5550490" y="1405891"/>
                <a:ext cx="1558970" cy="1005840"/>
              </a:xfrm>
              <a:prstGeom prst="roundRect">
                <a:avLst>
                  <a:gd name="adj" fmla="val 2386"/>
                </a:avLst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/>
              <a:lstStyle/>
              <a:p>
                <a:pPr marL="263525" indent="-263525" eaLnBrk="1" hangingPunct="1"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都市</a:t>
                </a:r>
                <a:endParaRPr lang="en-US" altLang="zh-TW" sz="1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263525" indent="-263525" eaLnBrk="1" hangingPunct="1"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國</a:t>
                </a:r>
                <a:r>
                  <a:rPr lang="zh-TW" altLang="en-US" sz="1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際</a:t>
                </a:r>
                <a:r>
                  <a:rPr lang="zh-TW" alt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醫療</a:t>
                </a:r>
                <a:endParaRPr lang="en-US" altLang="zh-TW" sz="1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263525" indent="-263525" eaLnBrk="1" hangingPunct="1"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長照</a:t>
                </a:r>
                <a:endParaRPr lang="en-US" altLang="zh-TW" sz="1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263525" indent="-263525" eaLnBrk="1" hangingPunct="1"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金融商</a:t>
                </a:r>
                <a:r>
                  <a:rPr lang="zh-TW" altLang="en-US" sz="1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品</a:t>
                </a: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3719108" y="1500854"/>
                <a:ext cx="16222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accent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導入</a:t>
                </a:r>
              </a:p>
              <a:p>
                <a:pPr algn="ctr"/>
                <a:r>
                  <a:rPr lang="zh-TW" altLang="en-US" sz="1600" dirty="0">
                    <a:solidFill>
                      <a:schemeClr val="accent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鬆綁／產業化</a:t>
                </a:r>
              </a:p>
            </p:txBody>
          </p:sp>
        </p:grpSp>
      </p:grpSp>
      <p:sp>
        <p:nvSpPr>
          <p:cNvPr id="12" name="內容版面配置區 1"/>
          <p:cNvSpPr txBox="1">
            <a:spLocks/>
          </p:cNvSpPr>
          <p:nvPr/>
        </p:nvSpPr>
        <p:spPr>
          <a:xfrm>
            <a:off x="7477890" y="625372"/>
            <a:ext cx="4803370" cy="3696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+mj-ea"/>
              <a:buNone/>
              <a:defRPr sz="3200" kern="1200">
                <a:solidFill>
                  <a:srgbClr val="0070C0"/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+mj-ea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+mj-lt"/>
              <a:buNone/>
              <a:defRPr sz="2400" kern="1200">
                <a:solidFill>
                  <a:srgbClr val="92278F"/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3pPr>
            <a:lvl4pPr marL="1612900" indent="-24130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accent1">
                    <a:lumMod val="50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3400"/>
              </a:lnSpc>
            </a:pPr>
            <a:endParaRPr lang="en-US" altLang="zh-TW" dirty="0" smtClean="0"/>
          </a:p>
          <a:p>
            <a:pPr lvl="1">
              <a:lnSpc>
                <a:spcPts val="3400"/>
              </a:lnSpc>
            </a:pPr>
            <a:r>
              <a:rPr lang="en-US" altLang="zh-TW" sz="2400" dirty="0">
                <a:solidFill>
                  <a:srgbClr val="665EB8">
                    <a:lumMod val="75000"/>
                  </a:srgbClr>
                </a:solidFill>
              </a:rPr>
              <a:t>(</a:t>
            </a:r>
            <a:r>
              <a:rPr lang="zh-TW" altLang="en-US" sz="2400" dirty="0">
                <a:solidFill>
                  <a:srgbClr val="665EB8">
                    <a:lumMod val="75000"/>
                  </a:srgbClr>
                </a:solidFill>
              </a:rPr>
              <a:t>三</a:t>
            </a:r>
            <a:r>
              <a:rPr lang="en-US" altLang="zh-TW" sz="2400" dirty="0">
                <a:solidFill>
                  <a:srgbClr val="665EB8">
                    <a:lumMod val="75000"/>
                  </a:srgbClr>
                </a:solidFill>
              </a:rPr>
              <a:t>)KPI</a:t>
            </a:r>
          </a:p>
          <a:p>
            <a:pPr marL="1371600" lvl="2" indent="-457200">
              <a:lnSpc>
                <a:spcPts val="34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9B57D3">
                    <a:lumMod val="75000"/>
                  </a:srgbClr>
                </a:solidFill>
              </a:rPr>
              <a:t>跨部會 </a:t>
            </a:r>
            <a:r>
              <a:rPr lang="en-US" altLang="zh-TW" sz="2000" dirty="0">
                <a:solidFill>
                  <a:srgbClr val="9B57D3">
                    <a:lumMod val="75000"/>
                  </a:srgbClr>
                </a:solidFill>
              </a:rPr>
              <a:t>KPI</a:t>
            </a:r>
          </a:p>
          <a:p>
            <a:pPr marL="1371600" lvl="2" indent="-457200">
              <a:lnSpc>
                <a:spcPts val="34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9B57D3">
                    <a:lumMod val="75000"/>
                  </a:srgbClr>
                </a:solidFill>
              </a:rPr>
              <a:t>中央／地方 </a:t>
            </a:r>
            <a:r>
              <a:rPr lang="en-US" altLang="zh-TW" sz="2000" dirty="0">
                <a:solidFill>
                  <a:srgbClr val="9B57D3">
                    <a:lumMod val="75000"/>
                  </a:srgbClr>
                </a:solidFill>
              </a:rPr>
              <a:t>KPI</a:t>
            </a:r>
          </a:p>
          <a:p>
            <a:pPr marL="1371600" lvl="2" indent="-457200">
              <a:lnSpc>
                <a:spcPts val="34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9B57D3">
                    <a:lumMod val="75000"/>
                  </a:srgbClr>
                </a:solidFill>
              </a:rPr>
              <a:t>服務業主管部會</a:t>
            </a:r>
            <a:r>
              <a:rPr lang="en-US" altLang="zh-TW" sz="2000" dirty="0">
                <a:solidFill>
                  <a:srgbClr val="9B57D3">
                    <a:lumMod val="75000"/>
                  </a:srgbClr>
                </a:solidFill>
              </a:rPr>
              <a:t>KPI</a:t>
            </a:r>
          </a:p>
          <a:p>
            <a:pPr marL="1371600" lvl="2" indent="-457200">
              <a:lnSpc>
                <a:spcPts val="34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9B57D3">
                    <a:lumMod val="75000"/>
                  </a:srgbClr>
                </a:solidFill>
              </a:rPr>
              <a:t>公務員誘因機制</a:t>
            </a:r>
            <a:endParaRPr lang="en-US" altLang="zh-TW" sz="2000" dirty="0">
              <a:solidFill>
                <a:srgbClr val="9B57D3">
                  <a:lumMod val="75000"/>
                </a:srgbClr>
              </a:solidFill>
            </a:endParaRPr>
          </a:p>
          <a:p>
            <a:pPr marL="1257300" lvl="2" indent="-342900">
              <a:lnSpc>
                <a:spcPts val="3400"/>
              </a:lnSpc>
              <a:buFont typeface="Wingdings" panose="05000000000000000000" pitchFamily="2" charset="2"/>
              <a:buChar char="n"/>
            </a:pPr>
            <a:endParaRPr lang="zh-TW" altLang="en-US" sz="2000" dirty="0" smtClean="0"/>
          </a:p>
          <a:p>
            <a:pPr lvl="1">
              <a:lnSpc>
                <a:spcPts val="3400"/>
              </a:lnSpc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1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11116" y="182054"/>
            <a:ext cx="10515600" cy="594790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zh-TW" altLang="en-US" dirty="0" smtClean="0"/>
              <a:t>四、和大陸差異化</a:t>
            </a:r>
            <a:endParaRPr lang="en-US" altLang="zh-TW" dirty="0" smtClean="0"/>
          </a:p>
          <a:p>
            <a:pPr lvl="1">
              <a:lnSpc>
                <a:spcPts val="3000"/>
              </a:lnSpc>
            </a:pPr>
            <a:r>
              <a:rPr lang="zh-TW" altLang="en-US" dirty="0" smtClean="0"/>
              <a:t>（一）大國旁邊小國之差異化策略</a:t>
            </a:r>
            <a:endParaRPr lang="en-US" altLang="zh-TW" dirty="0" smtClean="0"/>
          </a:p>
          <a:p>
            <a:pPr marL="1257300" lvl="2" indent="-342900">
              <a:lnSpc>
                <a:spcPts val="2800"/>
              </a:lnSpc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9B57D3">
                    <a:lumMod val="75000"/>
                  </a:srgbClr>
                </a:solidFill>
              </a:rPr>
              <a:t>和平</a:t>
            </a:r>
            <a:r>
              <a:rPr lang="zh-TW" altLang="en-US" sz="2000" dirty="0">
                <a:solidFill>
                  <a:srgbClr val="9B57D3">
                    <a:lumMod val="75000"/>
                  </a:srgbClr>
                </a:solidFill>
              </a:rPr>
              <a:t>相處相對有利</a:t>
            </a:r>
            <a:endParaRPr lang="en-US" altLang="zh-TW" sz="2000" dirty="0">
              <a:solidFill>
                <a:srgbClr val="9B57D3">
                  <a:lumMod val="75000"/>
                </a:srgbClr>
              </a:solidFill>
            </a:endParaRPr>
          </a:p>
          <a:p>
            <a:pPr marL="1714500" lvl="3" indent="-342900">
              <a:lnSpc>
                <a:spcPts val="28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/>
              <a:t>利用腹地、發展自己的獨特性、差異性（三蘭、瑞士及新加坡）</a:t>
            </a:r>
            <a:endParaRPr lang="en-US" altLang="zh-TW" dirty="0" smtClean="0"/>
          </a:p>
          <a:p>
            <a:pPr marL="1714500" lvl="3" indent="-342900">
              <a:buFont typeface="Wingdings" panose="05000000000000000000" pitchFamily="2" charset="2"/>
              <a:buChar char="n"/>
            </a:pPr>
            <a:endParaRPr lang="zh-TW" altLang="en-US" dirty="0" smtClean="0"/>
          </a:p>
          <a:p>
            <a:pPr lvl="4"/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431292" y="1840783"/>
            <a:ext cx="9275247" cy="4853977"/>
            <a:chOff x="279916" y="1664420"/>
            <a:chExt cx="9275247" cy="4853977"/>
          </a:xfrm>
        </p:grpSpPr>
        <p:grpSp>
          <p:nvGrpSpPr>
            <p:cNvPr id="17" name="群組 16"/>
            <p:cNvGrpSpPr/>
            <p:nvPr/>
          </p:nvGrpSpPr>
          <p:grpSpPr>
            <a:xfrm>
              <a:off x="281462" y="1664420"/>
              <a:ext cx="3284533" cy="1517148"/>
              <a:chOff x="942685" y="1860217"/>
              <a:chExt cx="3284533" cy="1517148"/>
            </a:xfrm>
          </p:grpSpPr>
          <p:sp>
            <p:nvSpPr>
              <p:cNvPr id="79" name="iS1ide-Rectangle 91"/>
              <p:cNvSpPr/>
              <p:nvPr/>
            </p:nvSpPr>
            <p:spPr>
              <a:xfrm>
                <a:off x="942685" y="1860217"/>
                <a:ext cx="2160000" cy="360000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r>
                  <a:rPr lang="zh-TW" altLang="en-US" sz="1400" b="1" dirty="0">
                    <a:solidFill>
                      <a:srgbClr val="3399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愛爾蘭：吸引外資模式</a:t>
                </a:r>
                <a:endParaRPr lang="zh-CN" altLang="en-US" sz="14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</p:txBody>
          </p:sp>
          <p:sp>
            <p:nvSpPr>
              <p:cNvPr id="80" name="圓角矩形 79"/>
              <p:cNvSpPr/>
              <p:nvPr/>
            </p:nvSpPr>
            <p:spPr bwMode="auto">
              <a:xfrm>
                <a:off x="942685" y="2308312"/>
                <a:ext cx="720000" cy="360000"/>
              </a:xfrm>
              <a:prstGeom prst="roundRect">
                <a:avLst>
                  <a:gd name="adj" fmla="val 7921"/>
                </a:avLst>
              </a:prstGeom>
              <a:solidFill>
                <a:schemeClr val="bg2">
                  <a:lumMod val="50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　基</a:t>
                </a:r>
                <a:endParaRPr lang="zh-TW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707218" y="2218312"/>
                <a:ext cx="2520000" cy="540000"/>
              </a:xfrm>
              <a:prstGeom prst="roundRect">
                <a:avLst>
                  <a:gd name="adj" fmla="val 11282"/>
                </a:avLst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歐盟唯二的英語國家，英國脫歐後利基更大</a:t>
                </a:r>
              </a:p>
            </p:txBody>
          </p:sp>
          <p:sp>
            <p:nvSpPr>
              <p:cNvPr id="82" name="圓角矩形 81"/>
              <p:cNvSpPr/>
              <p:nvPr/>
            </p:nvSpPr>
            <p:spPr bwMode="auto">
              <a:xfrm>
                <a:off x="942685" y="2932770"/>
                <a:ext cx="720000" cy="360000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　法</a:t>
                </a:r>
                <a:endParaRPr lang="zh-TW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707218" y="2837365"/>
                <a:ext cx="2520000" cy="540000"/>
              </a:xfrm>
              <a:prstGeom prst="roundRect">
                <a:avLst>
                  <a:gd name="adj" fmla="val 9487"/>
                </a:avLst>
              </a:prstGeom>
              <a:noFill/>
              <a:ln w="6350">
                <a:solidFill>
                  <a:srgbClr val="339966"/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減稅，吸引外資大增，利用成本優勢，大力發展製造業</a:t>
                </a: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6270630" y="1675833"/>
              <a:ext cx="3284533" cy="1432553"/>
              <a:chOff x="942685" y="1958191"/>
              <a:chExt cx="3284533" cy="1432553"/>
            </a:xfrm>
          </p:grpSpPr>
          <p:sp>
            <p:nvSpPr>
              <p:cNvPr id="74" name="iS1ide-Rectangle 91"/>
              <p:cNvSpPr/>
              <p:nvPr/>
            </p:nvSpPr>
            <p:spPr>
              <a:xfrm>
                <a:off x="942685" y="1958191"/>
                <a:ext cx="2160000" cy="360000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Autofit/>
              </a:bodyPr>
              <a:lstStyle/>
              <a:p>
                <a:r>
                  <a:rPr lang="zh-TW" altLang="en-US" sz="1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瑞士：投入研發、品牌驅動</a:t>
                </a:r>
              </a:p>
            </p:txBody>
          </p:sp>
          <p:sp>
            <p:nvSpPr>
              <p:cNvPr id="75" name="圓角矩形 74"/>
              <p:cNvSpPr/>
              <p:nvPr/>
            </p:nvSpPr>
            <p:spPr bwMode="auto">
              <a:xfrm>
                <a:off x="942685" y="2406286"/>
                <a:ext cx="720000" cy="360000"/>
              </a:xfrm>
              <a:prstGeom prst="roundRect">
                <a:avLst>
                  <a:gd name="adj" fmla="val 7921"/>
                </a:avLst>
              </a:prstGeom>
              <a:solidFill>
                <a:schemeClr val="bg2">
                  <a:lumMod val="50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　基</a:t>
                </a:r>
                <a:endParaRPr lang="zh-TW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707218" y="2316286"/>
                <a:ext cx="2520000" cy="540000"/>
              </a:xfrm>
              <a:prstGeom prst="roundRect">
                <a:avLst>
                  <a:gd name="adj" fmla="val 11282"/>
                </a:avLst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投入研發、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IP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、發展品牌，提高附加價值</a:t>
                </a:r>
              </a:p>
            </p:txBody>
          </p:sp>
          <p:sp>
            <p:nvSpPr>
              <p:cNvPr id="77" name="圓角矩形 76"/>
              <p:cNvSpPr/>
              <p:nvPr/>
            </p:nvSpPr>
            <p:spPr bwMode="auto">
              <a:xfrm>
                <a:off x="942685" y="3030744"/>
                <a:ext cx="720000" cy="360000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　法</a:t>
                </a:r>
                <a:endParaRPr lang="zh-TW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707218" y="3030744"/>
                <a:ext cx="2520000" cy="360000"/>
              </a:xfrm>
              <a:prstGeom prst="roundRect">
                <a:avLst>
                  <a:gd name="adj" fmla="val 9487"/>
                </a:avLst>
              </a:prstGeom>
              <a:noFill/>
              <a:ln w="6350">
                <a:solidFill>
                  <a:srgbClr val="339966"/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成為全球重要企業的聚集地</a:t>
                </a: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279916" y="3264851"/>
              <a:ext cx="3284533" cy="2432185"/>
              <a:chOff x="938056" y="1803550"/>
              <a:chExt cx="3284533" cy="2432185"/>
            </a:xfrm>
          </p:grpSpPr>
          <p:sp>
            <p:nvSpPr>
              <p:cNvPr id="69" name="iS1ide-Rectangle 91"/>
              <p:cNvSpPr/>
              <p:nvPr/>
            </p:nvSpPr>
            <p:spPr>
              <a:xfrm>
                <a:off x="938056" y="1803550"/>
                <a:ext cx="2160000" cy="360000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r>
                  <a:rPr lang="zh-TW" altLang="en-US" sz="14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荷蘭：區域</a:t>
                </a:r>
                <a:r>
                  <a:rPr lang="zh-TW" altLang="en-US" sz="14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模式／產業</a:t>
                </a:r>
                <a:r>
                  <a:rPr lang="zh-TW" altLang="en-US" sz="14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利基</a:t>
                </a:r>
              </a:p>
            </p:txBody>
          </p:sp>
          <p:sp>
            <p:nvSpPr>
              <p:cNvPr id="70" name="圓角矩形 69"/>
              <p:cNvSpPr/>
              <p:nvPr/>
            </p:nvSpPr>
            <p:spPr bwMode="auto">
              <a:xfrm>
                <a:off x="942685" y="2308312"/>
                <a:ext cx="720000" cy="360000"/>
              </a:xfrm>
              <a:prstGeom prst="roundRect">
                <a:avLst>
                  <a:gd name="adj" fmla="val 7921"/>
                </a:avLst>
              </a:prstGeom>
              <a:solidFill>
                <a:schemeClr val="bg2">
                  <a:lumMod val="50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　基</a:t>
                </a:r>
                <a:endParaRPr lang="zh-TW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1702589" y="2164312"/>
                <a:ext cx="2520000" cy="648000"/>
              </a:xfrm>
              <a:prstGeom prst="roundRect">
                <a:avLst>
                  <a:gd name="adj" fmla="val 6471"/>
                </a:avLst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位處中歐，基礎設施（港口、機場）佳，物流制度好，稅制優良</a:t>
                </a:r>
              </a:p>
            </p:txBody>
          </p:sp>
          <p:sp>
            <p:nvSpPr>
              <p:cNvPr id="72" name="圓角矩形 71"/>
              <p:cNvSpPr/>
              <p:nvPr/>
            </p:nvSpPr>
            <p:spPr bwMode="auto">
              <a:xfrm>
                <a:off x="938056" y="3389735"/>
                <a:ext cx="720000" cy="360000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　法</a:t>
                </a:r>
                <a:endParaRPr lang="zh-TW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702589" y="2903735"/>
                <a:ext cx="2520000" cy="1332000"/>
              </a:xfrm>
              <a:prstGeom prst="roundRect">
                <a:avLst>
                  <a:gd name="adj" fmla="val 3026"/>
                </a:avLst>
              </a:prstGeom>
              <a:noFill/>
              <a:ln w="6350">
                <a:solidFill>
                  <a:srgbClr val="339966"/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扮演歐陸樞紐角色，透過物流配銷及營運中心角色帶動金融、物流業等服務業發展</a:t>
                </a: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有別德國之汽車、石化、機械，荷蘭發展生技、農業花卉、金融、物流</a:t>
                </a: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3686028" y="4577050"/>
              <a:ext cx="3279904" cy="1941347"/>
              <a:chOff x="942685" y="1732500"/>
              <a:chExt cx="3279904" cy="1941347"/>
            </a:xfrm>
          </p:grpSpPr>
          <p:sp>
            <p:nvSpPr>
              <p:cNvPr id="64" name="iS1ide-Rectangle 91"/>
              <p:cNvSpPr/>
              <p:nvPr/>
            </p:nvSpPr>
            <p:spPr>
              <a:xfrm>
                <a:off x="942685" y="1732500"/>
                <a:ext cx="2160000" cy="360000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r>
                  <a:rPr lang="zh-TW" altLang="en-US" sz="14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芬蘭：科技</a:t>
                </a:r>
                <a:r>
                  <a:rPr lang="zh-TW" altLang="en-US" sz="1400" b="1" dirty="0" smtClean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強國／利</a:t>
                </a:r>
                <a:r>
                  <a:rPr lang="zh-TW" altLang="en-US" sz="14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基產業</a:t>
                </a:r>
              </a:p>
            </p:txBody>
          </p:sp>
          <p:sp>
            <p:nvSpPr>
              <p:cNvPr id="65" name="圓角矩形 64"/>
              <p:cNvSpPr/>
              <p:nvPr/>
            </p:nvSpPr>
            <p:spPr bwMode="auto">
              <a:xfrm>
                <a:off x="942685" y="2101478"/>
                <a:ext cx="720000" cy="360000"/>
              </a:xfrm>
              <a:prstGeom prst="roundRect">
                <a:avLst>
                  <a:gd name="adj" fmla="val 7921"/>
                </a:avLst>
              </a:prstGeom>
              <a:solidFill>
                <a:schemeClr val="bg2">
                  <a:lumMod val="50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　基</a:t>
                </a:r>
                <a:endParaRPr lang="zh-TW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1702589" y="2103103"/>
                <a:ext cx="2520000" cy="360000"/>
              </a:xfrm>
              <a:prstGeom prst="roundRect">
                <a:avLst>
                  <a:gd name="adj" fmla="val 6471"/>
                </a:avLst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優良教育制度又研發大力投入</a:t>
                </a:r>
              </a:p>
            </p:txBody>
          </p:sp>
          <p:sp>
            <p:nvSpPr>
              <p:cNvPr id="67" name="圓角矩形 66"/>
              <p:cNvSpPr/>
              <p:nvPr/>
            </p:nvSpPr>
            <p:spPr bwMode="auto">
              <a:xfrm>
                <a:off x="947094" y="2887051"/>
                <a:ext cx="720000" cy="360000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　法</a:t>
                </a:r>
                <a:endParaRPr lang="zh-TW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702589" y="2521847"/>
                <a:ext cx="2520000" cy="1152000"/>
              </a:xfrm>
              <a:prstGeom prst="roundRect">
                <a:avLst>
                  <a:gd name="adj" fmla="val 3026"/>
                </a:avLst>
              </a:prstGeom>
              <a:noFill/>
              <a:ln w="6350">
                <a:solidFill>
                  <a:srgbClr val="339966"/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發展高度產業製造業及出口產業</a:t>
                </a: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主力產業：手機通訊、高階製造業，以區別俄羅斯的能源產業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6275259" y="3116252"/>
              <a:ext cx="3279904" cy="1872316"/>
              <a:chOff x="942685" y="1874018"/>
              <a:chExt cx="3279904" cy="1872316"/>
            </a:xfrm>
          </p:grpSpPr>
          <p:sp>
            <p:nvSpPr>
              <p:cNvPr id="59" name="iS1ide-Rectangle 91"/>
              <p:cNvSpPr/>
              <p:nvPr/>
            </p:nvSpPr>
            <p:spPr>
              <a:xfrm>
                <a:off x="942685" y="1874018"/>
                <a:ext cx="2160000" cy="360000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新加坡：區位優勢／利基產業</a:t>
                </a:r>
              </a:p>
            </p:txBody>
          </p:sp>
          <p:sp>
            <p:nvSpPr>
              <p:cNvPr id="60" name="圓角矩形 59"/>
              <p:cNvSpPr/>
              <p:nvPr/>
            </p:nvSpPr>
            <p:spPr bwMode="auto">
              <a:xfrm>
                <a:off x="942685" y="2334621"/>
                <a:ext cx="720000" cy="360000"/>
              </a:xfrm>
              <a:prstGeom prst="roundRect">
                <a:avLst>
                  <a:gd name="adj" fmla="val 7921"/>
                </a:avLst>
              </a:prstGeom>
              <a:solidFill>
                <a:schemeClr val="bg2">
                  <a:lumMod val="50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　基</a:t>
                </a:r>
                <a:endParaRPr lang="zh-TW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1702589" y="2244621"/>
                <a:ext cx="2520000" cy="540000"/>
              </a:xfrm>
              <a:prstGeom prst="roundRect">
                <a:avLst>
                  <a:gd name="adj" fmla="val 6471"/>
                </a:avLst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東協區位、稅率低，租稅優惠、效率政策</a:t>
                </a:r>
              </a:p>
            </p:txBody>
          </p:sp>
          <p:sp>
            <p:nvSpPr>
              <p:cNvPr id="62" name="圓角矩形 61"/>
              <p:cNvSpPr/>
              <p:nvPr/>
            </p:nvSpPr>
            <p:spPr bwMode="auto">
              <a:xfrm>
                <a:off x="942685" y="3116334"/>
                <a:ext cx="720000" cy="360000"/>
              </a:xfrm>
              <a:prstGeom prst="roundRect">
                <a:avLst>
                  <a:gd name="adj" fmla="val 792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 hangingPunct="1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　法</a:t>
                </a:r>
                <a:endParaRPr lang="zh-TW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1702589" y="2846334"/>
                <a:ext cx="2520000" cy="900000"/>
              </a:xfrm>
              <a:prstGeom prst="roundRect">
                <a:avLst>
                  <a:gd name="adj" fmla="val 3026"/>
                </a:avLst>
              </a:prstGeom>
              <a:noFill/>
              <a:ln w="6350">
                <a:solidFill>
                  <a:srgbClr val="339966"/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低稅率、良好基礎建設、效率政府，吸引外資，發展金融、地產、物流中介，並以生技、博奕、觀光，區隔馬來西亞</a:t>
                </a: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4091986" y="2510106"/>
              <a:ext cx="1621327" cy="1738857"/>
              <a:chOff x="3835729" y="2292547"/>
              <a:chExt cx="1621327" cy="1738857"/>
            </a:xfrm>
          </p:grpSpPr>
          <p:grpSp>
            <p:nvGrpSpPr>
              <p:cNvPr id="23" name="Group 99"/>
              <p:cNvGrpSpPr/>
              <p:nvPr/>
            </p:nvGrpSpPr>
            <p:grpSpPr>
              <a:xfrm>
                <a:off x="3835729" y="2292547"/>
                <a:ext cx="1621327" cy="1738857"/>
                <a:chOff x="4951411" y="1311276"/>
                <a:chExt cx="4184652" cy="4235449"/>
              </a:xfrm>
            </p:grpSpPr>
            <p:sp>
              <p:nvSpPr>
                <p:cNvPr id="25" name="iS1ide-Straight Connector 100"/>
                <p:cNvSpPr>
                  <a:spLocks/>
                </p:cNvSpPr>
                <p:nvPr/>
              </p:nvSpPr>
              <p:spPr bwMode="auto">
                <a:xfrm flipH="1" flipV="1">
                  <a:off x="6943725" y="1311276"/>
                  <a:ext cx="1130300" cy="266700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iS1ide-Freeform: Shape 101"/>
                <p:cNvSpPr>
                  <a:spLocks/>
                </p:cNvSpPr>
                <p:nvPr/>
              </p:nvSpPr>
              <p:spPr bwMode="auto">
                <a:xfrm>
                  <a:off x="8074025" y="1577976"/>
                  <a:ext cx="1062038" cy="1800225"/>
                </a:xfrm>
                <a:custGeom>
                  <a:avLst/>
                  <a:gdLst>
                    <a:gd name="T0" fmla="*/ 669 w 669"/>
                    <a:gd name="T1" fmla="*/ 1134 h 1134"/>
                    <a:gd name="T2" fmla="*/ 591 w 669"/>
                    <a:gd name="T3" fmla="*/ 550 h 1134"/>
                    <a:gd name="T4" fmla="*/ 0 w 669"/>
                    <a:gd name="T5" fmla="*/ 0 h 1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9" h="1134">
                      <a:moveTo>
                        <a:pt x="669" y="1134"/>
                      </a:moveTo>
                      <a:lnTo>
                        <a:pt x="591" y="550"/>
                      </a:lnTo>
                      <a:lnTo>
                        <a:pt x="0" y="0"/>
                      </a:lnTo>
                    </a:path>
                  </a:pathLst>
                </a:cu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iS1ide-Freeform: Shape 102"/>
                <p:cNvSpPr>
                  <a:spLocks/>
                </p:cNvSpPr>
                <p:nvPr/>
              </p:nvSpPr>
              <p:spPr bwMode="auto">
                <a:xfrm>
                  <a:off x="6048374" y="3378201"/>
                  <a:ext cx="3087688" cy="2168524"/>
                </a:xfrm>
                <a:custGeom>
                  <a:avLst/>
                  <a:gdLst>
                    <a:gd name="T0" fmla="*/ 0 w 1945"/>
                    <a:gd name="T1" fmla="*/ 1276 h 1366"/>
                    <a:gd name="T2" fmla="*/ 830 w 1945"/>
                    <a:gd name="T3" fmla="*/ 1366 h 1366"/>
                    <a:gd name="T4" fmla="*/ 1305 w 1945"/>
                    <a:gd name="T5" fmla="*/ 1162 h 1366"/>
                    <a:gd name="T6" fmla="*/ 1804 w 1945"/>
                    <a:gd name="T7" fmla="*/ 737 h 1366"/>
                    <a:gd name="T8" fmla="*/ 1945 w 1945"/>
                    <a:gd name="T9" fmla="*/ 0 h 1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5" h="1366">
                      <a:moveTo>
                        <a:pt x="0" y="1276"/>
                      </a:moveTo>
                      <a:lnTo>
                        <a:pt x="830" y="1366"/>
                      </a:lnTo>
                      <a:lnTo>
                        <a:pt x="1305" y="1162"/>
                      </a:lnTo>
                      <a:lnTo>
                        <a:pt x="1804" y="737"/>
                      </a:lnTo>
                      <a:lnTo>
                        <a:pt x="1945" y="0"/>
                      </a:lnTo>
                    </a:path>
                  </a:pathLst>
                </a:custGeom>
                <a:ln>
                  <a:headEnd type="none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iS1ide-Straight Connector 103"/>
                <p:cNvSpPr>
                  <a:spLocks/>
                </p:cNvSpPr>
                <p:nvPr/>
              </p:nvSpPr>
              <p:spPr bwMode="auto">
                <a:xfrm>
                  <a:off x="5118100" y="4216401"/>
                  <a:ext cx="930275" cy="1187450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iS1ide-Freeform: Shape 104"/>
                <p:cNvSpPr>
                  <a:spLocks/>
                </p:cNvSpPr>
                <p:nvPr/>
              </p:nvSpPr>
              <p:spPr bwMode="auto">
                <a:xfrm>
                  <a:off x="4951411" y="2489105"/>
                  <a:ext cx="166691" cy="1727299"/>
                </a:xfrm>
                <a:custGeom>
                  <a:avLst/>
                  <a:gdLst>
                    <a:gd name="T0" fmla="*/ 609 w 609"/>
                    <a:gd name="T1" fmla="*/ 0 h 1611"/>
                    <a:gd name="T2" fmla="*/ 592 w 609"/>
                    <a:gd name="T3" fmla="*/ 5 h 1611"/>
                    <a:gd name="T4" fmla="*/ 313 w 609"/>
                    <a:gd name="T5" fmla="*/ 392 h 1611"/>
                    <a:gd name="T6" fmla="*/ 52 w 609"/>
                    <a:gd name="T7" fmla="*/ 523 h 1611"/>
                    <a:gd name="T8" fmla="*/ 0 w 609"/>
                    <a:gd name="T9" fmla="*/ 1132 h 1611"/>
                    <a:gd name="T10" fmla="*/ 105 w 609"/>
                    <a:gd name="T11" fmla="*/ 1611 h 1611"/>
                    <a:gd name="connsiteX0" fmla="*/ 10000 w 10018"/>
                    <a:gd name="connsiteY0" fmla="*/ 0 h 10000"/>
                    <a:gd name="connsiteX1" fmla="*/ 10018 w 10018"/>
                    <a:gd name="connsiteY1" fmla="*/ 1358 h 10000"/>
                    <a:gd name="connsiteX2" fmla="*/ 5140 w 10018"/>
                    <a:gd name="connsiteY2" fmla="*/ 2433 h 10000"/>
                    <a:gd name="connsiteX3" fmla="*/ 854 w 10018"/>
                    <a:gd name="connsiteY3" fmla="*/ 3246 h 10000"/>
                    <a:gd name="connsiteX4" fmla="*/ 0 w 10018"/>
                    <a:gd name="connsiteY4" fmla="*/ 7027 h 10000"/>
                    <a:gd name="connsiteX5" fmla="*/ 1724 w 10018"/>
                    <a:gd name="connsiteY5" fmla="*/ 10000 h 10000"/>
                    <a:gd name="connsiteX0" fmla="*/ 12868 w 12868"/>
                    <a:gd name="connsiteY0" fmla="*/ 0 h 9028"/>
                    <a:gd name="connsiteX1" fmla="*/ 10018 w 12868"/>
                    <a:gd name="connsiteY1" fmla="*/ 386 h 9028"/>
                    <a:gd name="connsiteX2" fmla="*/ 5140 w 12868"/>
                    <a:gd name="connsiteY2" fmla="*/ 1461 h 9028"/>
                    <a:gd name="connsiteX3" fmla="*/ 854 w 12868"/>
                    <a:gd name="connsiteY3" fmla="*/ 2274 h 9028"/>
                    <a:gd name="connsiteX4" fmla="*/ 0 w 12868"/>
                    <a:gd name="connsiteY4" fmla="*/ 6055 h 9028"/>
                    <a:gd name="connsiteX5" fmla="*/ 1724 w 12868"/>
                    <a:gd name="connsiteY5" fmla="*/ 9028 h 9028"/>
                    <a:gd name="connsiteX0" fmla="*/ 7785 w 7785"/>
                    <a:gd name="connsiteY0" fmla="*/ 0 h 9572"/>
                    <a:gd name="connsiteX1" fmla="*/ 3994 w 7785"/>
                    <a:gd name="connsiteY1" fmla="*/ 1190 h 9572"/>
                    <a:gd name="connsiteX2" fmla="*/ 664 w 7785"/>
                    <a:gd name="connsiteY2" fmla="*/ 2091 h 9572"/>
                    <a:gd name="connsiteX3" fmla="*/ 0 w 7785"/>
                    <a:gd name="connsiteY3" fmla="*/ 6279 h 9572"/>
                    <a:gd name="connsiteX4" fmla="*/ 1340 w 7785"/>
                    <a:gd name="connsiteY4" fmla="*/ 9572 h 9572"/>
                    <a:gd name="connsiteX0" fmla="*/ 5130 w 5130"/>
                    <a:gd name="connsiteY0" fmla="*/ 0 h 8757"/>
                    <a:gd name="connsiteX1" fmla="*/ 853 w 5130"/>
                    <a:gd name="connsiteY1" fmla="*/ 941 h 8757"/>
                    <a:gd name="connsiteX2" fmla="*/ 0 w 5130"/>
                    <a:gd name="connsiteY2" fmla="*/ 5317 h 8757"/>
                    <a:gd name="connsiteX3" fmla="*/ 1721 w 5130"/>
                    <a:gd name="connsiteY3" fmla="*/ 8757 h 8757"/>
                    <a:gd name="connsiteX0" fmla="*/ 1663 w 3355"/>
                    <a:gd name="connsiteY0" fmla="*/ 0 h 8925"/>
                    <a:gd name="connsiteX1" fmla="*/ 0 w 3355"/>
                    <a:gd name="connsiteY1" fmla="*/ 4997 h 8925"/>
                    <a:gd name="connsiteX2" fmla="*/ 3355 w 3355"/>
                    <a:gd name="connsiteY2" fmla="*/ 8925 h 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55" h="8925">
                      <a:moveTo>
                        <a:pt x="1663" y="0"/>
                      </a:moveTo>
                      <a:lnTo>
                        <a:pt x="0" y="4997"/>
                      </a:lnTo>
                      <a:lnTo>
                        <a:pt x="3355" y="8925"/>
                      </a:lnTo>
                    </a:path>
                  </a:pathLst>
                </a:custGeom>
                <a:ln>
                  <a:headEnd type="none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iS1ide-Straight Connector 105"/>
                <p:cNvSpPr>
                  <a:spLocks/>
                </p:cNvSpPr>
                <p:nvPr/>
              </p:nvSpPr>
              <p:spPr bwMode="auto">
                <a:xfrm flipH="1">
                  <a:off x="5918200" y="1311276"/>
                  <a:ext cx="1025525" cy="347663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iS1ide-Freeform: Shape 106"/>
                <p:cNvSpPr>
                  <a:spLocks/>
                </p:cNvSpPr>
                <p:nvPr/>
              </p:nvSpPr>
              <p:spPr bwMode="auto">
                <a:xfrm>
                  <a:off x="5919695" y="1547849"/>
                  <a:ext cx="2159653" cy="120556"/>
                </a:xfrm>
                <a:custGeom>
                  <a:avLst/>
                  <a:gdLst>
                    <a:gd name="T0" fmla="*/ 0 w 1375"/>
                    <a:gd name="T1" fmla="*/ 69 h 119"/>
                    <a:gd name="T2" fmla="*/ 0 w 1375"/>
                    <a:gd name="T3" fmla="*/ 69 h 119"/>
                    <a:gd name="T4" fmla="*/ 681 w 1375"/>
                    <a:gd name="T5" fmla="*/ 0 h 119"/>
                    <a:gd name="T6" fmla="*/ 681 w 1375"/>
                    <a:gd name="T7" fmla="*/ 0 h 119"/>
                    <a:gd name="T8" fmla="*/ 1375 w 1375"/>
                    <a:gd name="T9" fmla="*/ 13 h 119"/>
                    <a:gd name="T10" fmla="*/ 1279 w 1375"/>
                    <a:gd name="T11" fmla="*/ 119 h 119"/>
                    <a:gd name="connsiteX0" fmla="*/ 0 w 10000"/>
                    <a:gd name="connsiteY0" fmla="*/ 5798 h 12759"/>
                    <a:gd name="connsiteX1" fmla="*/ 0 w 10000"/>
                    <a:gd name="connsiteY1" fmla="*/ 5798 h 12759"/>
                    <a:gd name="connsiteX2" fmla="*/ 4953 w 10000"/>
                    <a:gd name="connsiteY2" fmla="*/ 0 h 12759"/>
                    <a:gd name="connsiteX3" fmla="*/ 4953 w 10000"/>
                    <a:gd name="connsiteY3" fmla="*/ 0 h 12759"/>
                    <a:gd name="connsiteX4" fmla="*/ 10000 w 10000"/>
                    <a:gd name="connsiteY4" fmla="*/ 1092 h 12759"/>
                    <a:gd name="connsiteX5" fmla="*/ 9413 w 10000"/>
                    <a:gd name="connsiteY5" fmla="*/ 12759 h 12759"/>
                    <a:gd name="connsiteX0" fmla="*/ 0 w 10000"/>
                    <a:gd name="connsiteY0" fmla="*/ 5798 h 5798"/>
                    <a:gd name="connsiteX1" fmla="*/ 0 w 10000"/>
                    <a:gd name="connsiteY1" fmla="*/ 5798 h 5798"/>
                    <a:gd name="connsiteX2" fmla="*/ 4953 w 10000"/>
                    <a:gd name="connsiteY2" fmla="*/ 0 h 5798"/>
                    <a:gd name="connsiteX3" fmla="*/ 4953 w 10000"/>
                    <a:gd name="connsiteY3" fmla="*/ 0 h 5798"/>
                    <a:gd name="connsiteX4" fmla="*/ 10000 w 10000"/>
                    <a:gd name="connsiteY4" fmla="*/ 1092 h 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5798">
                      <a:moveTo>
                        <a:pt x="0" y="5798"/>
                      </a:moveTo>
                      <a:lnTo>
                        <a:pt x="0" y="5798"/>
                      </a:lnTo>
                      <a:lnTo>
                        <a:pt x="4953" y="0"/>
                      </a:lnTo>
                      <a:lnTo>
                        <a:pt x="4953" y="0"/>
                      </a:lnTo>
                      <a:lnTo>
                        <a:pt x="10000" y="1092"/>
                      </a:lnTo>
                    </a:path>
                  </a:pathLst>
                </a:custGeom>
                <a:ln>
                  <a:headEnd type="none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S1ide-Freeform: Shape 107"/>
                <p:cNvSpPr>
                  <a:spLocks/>
                </p:cNvSpPr>
                <p:nvPr/>
              </p:nvSpPr>
              <p:spPr bwMode="auto">
                <a:xfrm>
                  <a:off x="5765799" y="3549651"/>
                  <a:ext cx="282575" cy="1854200"/>
                </a:xfrm>
                <a:custGeom>
                  <a:avLst/>
                  <a:gdLst>
                    <a:gd name="T0" fmla="*/ 0 w 178"/>
                    <a:gd name="T1" fmla="*/ 0 h 1168"/>
                    <a:gd name="T2" fmla="*/ 144 w 178"/>
                    <a:gd name="T3" fmla="*/ 792 h 1168"/>
                    <a:gd name="T4" fmla="*/ 178 w 178"/>
                    <a:gd name="T5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8" h="1168">
                      <a:moveTo>
                        <a:pt x="0" y="0"/>
                      </a:moveTo>
                      <a:lnTo>
                        <a:pt x="144" y="792"/>
                      </a:lnTo>
                      <a:lnTo>
                        <a:pt x="178" y="1168"/>
                      </a:lnTo>
                    </a:path>
                  </a:pathLst>
                </a:custGeom>
                <a:ln>
                  <a:headEnd type="none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iS1ide-Freeform: Shape 108"/>
                <p:cNvSpPr>
                  <a:spLocks/>
                </p:cNvSpPr>
                <p:nvPr/>
              </p:nvSpPr>
              <p:spPr bwMode="auto">
                <a:xfrm>
                  <a:off x="5765799" y="1666876"/>
                  <a:ext cx="209550" cy="1882775"/>
                </a:xfrm>
                <a:custGeom>
                  <a:avLst/>
                  <a:gdLst>
                    <a:gd name="T0" fmla="*/ 79 w 132"/>
                    <a:gd name="T1" fmla="*/ 0 h 1186"/>
                    <a:gd name="T2" fmla="*/ 132 w 132"/>
                    <a:gd name="T3" fmla="*/ 368 h 1186"/>
                    <a:gd name="T4" fmla="*/ 0 w 132"/>
                    <a:gd name="T5" fmla="*/ 1186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2" h="1186">
                      <a:moveTo>
                        <a:pt x="79" y="0"/>
                      </a:moveTo>
                      <a:lnTo>
                        <a:pt x="132" y="368"/>
                      </a:lnTo>
                      <a:lnTo>
                        <a:pt x="0" y="1186"/>
                      </a:lnTo>
                    </a:path>
                  </a:pathLst>
                </a:custGeom>
                <a:ln>
                  <a:headEnd type="none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S1ide-Freeform: Shape 109"/>
                <p:cNvSpPr>
                  <a:spLocks/>
                </p:cNvSpPr>
                <p:nvPr/>
              </p:nvSpPr>
              <p:spPr bwMode="auto">
                <a:xfrm>
                  <a:off x="6889749" y="4346575"/>
                  <a:ext cx="476270" cy="1200150"/>
                </a:xfrm>
                <a:custGeom>
                  <a:avLst/>
                  <a:gdLst>
                    <a:gd name="T0" fmla="*/ 0 w 398"/>
                    <a:gd name="T1" fmla="*/ 0 h 756"/>
                    <a:gd name="T2" fmla="*/ 219 w 398"/>
                    <a:gd name="T3" fmla="*/ 591 h 756"/>
                    <a:gd name="T4" fmla="*/ 300 w 398"/>
                    <a:gd name="T5" fmla="*/ 756 h 756"/>
                    <a:gd name="T6" fmla="*/ 398 w 398"/>
                    <a:gd name="T7" fmla="*/ 595 h 756"/>
                    <a:gd name="connsiteX0" fmla="*/ 0 w 13102"/>
                    <a:gd name="connsiteY0" fmla="*/ 0 h 10000"/>
                    <a:gd name="connsiteX1" fmla="*/ 5503 w 13102"/>
                    <a:gd name="connsiteY1" fmla="*/ 7817 h 10000"/>
                    <a:gd name="connsiteX2" fmla="*/ 7538 w 13102"/>
                    <a:gd name="connsiteY2" fmla="*/ 10000 h 10000"/>
                    <a:gd name="connsiteX3" fmla="*/ 13102 w 13102"/>
                    <a:gd name="connsiteY3" fmla="*/ 9384 h 10000"/>
                    <a:gd name="connsiteX0" fmla="*/ 0 w 7538"/>
                    <a:gd name="connsiteY0" fmla="*/ 0 h 10000"/>
                    <a:gd name="connsiteX1" fmla="*/ 5503 w 7538"/>
                    <a:gd name="connsiteY1" fmla="*/ 7817 h 10000"/>
                    <a:gd name="connsiteX2" fmla="*/ 7538 w 7538"/>
                    <a:gd name="connsiteY2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38" h="10000">
                      <a:moveTo>
                        <a:pt x="0" y="0"/>
                      </a:moveTo>
                      <a:lnTo>
                        <a:pt x="5503" y="7817"/>
                      </a:lnTo>
                      <a:lnTo>
                        <a:pt x="7538" y="10000"/>
                      </a:lnTo>
                    </a:path>
                  </a:pathLst>
                </a:custGeom>
                <a:ln>
                  <a:headEnd type="oval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iS1ide-Freeform: Shape 110"/>
                <p:cNvSpPr>
                  <a:spLocks/>
                </p:cNvSpPr>
                <p:nvPr/>
              </p:nvSpPr>
              <p:spPr bwMode="auto">
                <a:xfrm>
                  <a:off x="6889750" y="1557339"/>
                  <a:ext cx="523875" cy="2789238"/>
                </a:xfrm>
                <a:custGeom>
                  <a:avLst/>
                  <a:gdLst>
                    <a:gd name="T0" fmla="*/ 52 w 330"/>
                    <a:gd name="T1" fmla="*/ 0 h 1757"/>
                    <a:gd name="T2" fmla="*/ 330 w 330"/>
                    <a:gd name="T3" fmla="*/ 664 h 1757"/>
                    <a:gd name="T4" fmla="*/ 0 w 330"/>
                    <a:gd name="T5" fmla="*/ 1757 h 1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0" h="1757">
                      <a:moveTo>
                        <a:pt x="52" y="0"/>
                      </a:moveTo>
                      <a:lnTo>
                        <a:pt x="330" y="664"/>
                      </a:lnTo>
                      <a:lnTo>
                        <a:pt x="0" y="1757"/>
                      </a:lnTo>
                    </a:path>
                  </a:pathLst>
                </a:cu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iS1ide-Straight Connector 111"/>
                <p:cNvSpPr>
                  <a:spLocks/>
                </p:cNvSpPr>
                <p:nvPr/>
              </p:nvSpPr>
              <p:spPr bwMode="auto">
                <a:xfrm>
                  <a:off x="6943725" y="1311276"/>
                  <a:ext cx="28575" cy="246063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iS1ide-Straight Connector 112"/>
                <p:cNvSpPr>
                  <a:spLocks/>
                </p:cNvSpPr>
                <p:nvPr/>
              </p:nvSpPr>
              <p:spPr bwMode="auto">
                <a:xfrm flipH="1">
                  <a:off x="5033963" y="1657222"/>
                  <a:ext cx="874730" cy="831979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S1ide-Straight Connector 113"/>
                <p:cNvSpPr>
                  <a:spLocks/>
                </p:cNvSpPr>
                <p:nvPr/>
              </p:nvSpPr>
              <p:spPr bwMode="auto">
                <a:xfrm flipH="1" flipV="1">
                  <a:off x="8888413" y="3265489"/>
                  <a:ext cx="247650" cy="112713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iS1ide-Straight Connector 114"/>
                <p:cNvSpPr>
                  <a:spLocks/>
                </p:cNvSpPr>
                <p:nvPr/>
              </p:nvSpPr>
              <p:spPr bwMode="auto">
                <a:xfrm flipH="1" flipV="1">
                  <a:off x="8063440" y="1579414"/>
                  <a:ext cx="282046" cy="733574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iS1ide-Straight Connector 115"/>
                <p:cNvSpPr>
                  <a:spLocks/>
                </p:cNvSpPr>
                <p:nvPr/>
              </p:nvSpPr>
              <p:spPr bwMode="auto">
                <a:xfrm flipH="1" flipV="1">
                  <a:off x="8345488" y="2312989"/>
                  <a:ext cx="542925" cy="952500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iS1ide-Straight Connector 116"/>
                <p:cNvSpPr>
                  <a:spLocks/>
                </p:cNvSpPr>
                <p:nvPr/>
              </p:nvSpPr>
              <p:spPr bwMode="auto">
                <a:xfrm flipH="1" flipV="1">
                  <a:off x="8888413" y="3265489"/>
                  <a:ext cx="23812" cy="1282699"/>
                </a:xfrm>
                <a:prstGeom prst="line">
                  <a:avLst/>
                </a:prstGeom>
                <a:ln>
                  <a:headEnd type="oval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iS1ide-Freeform: Shape 117"/>
                <p:cNvSpPr>
                  <a:spLocks/>
                </p:cNvSpPr>
                <p:nvPr/>
              </p:nvSpPr>
              <p:spPr bwMode="auto">
                <a:xfrm>
                  <a:off x="6889750" y="4346576"/>
                  <a:ext cx="2022475" cy="382588"/>
                </a:xfrm>
                <a:custGeom>
                  <a:avLst/>
                  <a:gdLst>
                    <a:gd name="T0" fmla="*/ 0 w 1274"/>
                    <a:gd name="T1" fmla="*/ 0 h 241"/>
                    <a:gd name="T2" fmla="*/ 909 w 1274"/>
                    <a:gd name="T3" fmla="*/ 241 h 241"/>
                    <a:gd name="T4" fmla="*/ 1274 w 1274"/>
                    <a:gd name="T5" fmla="*/ 12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74" h="241">
                      <a:moveTo>
                        <a:pt x="0" y="0"/>
                      </a:moveTo>
                      <a:lnTo>
                        <a:pt x="909" y="241"/>
                      </a:lnTo>
                      <a:lnTo>
                        <a:pt x="1274" y="127"/>
                      </a:lnTo>
                    </a:path>
                  </a:pathLst>
                </a:cu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iS1ide-Straight Connector 118"/>
                <p:cNvSpPr>
                  <a:spLocks/>
                </p:cNvSpPr>
                <p:nvPr/>
              </p:nvSpPr>
              <p:spPr bwMode="auto">
                <a:xfrm>
                  <a:off x="5765800" y="3549651"/>
                  <a:ext cx="1123950" cy="796925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iS1ide-Straight Connector 119"/>
                <p:cNvSpPr>
                  <a:spLocks/>
                </p:cNvSpPr>
                <p:nvPr/>
              </p:nvSpPr>
              <p:spPr bwMode="auto">
                <a:xfrm>
                  <a:off x="5033963" y="2489201"/>
                  <a:ext cx="731838" cy="1060450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iS1ide-Straight Connector 120"/>
                <p:cNvSpPr>
                  <a:spLocks/>
                </p:cNvSpPr>
                <p:nvPr/>
              </p:nvSpPr>
              <p:spPr bwMode="auto">
                <a:xfrm flipH="1">
                  <a:off x="5033963" y="2251076"/>
                  <a:ext cx="941388" cy="238125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iS1ide-Straight Connector 121"/>
                <p:cNvSpPr>
                  <a:spLocks/>
                </p:cNvSpPr>
                <p:nvPr/>
              </p:nvSpPr>
              <p:spPr bwMode="auto">
                <a:xfrm flipH="1">
                  <a:off x="5975350" y="1557339"/>
                  <a:ext cx="996950" cy="693738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iS1ide-Straight Connector 122"/>
                <p:cNvSpPr>
                  <a:spLocks/>
                </p:cNvSpPr>
                <p:nvPr/>
              </p:nvSpPr>
              <p:spPr bwMode="auto">
                <a:xfrm flipH="1" flipV="1">
                  <a:off x="6972300" y="1557339"/>
                  <a:ext cx="1373188" cy="755650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iS1ide-Freeform: Shape 123"/>
                <p:cNvSpPr>
                  <a:spLocks/>
                </p:cNvSpPr>
                <p:nvPr/>
              </p:nvSpPr>
              <p:spPr bwMode="auto">
                <a:xfrm>
                  <a:off x="8345488" y="2312989"/>
                  <a:ext cx="666750" cy="928688"/>
                </a:xfrm>
                <a:custGeom>
                  <a:avLst/>
                  <a:gdLst>
                    <a:gd name="T0" fmla="*/ 344 w 420"/>
                    <a:gd name="T1" fmla="*/ 585 h 585"/>
                    <a:gd name="T2" fmla="*/ 420 w 420"/>
                    <a:gd name="T3" fmla="*/ 87 h 585"/>
                    <a:gd name="T4" fmla="*/ 0 w 420"/>
                    <a:gd name="T5" fmla="*/ 0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" h="585">
                      <a:moveTo>
                        <a:pt x="344" y="585"/>
                      </a:moveTo>
                      <a:lnTo>
                        <a:pt x="420" y="87"/>
                      </a:lnTo>
                      <a:lnTo>
                        <a:pt x="0" y="0"/>
                      </a:lnTo>
                    </a:path>
                  </a:pathLst>
                </a:custGeom>
                <a:ln>
                  <a:headEnd type="none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iS1ide-Freeform: Shape 124"/>
                <p:cNvSpPr>
                  <a:spLocks/>
                </p:cNvSpPr>
                <p:nvPr/>
              </p:nvSpPr>
              <p:spPr bwMode="auto">
                <a:xfrm>
                  <a:off x="8320088" y="2312989"/>
                  <a:ext cx="571500" cy="2416175"/>
                </a:xfrm>
                <a:custGeom>
                  <a:avLst/>
                  <a:gdLst>
                    <a:gd name="T0" fmla="*/ 16 w 360"/>
                    <a:gd name="T1" fmla="*/ 0 h 1522"/>
                    <a:gd name="T2" fmla="*/ 0 w 360"/>
                    <a:gd name="T3" fmla="*/ 729 h 1522"/>
                    <a:gd name="T4" fmla="*/ 8 w 360"/>
                    <a:gd name="T5" fmla="*/ 1522 h 1522"/>
                    <a:gd name="T6" fmla="*/ 358 w 360"/>
                    <a:gd name="T7" fmla="*/ 600 h 1522"/>
                    <a:gd name="T8" fmla="*/ 360 w 360"/>
                    <a:gd name="T9" fmla="*/ 585 h 1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1522">
                      <a:moveTo>
                        <a:pt x="16" y="0"/>
                      </a:moveTo>
                      <a:lnTo>
                        <a:pt x="0" y="729"/>
                      </a:lnTo>
                      <a:lnTo>
                        <a:pt x="8" y="1522"/>
                      </a:lnTo>
                      <a:lnTo>
                        <a:pt x="358" y="600"/>
                      </a:lnTo>
                      <a:lnTo>
                        <a:pt x="360" y="585"/>
                      </a:lnTo>
                    </a:path>
                  </a:pathLst>
                </a:custGeom>
                <a:ln>
                  <a:headEnd type="oval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iS1ide-Straight Connector 125"/>
                <p:cNvSpPr>
                  <a:spLocks/>
                </p:cNvSpPr>
                <p:nvPr/>
              </p:nvSpPr>
              <p:spPr bwMode="auto">
                <a:xfrm flipV="1">
                  <a:off x="7413625" y="2312989"/>
                  <a:ext cx="931863" cy="298450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iS1ide-Straight Connector 126"/>
                <p:cNvSpPr>
                  <a:spLocks/>
                </p:cNvSpPr>
                <p:nvPr/>
              </p:nvSpPr>
              <p:spPr bwMode="auto">
                <a:xfrm flipV="1">
                  <a:off x="5765800" y="2611439"/>
                  <a:ext cx="1647825" cy="950913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iS1ide-Freeform: Shape 127"/>
                <p:cNvSpPr>
                  <a:spLocks/>
                </p:cNvSpPr>
                <p:nvPr/>
              </p:nvSpPr>
              <p:spPr bwMode="auto">
                <a:xfrm>
                  <a:off x="5118100" y="3562351"/>
                  <a:ext cx="876300" cy="1244600"/>
                </a:xfrm>
                <a:custGeom>
                  <a:avLst/>
                  <a:gdLst>
                    <a:gd name="T0" fmla="*/ 552 w 552"/>
                    <a:gd name="T1" fmla="*/ 784 h 784"/>
                    <a:gd name="T2" fmla="*/ 0 w 552"/>
                    <a:gd name="T3" fmla="*/ 412 h 784"/>
                    <a:gd name="T4" fmla="*/ 408 w 552"/>
                    <a:gd name="T5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2" h="784">
                      <a:moveTo>
                        <a:pt x="552" y="784"/>
                      </a:moveTo>
                      <a:lnTo>
                        <a:pt x="0" y="412"/>
                      </a:lnTo>
                      <a:lnTo>
                        <a:pt x="408" y="0"/>
                      </a:lnTo>
                    </a:path>
                  </a:pathLst>
                </a:cu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iS1ide-Straight Connector 128"/>
                <p:cNvSpPr>
                  <a:spLocks/>
                </p:cNvSpPr>
                <p:nvPr/>
              </p:nvSpPr>
              <p:spPr bwMode="auto">
                <a:xfrm flipH="1">
                  <a:off x="5994400" y="4346576"/>
                  <a:ext cx="895350" cy="460375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S1ide-Freeform: Shape 129"/>
                <p:cNvSpPr>
                  <a:spLocks/>
                </p:cNvSpPr>
                <p:nvPr/>
              </p:nvSpPr>
              <p:spPr bwMode="auto">
                <a:xfrm>
                  <a:off x="6889750" y="3265488"/>
                  <a:ext cx="1998663" cy="1081088"/>
                </a:xfrm>
                <a:custGeom>
                  <a:avLst/>
                  <a:gdLst>
                    <a:gd name="T0" fmla="*/ 1259 w 1259"/>
                    <a:gd name="T1" fmla="*/ 0 h 681"/>
                    <a:gd name="T2" fmla="*/ 902 w 1259"/>
                    <a:gd name="T3" fmla="*/ 140 h 681"/>
                    <a:gd name="T4" fmla="*/ 0 w 1259"/>
                    <a:gd name="T5" fmla="*/ 681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59" h="681">
                      <a:moveTo>
                        <a:pt x="1259" y="0"/>
                      </a:moveTo>
                      <a:lnTo>
                        <a:pt x="902" y="140"/>
                      </a:lnTo>
                      <a:lnTo>
                        <a:pt x="0" y="681"/>
                      </a:lnTo>
                    </a:path>
                  </a:pathLst>
                </a:cu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iS1ide-Freeform: Shape 130"/>
                <p:cNvSpPr>
                  <a:spLocks/>
                </p:cNvSpPr>
                <p:nvPr/>
              </p:nvSpPr>
              <p:spPr bwMode="auto">
                <a:xfrm>
                  <a:off x="6064250" y="5224463"/>
                  <a:ext cx="2043113" cy="184150"/>
                </a:xfrm>
                <a:custGeom>
                  <a:avLst/>
                  <a:gdLst>
                    <a:gd name="T0" fmla="*/ 1287 w 1287"/>
                    <a:gd name="T1" fmla="*/ 0 h 116"/>
                    <a:gd name="T2" fmla="*/ 739 w 1287"/>
                    <a:gd name="T3" fmla="*/ 38 h 116"/>
                    <a:gd name="T4" fmla="*/ 0 w 1287"/>
                    <a:gd name="T5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7" h="116">
                      <a:moveTo>
                        <a:pt x="1287" y="0"/>
                      </a:moveTo>
                      <a:lnTo>
                        <a:pt x="739" y="38"/>
                      </a:lnTo>
                      <a:lnTo>
                        <a:pt x="0" y="116"/>
                      </a:lnTo>
                    </a:path>
                  </a:pathLst>
                </a:custGeom>
                <a:ln>
                  <a:headEnd type="oval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S1ide-Freeform: Shape 131"/>
                <p:cNvSpPr>
                  <a:spLocks/>
                </p:cNvSpPr>
                <p:nvPr/>
              </p:nvSpPr>
              <p:spPr bwMode="auto">
                <a:xfrm>
                  <a:off x="5994399" y="4729162"/>
                  <a:ext cx="2338388" cy="555625"/>
                </a:xfrm>
                <a:custGeom>
                  <a:avLst/>
                  <a:gdLst>
                    <a:gd name="T0" fmla="*/ 0 w 1473"/>
                    <a:gd name="T1" fmla="*/ 49 h 350"/>
                    <a:gd name="T2" fmla="*/ 783 w 1473"/>
                    <a:gd name="T3" fmla="*/ 350 h 350"/>
                    <a:gd name="T4" fmla="*/ 1473 w 1473"/>
                    <a:gd name="T5" fmla="*/ 0 h 350"/>
                    <a:gd name="T6" fmla="*/ 1348 w 1473"/>
                    <a:gd name="T7" fmla="*/ 303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3" h="350">
                      <a:moveTo>
                        <a:pt x="0" y="49"/>
                      </a:moveTo>
                      <a:lnTo>
                        <a:pt x="783" y="350"/>
                      </a:lnTo>
                      <a:lnTo>
                        <a:pt x="1473" y="0"/>
                      </a:lnTo>
                      <a:lnTo>
                        <a:pt x="1348" y="303"/>
                      </a:lnTo>
                    </a:path>
                  </a:pathLst>
                </a:custGeom>
                <a:ln>
                  <a:headEnd type="none" w="sm" len="sm"/>
                  <a:tailEnd type="none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iS1ide-Straight Connector 132"/>
                <p:cNvSpPr>
                  <a:spLocks/>
                </p:cNvSpPr>
                <p:nvPr/>
              </p:nvSpPr>
              <p:spPr bwMode="auto">
                <a:xfrm>
                  <a:off x="7413625" y="2611438"/>
                  <a:ext cx="908050" cy="876300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iS1ide-Straight Connector 133"/>
                <p:cNvSpPr>
                  <a:spLocks/>
                </p:cNvSpPr>
                <p:nvPr/>
              </p:nvSpPr>
              <p:spPr bwMode="auto">
                <a:xfrm>
                  <a:off x="5975350" y="2251076"/>
                  <a:ext cx="1438275" cy="360363"/>
                </a:xfrm>
                <a:prstGeom prst="line">
                  <a:avLst/>
                </a:prstGeom>
                <a:ln>
                  <a:headEnd type="oval" w="sm" len="sm"/>
                  <a:tailEnd type="oval" w="sm" len="sm"/>
                </a:ln>
                <a:extLst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iS1ide-TextBox 134"/>
              <p:cNvSpPr txBox="1">
                <a:spLocks/>
              </p:cNvSpPr>
              <p:nvPr/>
            </p:nvSpPr>
            <p:spPr bwMode="auto">
              <a:xfrm>
                <a:off x="4134950" y="2595086"/>
                <a:ext cx="1080000" cy="1080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noAutofit/>
                <a:sp3d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TW" alt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範例</a:t>
                </a:r>
                <a:endPara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95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408448"/>
            <a:ext cx="10515600" cy="734552"/>
          </a:xfrm>
        </p:spPr>
        <p:txBody>
          <a:bodyPr/>
          <a:lstStyle/>
          <a:p>
            <a:pPr marL="1257300" lvl="2" indent="-342900">
              <a:buFont typeface="+mj-lt"/>
              <a:buAutoNum type="arabicPeriod" startAt="2"/>
            </a:pPr>
            <a:r>
              <a:rPr lang="zh-TW" altLang="en-US" dirty="0"/>
              <a:t>建構臺灣優勢及獨特性─利基領域（Ｍ</a:t>
            </a:r>
            <a:r>
              <a:rPr lang="en-US" altLang="zh-TW" dirty="0"/>
              <a:t>. Porter</a:t>
            </a:r>
            <a:r>
              <a:rPr lang="zh-TW" altLang="en-US" dirty="0"/>
              <a:t>）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1380687" y="1151055"/>
            <a:ext cx="4140200" cy="4774024"/>
            <a:chOff x="473544" y="1031450"/>
            <a:chExt cx="4140200" cy="4353543"/>
          </a:xfrm>
        </p:grpSpPr>
        <p:grpSp>
          <p:nvGrpSpPr>
            <p:cNvPr id="4" name="群組 3"/>
            <p:cNvGrpSpPr>
              <a:grpSpLocks/>
            </p:cNvGrpSpPr>
            <p:nvPr/>
          </p:nvGrpSpPr>
          <p:grpSpPr bwMode="auto">
            <a:xfrm>
              <a:off x="473544" y="1031450"/>
              <a:ext cx="4140200" cy="1294762"/>
              <a:chOff x="159972" y="805997"/>
              <a:chExt cx="4140407" cy="1294970"/>
            </a:xfrm>
          </p:grpSpPr>
          <p:sp>
            <p:nvSpPr>
              <p:cNvPr id="11" name="圓角矩形 10"/>
              <p:cNvSpPr/>
              <p:nvPr/>
            </p:nvSpPr>
            <p:spPr bwMode="auto">
              <a:xfrm>
                <a:off x="159972" y="970797"/>
                <a:ext cx="4140407" cy="1130170"/>
              </a:xfrm>
              <a:prstGeom prst="roundRect">
                <a:avLst>
                  <a:gd name="adj" fmla="val 3009"/>
                </a:avLst>
              </a:prstGeom>
              <a:ln>
                <a:solidFill>
                  <a:srgbClr val="7C59A8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3340" tIns="53340" rIns="53340" bIns="53340" spcCol="1270" anchor="b"/>
              <a:lstStyle/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芬蘭（手機、木材）</a:t>
                </a:r>
                <a:r>
                  <a:rPr lang="en-US" altLang="zh-TW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VS.</a:t>
                </a: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俄羅斯</a:t>
                </a:r>
              </a:p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荷蘭（物流、農業生技、花卉）</a:t>
                </a:r>
                <a:r>
                  <a:rPr lang="en-US" altLang="zh-TW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VS.</a:t>
                </a: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德國</a:t>
                </a:r>
              </a:p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spc="-5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新加坡（博奕、觀光、</a:t>
                </a:r>
                <a:r>
                  <a:rPr lang="zh-TW" altLang="en-US" sz="1600" spc="-50" dirty="0" smtClean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生技</a:t>
                </a:r>
                <a:r>
                  <a:rPr lang="zh-TW" altLang="en-US" sz="1600" spc="-5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）</a:t>
                </a:r>
                <a:r>
                  <a:rPr lang="zh-TW" altLang="en-US" sz="1600" spc="-50" dirty="0" smtClean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 </a:t>
                </a:r>
                <a:r>
                  <a:rPr lang="en-US" altLang="zh-TW" sz="1600" spc="-5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VS. </a:t>
                </a:r>
                <a:r>
                  <a:rPr lang="zh-TW" altLang="en-US" sz="1600" spc="-5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馬來西亞</a:t>
                </a:r>
              </a:p>
            </p:txBody>
          </p:sp>
          <p:sp>
            <p:nvSpPr>
              <p:cNvPr id="12" name="圓角矩形 11"/>
              <p:cNvSpPr/>
              <p:nvPr/>
            </p:nvSpPr>
            <p:spPr bwMode="auto">
              <a:xfrm>
                <a:off x="300931" y="805997"/>
                <a:ext cx="2880000" cy="324000"/>
              </a:xfrm>
              <a:prstGeom prst="roundRect">
                <a:avLst>
                  <a:gd name="adj" fmla="val 9815"/>
                </a:avLst>
              </a:prstGeom>
              <a:solidFill>
                <a:srgbClr val="7C59A8"/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prstMaterial="plastic">
                <a:bevelT w="139700" h="1397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一、大國周邊小國的生存策略</a:t>
                </a:r>
              </a:p>
            </p:txBody>
          </p:sp>
        </p:grpSp>
        <p:grpSp>
          <p:nvGrpSpPr>
            <p:cNvPr id="5" name="群組 4"/>
            <p:cNvGrpSpPr>
              <a:grpSpLocks/>
            </p:cNvGrpSpPr>
            <p:nvPr/>
          </p:nvGrpSpPr>
          <p:grpSpPr bwMode="auto">
            <a:xfrm>
              <a:off x="473544" y="2429392"/>
              <a:ext cx="4140200" cy="1512619"/>
              <a:chOff x="139305" y="4010864"/>
              <a:chExt cx="4140407" cy="1512859"/>
            </a:xfrm>
          </p:grpSpPr>
          <p:sp>
            <p:nvSpPr>
              <p:cNvPr id="9" name="圓角矩形 8"/>
              <p:cNvSpPr/>
              <p:nvPr/>
            </p:nvSpPr>
            <p:spPr bwMode="auto">
              <a:xfrm>
                <a:off x="139305" y="4172865"/>
                <a:ext cx="4140407" cy="1350858"/>
              </a:xfrm>
              <a:prstGeom prst="roundRect">
                <a:avLst>
                  <a:gd name="adj" fmla="val 3047"/>
                </a:avLst>
              </a:prstGeom>
              <a:ln>
                <a:solidFill>
                  <a:srgbClr val="465ABB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3340" tIns="53340" rIns="53340" bIns="53340" spcCol="1270" anchor="b"/>
              <a:lstStyle/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善用中國大陸、東協市場發揮規模經濟</a:t>
                </a:r>
              </a:p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年輕人搭上國際化列車</a:t>
                </a:r>
              </a:p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雲端、第三方支付、巨量資料協助中小企業突破國際行銷障礙</a:t>
                </a:r>
              </a:p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en-US" altLang="zh-TW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ECFA</a:t>
                </a: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服貿協議及</a:t>
                </a:r>
                <a:r>
                  <a:rPr lang="en-US" altLang="zh-TW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FTA</a:t>
                </a: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的持續推動</a:t>
                </a:r>
              </a:p>
            </p:txBody>
          </p:sp>
          <p:sp>
            <p:nvSpPr>
              <p:cNvPr id="10" name="圓角矩形 9"/>
              <p:cNvSpPr/>
              <p:nvPr/>
            </p:nvSpPr>
            <p:spPr bwMode="auto">
              <a:xfrm>
                <a:off x="333089" y="4010864"/>
                <a:ext cx="1440000" cy="324000"/>
              </a:xfrm>
              <a:prstGeom prst="roundRect">
                <a:avLst>
                  <a:gd name="adj" fmla="val 9815"/>
                </a:avLst>
              </a:prstGeom>
              <a:solidFill>
                <a:srgbClr val="475ABC"/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prstMaterial="plastic">
                <a:bevelT w="139700" h="1397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zh-TW" altLang="en-US" sz="1600" b="1" spc="-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三、服務業</a:t>
                </a:r>
              </a:p>
            </p:txBody>
          </p:sp>
        </p:grpSp>
        <p:grpSp>
          <p:nvGrpSpPr>
            <p:cNvPr id="6" name="群組 8"/>
            <p:cNvGrpSpPr>
              <a:grpSpLocks/>
            </p:cNvGrpSpPr>
            <p:nvPr/>
          </p:nvGrpSpPr>
          <p:grpSpPr bwMode="auto">
            <a:xfrm>
              <a:off x="475132" y="4045190"/>
              <a:ext cx="4138612" cy="1339803"/>
              <a:chOff x="-2830248" y="2459269"/>
              <a:chExt cx="4138819" cy="1340015"/>
            </a:xfrm>
          </p:grpSpPr>
          <p:sp>
            <p:nvSpPr>
              <p:cNvPr id="7" name="圓角矩形 6"/>
              <p:cNvSpPr/>
              <p:nvPr/>
            </p:nvSpPr>
            <p:spPr bwMode="auto">
              <a:xfrm>
                <a:off x="-2830248" y="2621270"/>
                <a:ext cx="4138819" cy="1178014"/>
              </a:xfrm>
              <a:prstGeom prst="roundRect">
                <a:avLst>
                  <a:gd name="adj" fmla="val 1382"/>
                </a:avLst>
              </a:prstGeom>
              <a:ln>
                <a:solidFill>
                  <a:srgbClr val="5C4EA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3340" tIns="53340" rIns="53340" bIns="53340" spcCol="1270" anchor="b"/>
              <a:lstStyle/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兩岸產業合作，降低重覆投資 ／</a:t>
                </a:r>
                <a:b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</a:b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發展品牌、通路</a:t>
                </a:r>
              </a:p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利基產業（建立技術障礙）</a:t>
                </a:r>
              </a:p>
              <a:p>
                <a:pPr marL="285750" lvl="1" indent="-285750" defTabSz="622300">
                  <a:lnSpc>
                    <a:spcPct val="90000"/>
                  </a:lnSpc>
                  <a:spcAft>
                    <a:spcPct val="15000"/>
                  </a:spcAft>
                  <a:buFont typeface="Wingdings" panose="05000000000000000000" pitchFamily="2" charset="2"/>
                  <a:buChar char="p"/>
                  <a:defRPr/>
                </a:pPr>
                <a:r>
                  <a:rPr lang="zh-TW" altLang="en-US" sz="1600" dirty="0"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搭上歐美日再工業化列車</a:t>
                </a:r>
              </a:p>
            </p:txBody>
          </p:sp>
          <p:sp>
            <p:nvSpPr>
              <p:cNvPr id="8" name="圓角矩形 7"/>
              <p:cNvSpPr/>
              <p:nvPr/>
            </p:nvSpPr>
            <p:spPr bwMode="auto">
              <a:xfrm>
                <a:off x="-2638052" y="2459269"/>
                <a:ext cx="1440000" cy="324000"/>
              </a:xfrm>
              <a:prstGeom prst="roundRect">
                <a:avLst>
                  <a:gd name="adj" fmla="val 9815"/>
                </a:avLst>
              </a:prstGeom>
              <a:solidFill>
                <a:srgbClr val="5D4FB1"/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prstMaterial="plastic">
                <a:bevelT w="139700" h="139700"/>
              </a:sp3d>
            </p:spPr>
            <p:txBody>
              <a:bodyPr anchor="ctr"/>
              <a:lstStyle/>
              <a:p>
                <a:pPr marL="442913" indent="-442913">
                  <a:defRPr/>
                </a:pPr>
                <a:r>
                  <a:rPr lang="zh-TW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文鼎粗圓" panose="020B0609010101010101" pitchFamily="49" charset="-120"/>
                    <a:ea typeface="文鼎粗圓" panose="020B0609010101010101" pitchFamily="49" charset="-120"/>
                  </a:rPr>
                  <a:t>二、製造業</a:t>
                </a:r>
              </a:p>
            </p:txBody>
          </p:sp>
        </p:grpSp>
      </p:grpSp>
      <p:grpSp>
        <p:nvGrpSpPr>
          <p:cNvPr id="13" name="群組 10"/>
          <p:cNvGrpSpPr>
            <a:grpSpLocks/>
          </p:cNvGrpSpPr>
          <p:nvPr/>
        </p:nvGrpSpPr>
        <p:grpSpPr bwMode="auto">
          <a:xfrm>
            <a:off x="6034882" y="1643002"/>
            <a:ext cx="5318918" cy="3664472"/>
            <a:chOff x="4487358" y="2174025"/>
            <a:chExt cx="4813570" cy="3004026"/>
          </a:xfrm>
        </p:grpSpPr>
        <p:sp>
          <p:nvSpPr>
            <p:cNvPr id="14" name="八邊形 13"/>
            <p:cNvSpPr/>
            <p:nvPr/>
          </p:nvSpPr>
          <p:spPr bwMode="auto">
            <a:xfrm>
              <a:off x="6145868" y="3385175"/>
              <a:ext cx="1518582" cy="593765"/>
            </a:xfrm>
            <a:prstGeom prst="octagon">
              <a:avLst>
                <a:gd name="adj" fmla="val 1124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技術障礙</a:t>
              </a:r>
            </a:p>
          </p:txBody>
        </p:sp>
        <p:sp>
          <p:nvSpPr>
            <p:cNvPr id="15" name="圓角矩形圖說文字 14"/>
            <p:cNvSpPr/>
            <p:nvPr/>
          </p:nvSpPr>
          <p:spPr bwMode="auto">
            <a:xfrm>
              <a:off x="4565150" y="2174025"/>
              <a:ext cx="1835242" cy="1079671"/>
            </a:xfrm>
            <a:prstGeom prst="wedgeRoundRectCallout">
              <a:avLst>
                <a:gd name="adj1" fmla="val 40659"/>
                <a:gd name="adj2" fmla="val 65956"/>
                <a:gd name="adj3" fmla="val 16667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lnSpc>
                  <a:spcPts val="2000"/>
                </a:lnSpc>
                <a:defRPr/>
              </a:pP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少量多樣／客製化</a:t>
              </a:r>
              <a:endPara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工業電腦</a:t>
              </a:r>
              <a:endParaRPr lang="en-US" altLang="zh-TW" sz="16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精密機械</a:t>
              </a:r>
              <a:r>
                <a:rPr lang="en-US" altLang="zh-TW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自動化</a:t>
              </a:r>
              <a:endParaRPr lang="en-US" altLang="zh-TW" sz="16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u="sng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機器人</a:t>
              </a:r>
            </a:p>
          </p:txBody>
        </p:sp>
        <p:sp>
          <p:nvSpPr>
            <p:cNvPr id="16" name="圓角矩形圖說文字 15"/>
            <p:cNvSpPr/>
            <p:nvPr/>
          </p:nvSpPr>
          <p:spPr bwMode="auto">
            <a:xfrm>
              <a:off x="4487358" y="4098380"/>
              <a:ext cx="1835242" cy="1079671"/>
            </a:xfrm>
            <a:prstGeom prst="wedgeRoundRectCallout">
              <a:avLst>
                <a:gd name="adj1" fmla="val 46758"/>
                <a:gd name="adj2" fmla="val -61045"/>
                <a:gd name="adj3" fmla="val 16667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lnSpc>
                  <a:spcPts val="2200"/>
                </a:lnSpc>
                <a:spcBef>
                  <a:spcPts val="600"/>
                </a:spcBef>
                <a:defRPr/>
              </a:pP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國際認證</a:t>
              </a:r>
              <a:endPara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醫療器材</a:t>
              </a:r>
              <a:endParaRPr lang="en-US" altLang="zh-TW" sz="16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u="sng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智慧應用</a:t>
              </a:r>
              <a:endParaRPr lang="en-US" altLang="zh-TW" sz="16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航太零組件</a:t>
              </a:r>
              <a:endParaRPr lang="en-US" altLang="zh-TW" sz="16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圓角矩形圖說文字 16"/>
            <p:cNvSpPr/>
            <p:nvPr/>
          </p:nvSpPr>
          <p:spPr bwMode="auto">
            <a:xfrm>
              <a:off x="7330713" y="2210544"/>
              <a:ext cx="1835242" cy="1081259"/>
            </a:xfrm>
            <a:prstGeom prst="wedgeRoundRectCallout">
              <a:avLst>
                <a:gd name="adj1" fmla="val -42178"/>
                <a:gd name="adj2" fmla="val 59044"/>
                <a:gd name="adj3" fmla="val 16667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lnSpc>
                  <a:spcPts val="2000"/>
                </a:lnSpc>
                <a:defRPr/>
              </a:pP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智慧財產權</a:t>
              </a:r>
              <a:endPara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TW" sz="1600" b="1" u="sng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AI</a:t>
              </a:r>
              <a:r>
                <a:rPr lang="zh-TW" altLang="en-US" sz="1600" b="1" u="sng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人工智慧</a:t>
              </a:r>
              <a:endParaRPr lang="en-US" altLang="zh-TW" sz="16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自行車</a:t>
              </a:r>
              <a:endParaRPr lang="en-US" altLang="zh-TW" sz="16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生技新藥</a:t>
              </a:r>
            </a:p>
          </p:txBody>
        </p:sp>
        <p:sp>
          <p:nvSpPr>
            <p:cNvPr id="18" name="圓角矩形圖說文字 17"/>
            <p:cNvSpPr/>
            <p:nvPr/>
          </p:nvSpPr>
          <p:spPr bwMode="auto">
            <a:xfrm>
              <a:off x="7330713" y="4098380"/>
              <a:ext cx="1970215" cy="1079671"/>
            </a:xfrm>
            <a:prstGeom prst="wedgeRoundRectCallout">
              <a:avLst>
                <a:gd name="adj1" fmla="val -46245"/>
                <a:gd name="adj2" fmla="val -61044"/>
                <a:gd name="adj3" fmla="val 16667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zh-TW" altLang="en-US" sz="1600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人民有感（安全安心）</a:t>
              </a:r>
              <a:endParaRPr lang="en-US" altLang="zh-TW" sz="1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食品、</a:t>
              </a:r>
              <a:r>
                <a:rPr lang="zh-TW" altLang="en-US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農業</a:t>
              </a:r>
              <a:r>
                <a:rPr lang="en-US" altLang="zh-TW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/>
              </a:r>
              <a:br>
                <a:rPr lang="en-US" altLang="zh-TW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（食品履歷）</a:t>
              </a:r>
              <a:endParaRPr lang="en-US" altLang="zh-TW" sz="16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綠色、藍色</a:t>
              </a:r>
              <a:endParaRPr lang="en-US" altLang="zh-TW" sz="16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87313" lvl="1" indent="-87313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u="sng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光學技術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9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12800" y="294148"/>
            <a:ext cx="10515600" cy="7071852"/>
          </a:xfrm>
        </p:spPr>
        <p:txBody>
          <a:bodyPr>
            <a:normAutofit/>
          </a:bodyPr>
          <a:lstStyle/>
          <a:p>
            <a:pPr lvl="1"/>
            <a:r>
              <a:rPr lang="zh-TW" altLang="en-US" dirty="0" smtClean="0"/>
              <a:t>（二）產業定位</a:t>
            </a:r>
            <a:endParaRPr lang="en-US" altLang="zh-TW" dirty="0" smtClean="0"/>
          </a:p>
          <a:p>
            <a:pPr lvl="2"/>
            <a:r>
              <a:rPr lang="en-US" altLang="zh-TW" dirty="0"/>
              <a:t>1.</a:t>
            </a:r>
            <a:r>
              <a:rPr lang="zh-TW" altLang="en-US" dirty="0"/>
              <a:t>製造業：亞太高階製造中心及供應鏈樞紐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各國再度重現製造業，臺灣在汽車零組件／電子產業／石化產業／</a:t>
            </a:r>
            <a:br>
              <a:rPr lang="zh-TW" altLang="en-US" dirty="0"/>
            </a:br>
            <a:r>
              <a:rPr lang="zh-TW" altLang="en-US" dirty="0"/>
              <a:t>紡織仍有優勢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透過</a:t>
            </a:r>
            <a:r>
              <a:rPr lang="en-US" altLang="zh-TW" dirty="0"/>
              <a:t>SI</a:t>
            </a:r>
            <a:r>
              <a:rPr lang="zh-TW" altLang="en-US" dirty="0"/>
              <a:t>、智慧化、再造傳產效率優勢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結合美國研發及亞太佈局，掌握全球供應鏈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en-US" altLang="zh-TW" dirty="0"/>
              <a:t>5+N</a:t>
            </a:r>
            <a:r>
              <a:rPr lang="zh-TW" altLang="en-US" dirty="0"/>
              <a:t>產業創新推動（製造業系統輸出實力）</a:t>
            </a:r>
          </a:p>
          <a:p>
            <a:pPr lvl="2">
              <a:lnSpc>
                <a:spcPts val="3000"/>
              </a:lnSpc>
            </a:pPr>
            <a:r>
              <a:rPr lang="en-US" altLang="zh-TW" dirty="0"/>
              <a:t>2.</a:t>
            </a:r>
            <a:r>
              <a:rPr lang="zh-TW" altLang="en-US" dirty="0"/>
              <a:t>服務業：亞洲優質生活產品及服務提供者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產品及服務性價比高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政府積極推動新南向政策，有利以東協為腹地，發揮範疇經濟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臺灣產品在東協仍缺品牌及知名度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以醫療、教育為領頭羊帶動相關產業出口</a:t>
            </a:r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配合服務業主管部會的法規鬆綁</a:t>
            </a:r>
          </a:p>
        </p:txBody>
      </p:sp>
    </p:spTree>
    <p:extLst>
      <p:ext uri="{BB962C8B-B14F-4D97-AF65-F5344CB8AC3E}">
        <p14:creationId xmlns:p14="http://schemas.microsoft.com/office/powerpoint/2010/main" val="6856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12800" y="192548"/>
            <a:ext cx="10515600" cy="5947902"/>
          </a:xfrm>
        </p:spPr>
        <p:txBody>
          <a:bodyPr/>
          <a:lstStyle/>
          <a:p>
            <a:pPr lvl="1"/>
            <a:r>
              <a:rPr lang="zh-TW" altLang="en-US" dirty="0" smtClean="0"/>
              <a:t>（三）科技的發展策略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1.</a:t>
            </a:r>
            <a:r>
              <a:rPr lang="zh-TW" altLang="en-US" dirty="0" smtClean="0"/>
              <a:t>科技產業</a:t>
            </a:r>
            <a:endParaRPr lang="en-US" altLang="zh-TW" dirty="0" smtClean="0"/>
          </a:p>
          <a:p>
            <a:pPr marL="1714500" lvl="3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en-US" altLang="zh-TW" dirty="0" smtClean="0"/>
              <a:t>PC</a:t>
            </a:r>
            <a:r>
              <a:rPr lang="zh-TW" altLang="en-US" dirty="0" smtClean="0"/>
              <a:t>後時代，臺灣的下一步？（藍海策略）</a:t>
            </a:r>
          </a:p>
          <a:p>
            <a:pPr lvl="2"/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528516" y="2006601"/>
            <a:ext cx="7084168" cy="4394200"/>
            <a:chOff x="3209701" y="991052"/>
            <a:chExt cx="5772600" cy="474265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9701" y="991052"/>
              <a:ext cx="5772600" cy="3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向下箭號 7"/>
            <p:cNvSpPr/>
            <p:nvPr/>
          </p:nvSpPr>
          <p:spPr bwMode="auto">
            <a:xfrm>
              <a:off x="5843657" y="4089754"/>
              <a:ext cx="288598" cy="30651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zh-TW" altLang="en-US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 bwMode="auto">
            <a:xfrm>
              <a:off x="3802715" y="4499731"/>
              <a:ext cx="4659079" cy="1233978"/>
            </a:xfrm>
            <a:prstGeom prst="roundRect">
              <a:avLst>
                <a:gd name="adj" fmla="val 11927"/>
              </a:avLst>
            </a:prstGeom>
            <a:noFill/>
            <a:ln w="6350">
              <a:prstDash val="sysDot"/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58775" indent="-358775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p"/>
              </a:pPr>
              <a:r>
                <a:rPr lang="en-US" altLang="zh-TW" sz="2000" dirty="0">
                  <a:solidFill>
                    <a:schemeClr val="tx1"/>
                  </a:solidFill>
                  <a:latin typeface="文鼎粗圓" panose="020B0609010101010101" pitchFamily="49" charset="-120"/>
                  <a:ea typeface="文鼎粗圓" panose="020B0609010101010101" pitchFamily="49" charset="-120"/>
                </a:rPr>
                <a:t>ICT</a:t>
              </a:r>
              <a:r>
                <a:rPr lang="zh-TW" altLang="en-US" sz="2000" dirty="0">
                  <a:solidFill>
                    <a:schemeClr val="tx1"/>
                  </a:solidFill>
                  <a:latin typeface="文鼎粗圓" panose="020B0609010101010101" pitchFamily="49" charset="-120"/>
                  <a:ea typeface="文鼎粗圓" panose="020B0609010101010101" pitchFamily="49" charset="-120"/>
                </a:rPr>
                <a:t>＋？</a:t>
              </a:r>
              <a:endParaRPr lang="en-US" altLang="zh-TW" sz="2000" dirty="0">
                <a:solidFill>
                  <a:schemeClr val="tx1"/>
                </a:solidFill>
                <a:latin typeface="文鼎粗圓" panose="020B0609010101010101" pitchFamily="49" charset="-120"/>
                <a:ea typeface="文鼎粗圓" panose="020B0609010101010101" pitchFamily="49" charset="-120"/>
              </a:endParaRPr>
            </a:p>
            <a:p>
              <a:pPr marL="358775" indent="-358775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p"/>
              </a:pPr>
              <a:r>
                <a:rPr lang="zh-TW" altLang="en-US" sz="2000" dirty="0">
                  <a:solidFill>
                    <a:schemeClr val="tx1"/>
                  </a:solidFill>
                  <a:latin typeface="文鼎粗圓" panose="020B0609010101010101" pitchFamily="49" charset="-120"/>
                  <a:ea typeface="文鼎粗圓" panose="020B0609010101010101" pitchFamily="49" charset="-120"/>
                </a:rPr>
                <a:t>搭上美國新經濟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文鼎粗圓" panose="020B0609010101010101" pitchFamily="49" charset="-120"/>
                  <a:ea typeface="文鼎粗圓" panose="020B0609010101010101" pitchFamily="49" charset="-120"/>
                </a:rPr>
                <a:t>列車／美國再工業化策略夥伴</a:t>
              </a:r>
              <a:endParaRPr lang="en-US" altLang="zh-TW" sz="2000" dirty="0">
                <a:solidFill>
                  <a:schemeClr val="tx1"/>
                </a:solidFill>
                <a:latin typeface="文鼎粗圓" panose="020B0609010101010101" pitchFamily="49" charset="-120"/>
                <a:ea typeface="文鼎粗圓" panose="020B0609010101010101" pitchFamily="49" charset="-120"/>
              </a:endParaRPr>
            </a:p>
            <a:p>
              <a:pPr marL="358775" indent="-358775" eaLnBrk="1" hangingPunct="1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p"/>
              </a:pPr>
              <a:r>
                <a:rPr lang="zh-TW" altLang="en-US" sz="2000" dirty="0">
                  <a:solidFill>
                    <a:schemeClr val="tx1"/>
                  </a:solidFill>
                  <a:latin typeface="文鼎粗圓" panose="020B0609010101010101" pitchFamily="49" charset="-120"/>
                  <a:ea typeface="文鼎粗圓" panose="020B0609010101010101" pitchFamily="49" charset="-120"/>
                </a:rPr>
                <a:t>智慧＋？</a:t>
              </a: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729055" y="3721021"/>
              <a:ext cx="1883847" cy="410053"/>
            </a:xfrm>
            <a:prstGeom prst="rect">
              <a:avLst/>
            </a:prstGeom>
            <a:solidFill>
              <a:srgbClr val="FFFFFF"/>
            </a:solidFill>
            <a:ln w="12700" cap="sq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TW" sz="1600" dirty="0">
                  <a:latin typeface="Arial" charset="0"/>
                </a:rPr>
                <a:t>The next big thing</a:t>
              </a:r>
              <a:r>
                <a:rPr lang="zh-TW" altLang="en-US" sz="1600" dirty="0">
                  <a:latin typeface="Arial" charset="0"/>
                </a:rPr>
                <a:t> </a:t>
              </a:r>
              <a:r>
                <a:rPr lang="en-US" altLang="zh-TW" sz="1600" dirty="0">
                  <a:latin typeface="Arial" charset="0"/>
                </a:rPr>
                <a:t>?</a:t>
              </a:r>
              <a:endParaRPr lang="zh-TW" altLang="en-US" sz="16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　綱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73607809"/>
              </p:ext>
            </p:extLst>
          </p:nvPr>
        </p:nvGraphicFramePr>
        <p:xfrm>
          <a:off x="3057669" y="1535155"/>
          <a:ext cx="5824476" cy="440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54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lvl="2" indent="-342900">
              <a:buFont typeface="+mj-lt"/>
              <a:buAutoNum type="arabicPeriod" startAt="2"/>
            </a:pPr>
            <a:r>
              <a:rPr lang="zh-TW" altLang="en-US" dirty="0" smtClean="0"/>
              <a:t>協助傳統產業升級轉型－</a:t>
            </a:r>
            <a:r>
              <a:rPr lang="zh-TW" altLang="en-US" dirty="0"/>
              <a:t>以軟帶</a:t>
            </a:r>
            <a:r>
              <a:rPr lang="zh-TW" altLang="en-US" dirty="0" smtClean="0"/>
              <a:t>硬（本土系統整合團隊）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457896" y="1167036"/>
            <a:ext cx="8874734" cy="2734093"/>
            <a:chOff x="416496" y="1052736"/>
            <a:chExt cx="8874734" cy="2734093"/>
          </a:xfrm>
        </p:grpSpPr>
        <p:grpSp>
          <p:nvGrpSpPr>
            <p:cNvPr id="4" name="群組 3"/>
            <p:cNvGrpSpPr/>
            <p:nvPr/>
          </p:nvGrpSpPr>
          <p:grpSpPr>
            <a:xfrm>
              <a:off x="416496" y="1052736"/>
              <a:ext cx="8874734" cy="2190622"/>
              <a:chOff x="199963" y="2017331"/>
              <a:chExt cx="8874734" cy="2190622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199963" y="2017331"/>
                <a:ext cx="3455358" cy="1080000"/>
                <a:chOff x="165194" y="1948409"/>
                <a:chExt cx="3455358" cy="1080000"/>
              </a:xfrm>
            </p:grpSpPr>
            <p:sp>
              <p:nvSpPr>
                <p:cNvPr id="21" name="圓角矩形 20"/>
                <p:cNvSpPr/>
                <p:nvPr/>
              </p:nvSpPr>
              <p:spPr bwMode="auto">
                <a:xfrm>
                  <a:off x="920552" y="1948409"/>
                  <a:ext cx="2700000" cy="1080000"/>
                </a:xfrm>
                <a:prstGeom prst="roundRect">
                  <a:avLst>
                    <a:gd name="adj" fmla="val 2051"/>
                  </a:avLst>
                </a:prstGeom>
                <a:noFill/>
                <a:ln w="6350">
                  <a:solidFill>
                    <a:srgbClr val="7030A0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36000" tIns="36000" rIns="36000" bIns="36000" anchor="ctr"/>
                <a:lstStyle/>
                <a:p>
                  <a:pPr marL="285750" indent="-285750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專業知識（</a:t>
                  </a:r>
                  <a:r>
                    <a:rPr lang="en-US" altLang="zh-TW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Domain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Knowledge</a:t>
                  </a: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）的人</a:t>
                  </a:r>
                  <a:endParaRPr lang="en-US" altLang="zh-TW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marL="285750" indent="-285750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電力／電源有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了解的人</a:t>
                  </a:r>
                  <a:endPara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marL="285750" indent="-285750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IoT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人才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圓角矩形 21"/>
                <p:cNvSpPr/>
                <p:nvPr/>
              </p:nvSpPr>
              <p:spPr bwMode="auto">
                <a:xfrm>
                  <a:off x="165194" y="2344409"/>
                  <a:ext cx="720000" cy="288000"/>
                </a:xfrm>
                <a:prstGeom prst="roundRect">
                  <a:avLst>
                    <a:gd name="adj" fmla="val 6766"/>
                  </a:avLst>
                </a:prstGeom>
                <a:solidFill>
                  <a:srgbClr val="9999FF"/>
                </a:solidFill>
                <a:ln>
                  <a:noFill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r>
                    <a:rPr lang="en-US" altLang="zh-TW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SI</a:t>
                  </a:r>
                  <a:endParaRPr lang="zh-TW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群組 6"/>
              <p:cNvGrpSpPr/>
              <p:nvPr/>
            </p:nvGrpSpPr>
            <p:grpSpPr>
              <a:xfrm>
                <a:off x="3825203" y="2017331"/>
                <a:ext cx="2589389" cy="1116000"/>
                <a:chOff x="3443610" y="2327310"/>
                <a:chExt cx="2589389" cy="1116000"/>
              </a:xfrm>
            </p:grpSpPr>
            <p:sp>
              <p:nvSpPr>
                <p:cNvPr id="18" name="向右箭號 17"/>
                <p:cNvSpPr/>
                <p:nvPr/>
              </p:nvSpPr>
              <p:spPr bwMode="auto">
                <a:xfrm>
                  <a:off x="3443610" y="2743505"/>
                  <a:ext cx="287957" cy="287992"/>
                </a:xfrm>
                <a:prstGeom prst="rightArrow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/>
                <a:lstStyle/>
                <a:p>
                  <a:pPr eaLnBrk="1" hangingPunct="1">
                    <a:defRPr/>
                  </a:pPr>
                  <a:endParaRPr lang="zh-TW" altLang="en-US" sz="15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圓角矩形 18"/>
                <p:cNvSpPr/>
                <p:nvPr/>
              </p:nvSpPr>
              <p:spPr bwMode="auto">
                <a:xfrm>
                  <a:off x="4952999" y="2327310"/>
                  <a:ext cx="1080000" cy="1116000"/>
                </a:xfrm>
                <a:prstGeom prst="roundRect">
                  <a:avLst>
                    <a:gd name="adj" fmla="val 2386"/>
                  </a:avLst>
                </a:prstGeom>
                <a:noFill/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anchor="ctr"/>
                <a:lstStyle/>
                <a:p>
                  <a:pPr marL="263525" indent="-263525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農　業</a:t>
                  </a:r>
                  <a:endParaRPr lang="en-US" altLang="zh-TW" sz="1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marL="263525" indent="-263525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石　化</a:t>
                  </a:r>
                  <a:endParaRPr lang="en-US" altLang="zh-TW" sz="1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marL="263525" indent="-263525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機　電</a:t>
                  </a:r>
                  <a:endParaRPr lang="en-US" altLang="zh-TW" sz="1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marL="263525" indent="-263525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紡織等</a:t>
                  </a:r>
                  <a:endParaRPr lang="zh-TW" altLang="en-US" sz="15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圓角矩形 19"/>
                <p:cNvSpPr/>
                <p:nvPr/>
              </p:nvSpPr>
              <p:spPr bwMode="auto">
                <a:xfrm>
                  <a:off x="3814161" y="2593509"/>
                  <a:ext cx="1080000" cy="576000"/>
                </a:xfrm>
                <a:prstGeom prst="roundRect">
                  <a:avLst>
                    <a:gd name="adj" fmla="val 6766"/>
                  </a:avLst>
                </a:prstGeom>
                <a:solidFill>
                  <a:srgbClr val="96BCE9"/>
                </a:solidFill>
                <a:ln>
                  <a:noFill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r>
                    <a:rPr lang="zh-TW" alt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不同領域</a:t>
                  </a:r>
                  <a:r>
                    <a:rPr lang="en-US" altLang="zh-TW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/>
                  </a:r>
                  <a:br>
                    <a:rPr lang="en-US" altLang="zh-TW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</a:br>
                  <a:r>
                    <a:rPr lang="zh-TW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（中小企業）</a:t>
                  </a:r>
                  <a:endParaRPr lang="zh-TW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6485308" y="2019747"/>
                <a:ext cx="2589389" cy="1116000"/>
                <a:chOff x="3443610" y="2327310"/>
                <a:chExt cx="2589389" cy="1116000"/>
              </a:xfrm>
            </p:grpSpPr>
            <p:sp>
              <p:nvSpPr>
                <p:cNvPr id="15" name="向右箭號 14"/>
                <p:cNvSpPr/>
                <p:nvPr/>
              </p:nvSpPr>
              <p:spPr bwMode="auto">
                <a:xfrm>
                  <a:off x="3443610" y="2743505"/>
                  <a:ext cx="287957" cy="287992"/>
                </a:xfrm>
                <a:prstGeom prst="rightArrow">
                  <a:avLst/>
                </a:prstGeom>
                <a:solidFill>
                  <a:srgbClr val="6FC2B8"/>
                </a:solidFill>
                <a:ln>
                  <a:noFill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/>
                <a:lstStyle/>
                <a:p>
                  <a:pPr eaLnBrk="1" hangingPunct="1">
                    <a:defRPr/>
                  </a:pPr>
                  <a:endParaRPr lang="zh-TW" altLang="en-US" sz="15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圓角矩形 15"/>
                <p:cNvSpPr/>
                <p:nvPr/>
              </p:nvSpPr>
              <p:spPr bwMode="auto">
                <a:xfrm>
                  <a:off x="4952999" y="2327310"/>
                  <a:ext cx="1080000" cy="1116000"/>
                </a:xfrm>
                <a:prstGeom prst="roundRect">
                  <a:avLst>
                    <a:gd name="adj" fmla="val 2386"/>
                  </a:avLst>
                </a:prstGeom>
                <a:noFill/>
                <a:ln w="6350">
                  <a:solidFill>
                    <a:srgbClr val="6FC2B8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anchor="ctr"/>
                <a:lstStyle/>
                <a:p>
                  <a:pPr marL="263525" indent="-263525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臺　灣</a:t>
                  </a:r>
                  <a:endParaRPr lang="en-US" altLang="zh-TW" sz="1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marL="263525" indent="-263525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東南亞</a:t>
                  </a:r>
                  <a:endParaRPr lang="en-US" altLang="zh-TW" sz="1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  <a:p>
                  <a:pPr marL="263525" indent="-263525" eaLnBrk="1" hangingPunct="1">
                    <a:buFont typeface="Wingdings" panose="05000000000000000000" pitchFamily="2" charset="2"/>
                    <a:buChar char="p"/>
                    <a:defRPr/>
                  </a:pPr>
                  <a:r>
                    <a:rPr lang="zh-TW" altLang="en-US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印度</a:t>
                  </a:r>
                  <a:r>
                    <a:rPr lang="zh-TW" alt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等</a:t>
                  </a:r>
                </a:p>
              </p:txBody>
            </p:sp>
            <p:sp>
              <p:nvSpPr>
                <p:cNvPr id="17" name="圓角矩形 16"/>
                <p:cNvSpPr/>
                <p:nvPr/>
              </p:nvSpPr>
              <p:spPr bwMode="auto">
                <a:xfrm>
                  <a:off x="3802283" y="2735093"/>
                  <a:ext cx="1080000" cy="288000"/>
                </a:xfrm>
                <a:prstGeom prst="roundRect">
                  <a:avLst>
                    <a:gd name="adj" fmla="val 6766"/>
                  </a:avLst>
                </a:prstGeom>
                <a:solidFill>
                  <a:srgbClr val="6FC2B8"/>
                </a:solidFill>
                <a:ln>
                  <a:noFill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1" hangingPunct="1">
                    <a:defRPr/>
                  </a:pPr>
                  <a:r>
                    <a:rPr lang="zh-TW" alt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不同國家</a:t>
                  </a:r>
                  <a:endParaRPr lang="zh-TW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群組 8"/>
              <p:cNvGrpSpPr/>
              <p:nvPr/>
            </p:nvGrpSpPr>
            <p:grpSpPr>
              <a:xfrm>
                <a:off x="591714" y="3141043"/>
                <a:ext cx="3561736" cy="1066910"/>
                <a:chOff x="591714" y="3141043"/>
                <a:chExt cx="3561736" cy="1066910"/>
              </a:xfrm>
            </p:grpSpPr>
            <p:sp>
              <p:nvSpPr>
                <p:cNvPr id="10" name="向右箭號 9"/>
                <p:cNvSpPr/>
                <p:nvPr/>
              </p:nvSpPr>
              <p:spPr bwMode="auto">
                <a:xfrm rot="5400000">
                  <a:off x="2228604" y="3141026"/>
                  <a:ext cx="287957" cy="287992"/>
                </a:xfrm>
                <a:prstGeom prst="right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/>
                <a:lstStyle/>
                <a:p>
                  <a:pPr eaLnBrk="1" hangingPunct="1">
                    <a:defRPr/>
                  </a:pPr>
                  <a:endParaRPr lang="zh-TW" altLang="en-US" sz="15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" name="群組 10"/>
                <p:cNvGrpSpPr/>
                <p:nvPr/>
              </p:nvGrpSpPr>
              <p:grpSpPr>
                <a:xfrm>
                  <a:off x="591714" y="3487953"/>
                  <a:ext cx="3561736" cy="720000"/>
                  <a:chOff x="650678" y="3501016"/>
                  <a:chExt cx="3561736" cy="720000"/>
                </a:xfrm>
              </p:grpSpPr>
              <p:sp>
                <p:nvSpPr>
                  <p:cNvPr id="12" name="圓角矩形 11"/>
                  <p:cNvSpPr/>
                  <p:nvPr/>
                </p:nvSpPr>
                <p:spPr bwMode="auto">
                  <a:xfrm>
                    <a:off x="650678" y="3501016"/>
                    <a:ext cx="1080000" cy="720000"/>
                  </a:xfrm>
                  <a:prstGeom prst="roundRect">
                    <a:avLst>
                      <a:gd name="adj" fmla="val 2326"/>
                    </a:avLst>
                  </a:prstGeom>
                  <a:noFill/>
                  <a:ln w="6350">
                    <a:solidFill>
                      <a:schemeClr val="accent6">
                        <a:lumMod val="75000"/>
                      </a:schemeClr>
                    </a:solidFill>
                    <a:headEnd type="none" w="sm" len="sm"/>
                    <a:tailEnd type="none" w="sm" len="sm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r>
                      <a:rPr lang="zh-TW" altLang="en-US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大學</a:t>
                    </a:r>
                    <a:endParaRPr lang="en-US" altLang="zh-TW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zh-TW" altLang="en-US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人才培育</a:t>
                    </a:r>
                    <a:endParaRPr lang="zh-TW" alt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圓角矩形 12"/>
                  <p:cNvSpPr/>
                  <p:nvPr/>
                </p:nvSpPr>
                <p:spPr bwMode="auto">
                  <a:xfrm>
                    <a:off x="1891546" y="3501016"/>
                    <a:ext cx="1080000" cy="720000"/>
                  </a:xfrm>
                  <a:prstGeom prst="roundRect">
                    <a:avLst>
                      <a:gd name="adj" fmla="val 2326"/>
                    </a:avLst>
                  </a:prstGeom>
                  <a:noFill/>
                  <a:ln w="6350">
                    <a:solidFill>
                      <a:schemeClr val="accent6">
                        <a:lumMod val="75000"/>
                      </a:schemeClr>
                    </a:solidFill>
                    <a:headEnd type="none" w="sm" len="sm"/>
                    <a:tailEnd type="none" w="sm" len="sm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marL="288925" indent="-288925" algn="ctr" eaLnBrk="1" hangingPunct="1">
                      <a:defRPr/>
                    </a:pPr>
                    <a:r>
                      <a:rPr lang="zh-TW" altLang="en-US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平臺</a:t>
                    </a:r>
                    <a:endParaRPr lang="en-US" altLang="zh-TW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en-US" altLang="zh-TW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Domain</a:t>
                    </a:r>
                    <a:br>
                      <a:rPr lang="en-US" altLang="zh-TW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</a:br>
                    <a:r>
                      <a:rPr lang="zh-TW" altLang="en-US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專家</a:t>
                    </a:r>
                    <a:endParaRPr lang="zh-TW" alt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圓角矩形 13"/>
                  <p:cNvSpPr/>
                  <p:nvPr/>
                </p:nvSpPr>
                <p:spPr bwMode="auto">
                  <a:xfrm>
                    <a:off x="3132414" y="3501016"/>
                    <a:ext cx="1080000" cy="720000"/>
                  </a:xfrm>
                  <a:prstGeom prst="roundRect">
                    <a:avLst>
                      <a:gd name="adj" fmla="val 2326"/>
                    </a:avLst>
                  </a:prstGeom>
                  <a:noFill/>
                  <a:ln w="6350">
                    <a:solidFill>
                      <a:schemeClr val="accent6">
                        <a:lumMod val="75000"/>
                      </a:schemeClr>
                    </a:solidFill>
                    <a:headEnd type="none" w="sm" len="sm"/>
                    <a:tailEnd type="none" w="sm" len="sm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marL="288925" indent="-288925" algn="ctr" eaLnBrk="1" hangingPunct="1">
                      <a:defRPr/>
                    </a:pPr>
                    <a:r>
                      <a:rPr lang="zh-TW" altLang="en-US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政府協助</a:t>
                    </a:r>
                    <a:endParaRPr lang="en-US" altLang="zh-TW" sz="15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zh-TW" altLang="en-US" sz="1400" spc="-5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（建築物、示範場域）</a:t>
                    </a:r>
                    <a:endParaRPr lang="zh-TW" altLang="en-US" sz="1400" spc="-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5" name="矩形 4"/>
            <p:cNvSpPr/>
            <p:nvPr/>
          </p:nvSpPr>
          <p:spPr>
            <a:xfrm>
              <a:off x="3930268" y="3361071"/>
              <a:ext cx="2044038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  <a:spcAft>
                  <a:spcPts val="600"/>
                </a:spcAft>
              </a:pPr>
              <a:r>
                <a:rPr lang="zh-TW" altLang="en-US" sz="1400" b="1" dirty="0" smtClean="0">
                  <a:latin typeface="+mn-lt"/>
                  <a:ea typeface="微軟正黑體" panose="020B0604030504040204" pitchFamily="34" charset="-120"/>
                </a:rPr>
                <a:t>圖</a:t>
              </a:r>
              <a:r>
                <a:rPr lang="en-US" altLang="zh-TW" sz="1400" b="1" dirty="0">
                  <a:latin typeface="+mn-lt"/>
                  <a:ea typeface="微軟正黑體" panose="020B0604030504040204" pitchFamily="34" charset="-120"/>
                </a:rPr>
                <a:t>5</a:t>
              </a:r>
              <a:r>
                <a:rPr lang="zh-TW" altLang="en-US" sz="1400" b="1" dirty="0">
                  <a:latin typeface="+mn-lt"/>
                  <a:ea typeface="微軟正黑體" panose="020B0604030504040204" pitchFamily="34" charset="-120"/>
                </a:rPr>
                <a:t>　</a:t>
              </a:r>
              <a:r>
                <a:rPr lang="en-US" altLang="zh-TW" sz="1400" b="1" dirty="0">
                  <a:latin typeface="+mn-lt"/>
                  <a:ea typeface="微軟正黑體" panose="020B0604030504040204" pitchFamily="34" charset="-120"/>
                </a:rPr>
                <a:t>SI</a:t>
              </a:r>
              <a:r>
                <a:rPr lang="zh-TW" altLang="en-US" sz="1400" b="1" dirty="0" smtClean="0">
                  <a:latin typeface="+mn-lt"/>
                  <a:ea typeface="微軟正黑體" panose="020B0604030504040204" pitchFamily="34" charset="-120"/>
                </a:rPr>
                <a:t>平臺的</a:t>
              </a:r>
              <a:r>
                <a:rPr lang="zh-TW" altLang="en-US" sz="1400" b="1" dirty="0">
                  <a:latin typeface="+mn-lt"/>
                  <a:ea typeface="微軟正黑體" panose="020B0604030504040204" pitchFamily="34" charset="-120"/>
                </a:rPr>
                <a:t>應用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170515" y="3901129"/>
            <a:ext cx="4125235" cy="2860941"/>
            <a:chOff x="3082773" y="3867662"/>
            <a:chExt cx="4125235" cy="2860941"/>
          </a:xfrm>
        </p:grpSpPr>
        <p:grpSp>
          <p:nvGrpSpPr>
            <p:cNvPr id="24" name="群組 23"/>
            <p:cNvGrpSpPr/>
            <p:nvPr/>
          </p:nvGrpSpPr>
          <p:grpSpPr>
            <a:xfrm>
              <a:off x="3082773" y="3867662"/>
              <a:ext cx="4125235" cy="2435183"/>
              <a:chOff x="3203765" y="1465520"/>
              <a:chExt cx="4125235" cy="2435183"/>
            </a:xfrm>
          </p:grpSpPr>
          <p:sp>
            <p:nvSpPr>
              <p:cNvPr id="26" name="向右箭號 25"/>
              <p:cNvSpPr/>
              <p:nvPr/>
            </p:nvSpPr>
            <p:spPr bwMode="auto">
              <a:xfrm>
                <a:off x="4564404" y="1501524"/>
                <a:ext cx="287957" cy="287992"/>
              </a:xfrm>
              <a:prstGeom prst="rightArrow">
                <a:avLst/>
              </a:prstGeom>
              <a:solidFill>
                <a:srgbClr val="0033CC"/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TW" altLang="en-US" sz="15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圓角矩形 26"/>
              <p:cNvSpPr/>
              <p:nvPr/>
            </p:nvSpPr>
            <p:spPr bwMode="auto">
              <a:xfrm>
                <a:off x="3203765" y="1465520"/>
                <a:ext cx="1260000" cy="360000"/>
              </a:xfrm>
              <a:prstGeom prst="roundRect">
                <a:avLst>
                  <a:gd name="adj" fmla="val 6766"/>
                </a:avLst>
              </a:prstGeom>
              <a:solidFill>
                <a:srgbClr val="0033CC"/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雲端匣</a:t>
                </a:r>
                <a:r>
                  <a:rPr lang="zh-TW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道</a:t>
                </a:r>
                <a:r>
                  <a:rPr lang="zh-TW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器</a:t>
                </a:r>
                <a:endPara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 bwMode="auto">
              <a:xfrm>
                <a:off x="4953000" y="1484784"/>
                <a:ext cx="2376000" cy="360000"/>
              </a:xfrm>
              <a:prstGeom prst="roundRect">
                <a:avLst>
                  <a:gd name="adj" fmla="val 2479"/>
                </a:avLst>
              </a:prstGeom>
              <a:noFill/>
              <a:ln w="6350">
                <a:solidFill>
                  <a:srgbClr val="0070C0"/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空壓機／爐子／冷氣機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向上箭號 28"/>
              <p:cNvSpPr/>
              <p:nvPr/>
            </p:nvSpPr>
            <p:spPr bwMode="auto">
              <a:xfrm>
                <a:off x="3599765" y="1853786"/>
                <a:ext cx="468000" cy="648000"/>
              </a:xfrm>
              <a:prstGeom prst="upArrow">
                <a:avLst/>
              </a:prstGeom>
              <a:solidFill>
                <a:srgbClr val="0033CC"/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eaVert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掌握</a:t>
                </a:r>
              </a:p>
            </p:txBody>
          </p:sp>
          <p:sp>
            <p:nvSpPr>
              <p:cNvPr id="30" name="圓角矩形 29"/>
              <p:cNvSpPr/>
              <p:nvPr/>
            </p:nvSpPr>
            <p:spPr bwMode="auto">
              <a:xfrm>
                <a:off x="3208183" y="2530052"/>
                <a:ext cx="1260000" cy="720000"/>
              </a:xfrm>
              <a:prstGeom prst="roundRect">
                <a:avLst>
                  <a:gd name="adj" fmla="val 6766"/>
                </a:avLst>
              </a:prstGeom>
              <a:noFill/>
              <a:ln w="9525"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anchor="ctr"/>
              <a:lstStyle/>
              <a:p>
                <a:pPr algn="ctr" eaLnBrk="1" hangingPunct="1">
                  <a:defRPr/>
                </a:pP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匣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道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器</a:t>
                </a:r>
                <a:r>
                  <a:rPr lang="zh-TW" altLang="en-US" sz="1600" spc="-7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（</a:t>
                </a:r>
                <a:r>
                  <a:rPr lang="en-US" altLang="zh-TW" sz="1600" spc="-7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gateway</a:t>
                </a:r>
                <a:r>
                  <a:rPr lang="zh-TW" altLang="en-US" sz="1600" spc="-7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）</a:t>
                </a:r>
                <a:endParaRPr lang="zh-TW" altLang="en-US" sz="1600" spc="-70" dirty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左-右雙向箭號 30"/>
              <p:cNvSpPr/>
              <p:nvPr/>
            </p:nvSpPr>
            <p:spPr bwMode="auto">
              <a:xfrm>
                <a:off x="4582173" y="2800052"/>
                <a:ext cx="432000" cy="180000"/>
              </a:xfrm>
              <a:prstGeom prst="leftRightArrow">
                <a:avLst/>
              </a:prstGeom>
              <a:solidFill>
                <a:srgbClr val="0033CC"/>
              </a:solidFill>
              <a:ln w="12700" cap="sq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2" name="圓角矩形 31"/>
              <p:cNvSpPr/>
              <p:nvPr/>
            </p:nvSpPr>
            <p:spPr bwMode="auto">
              <a:xfrm>
                <a:off x="5087254" y="2530052"/>
                <a:ext cx="1260000" cy="720000"/>
              </a:xfrm>
              <a:prstGeom prst="roundRect">
                <a:avLst>
                  <a:gd name="adj" fmla="val 6766"/>
                </a:avLst>
              </a:prstGeom>
              <a:noFill/>
              <a:ln w="9525"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anchor="ctr"/>
              <a:lstStyle/>
              <a:p>
                <a:pPr algn="ctr" eaLnBrk="1" hangingPunct="1">
                  <a:defRPr/>
                </a:pP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感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應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器（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sensor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）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肘形接點 32"/>
              <p:cNvCxnSpPr>
                <a:stCxn id="30" idx="2"/>
                <a:endCxn id="32" idx="2"/>
              </p:cNvCxnSpPr>
              <p:nvPr/>
            </p:nvCxnSpPr>
            <p:spPr bwMode="auto">
              <a:xfrm rot="16200000" flipH="1">
                <a:off x="4777718" y="2310516"/>
                <a:ext cx="12700" cy="1879071"/>
              </a:xfrm>
              <a:prstGeom prst="bentConnector3">
                <a:avLst>
                  <a:gd name="adj1" fmla="val 1800000"/>
                </a:avLst>
              </a:prstGeom>
              <a:solidFill>
                <a:schemeClr val="accent1"/>
              </a:solidFill>
              <a:ln w="12700" cap="sq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4" name="圓角矩形 33"/>
              <p:cNvSpPr/>
              <p:nvPr/>
            </p:nvSpPr>
            <p:spPr bwMode="auto">
              <a:xfrm>
                <a:off x="3358173" y="3540703"/>
                <a:ext cx="2880000" cy="360000"/>
              </a:xfrm>
              <a:prstGeom prst="roundRect">
                <a:avLst>
                  <a:gd name="adj" fmla="val 2479"/>
                </a:avLst>
              </a:prstGeom>
              <a:noFill/>
              <a:ln w="6350">
                <a:solidFill>
                  <a:srgbClr val="C00000"/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互通（透過軟體；定義／協定）</a:t>
                </a:r>
                <a:endPara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3712816" y="6302845"/>
              <a:ext cx="2307192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  <a:spcAft>
                  <a:spcPts val="600"/>
                </a:spcAft>
              </a:pPr>
              <a:r>
                <a:rPr lang="zh-TW" altLang="en-US" sz="1400" b="1" dirty="0" smtClean="0">
                  <a:latin typeface="+mn-lt"/>
                  <a:ea typeface="微軟正黑體" panose="020B0604030504040204" pitchFamily="34" charset="-120"/>
                </a:rPr>
                <a:t>圖</a:t>
              </a:r>
              <a:r>
                <a:rPr lang="en-US" altLang="zh-TW" sz="1400" b="1" dirty="0" smtClean="0">
                  <a:latin typeface="+mn-lt"/>
                  <a:ea typeface="微軟正黑體" panose="020B0604030504040204" pitchFamily="34" charset="-120"/>
                </a:rPr>
                <a:t>5</a:t>
              </a:r>
              <a:r>
                <a:rPr lang="zh-TW" altLang="en-US" sz="1400" b="1" dirty="0">
                  <a:latin typeface="+mn-lt"/>
                  <a:ea typeface="微軟正黑體" panose="020B0604030504040204" pitchFamily="34" charset="-120"/>
                </a:rPr>
                <a:t>　自動化及</a:t>
              </a:r>
              <a:r>
                <a:rPr lang="en-US" altLang="zh-TW" sz="1400" b="1" dirty="0">
                  <a:latin typeface="+mn-lt"/>
                  <a:ea typeface="微軟正黑體" panose="020B0604030504040204" pitchFamily="34" charset="-120"/>
                </a:rPr>
                <a:t>IOT</a:t>
              </a:r>
              <a:r>
                <a:rPr lang="zh-TW" altLang="en-US" sz="1400" b="1" dirty="0">
                  <a:latin typeface="+mn-lt"/>
                  <a:ea typeface="微軟正黑體" panose="020B0604030504040204" pitchFamily="34" charset="-120"/>
                </a:rPr>
                <a:t>的應用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6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7971" y="156548"/>
            <a:ext cx="10515600" cy="5947902"/>
          </a:xfrm>
        </p:spPr>
        <p:txBody>
          <a:bodyPr/>
          <a:lstStyle/>
          <a:p>
            <a:pPr marL="1257300" lvl="2" indent="-342900">
              <a:lnSpc>
                <a:spcPts val="3000"/>
              </a:lnSpc>
              <a:buFont typeface="+mj-lt"/>
              <a:buAutoNum type="arabicPeriod" startAt="3"/>
            </a:pPr>
            <a:r>
              <a:rPr lang="zh-TW" altLang="en-US" dirty="0" smtClean="0"/>
              <a:t>新創</a:t>
            </a:r>
            <a:r>
              <a:rPr lang="zh-TW" altLang="en-US" dirty="0"/>
              <a:t>創業（</a:t>
            </a:r>
            <a:r>
              <a:rPr lang="en-US" altLang="zh-TW" dirty="0"/>
              <a:t>Start up</a:t>
            </a:r>
            <a:r>
              <a:rPr lang="zh-TW" altLang="en-US" dirty="0"/>
              <a:t>）</a:t>
            </a:r>
          </a:p>
          <a:p>
            <a:pPr marL="1714500" lvl="3" indent="-342900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創新驅動產業</a:t>
            </a:r>
          </a:p>
          <a:p>
            <a:pPr marL="1714500" lvl="3" indent="-342900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zh-TW" altLang="en-US" dirty="0"/>
              <a:t>製造</a:t>
            </a:r>
            <a:r>
              <a:rPr lang="en-US" altLang="zh-TW" dirty="0"/>
              <a:t>+</a:t>
            </a:r>
            <a:r>
              <a:rPr lang="zh-TW" altLang="en-US" dirty="0"/>
              <a:t>服務</a:t>
            </a:r>
            <a:r>
              <a:rPr lang="en-US" altLang="zh-TW" dirty="0"/>
              <a:t>U-bike</a:t>
            </a:r>
          </a:p>
          <a:p>
            <a:pPr marL="1714500" lvl="3" indent="-342900">
              <a:buFont typeface="Wingdings" panose="05000000000000000000" pitchFamily="2" charset="2"/>
              <a:buChar char="n"/>
            </a:pPr>
            <a:r>
              <a:rPr lang="zh-TW" altLang="en-US" dirty="0"/>
              <a:t>數位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pPr marL="1371600" lvl="2" indent="-457200">
              <a:buFont typeface="+mj-lt"/>
              <a:buAutoNum type="arabicPeriod" startAt="4"/>
            </a:pPr>
            <a:r>
              <a:rPr lang="zh-TW" altLang="en-US" dirty="0" smtClean="0"/>
              <a:t>服務</a:t>
            </a:r>
            <a:r>
              <a:rPr lang="zh-TW" altLang="en-US" dirty="0"/>
              <a:t>業</a:t>
            </a:r>
          </a:p>
          <a:p>
            <a:pPr marL="1828800" lvl="3" indent="-457200">
              <a:buFont typeface="+mj-lt"/>
              <a:buAutoNum type="arabicPeriod" startAt="4"/>
            </a:pPr>
            <a:endParaRPr lang="zh-TW" altLang="en-US" dirty="0"/>
          </a:p>
        </p:txBody>
      </p:sp>
      <p:grpSp>
        <p:nvGrpSpPr>
          <p:cNvPr id="145" name="群組 144"/>
          <p:cNvGrpSpPr/>
          <p:nvPr/>
        </p:nvGrpSpPr>
        <p:grpSpPr>
          <a:xfrm>
            <a:off x="1652119" y="2460283"/>
            <a:ext cx="9152717" cy="3630544"/>
            <a:chOff x="1356844" y="2485569"/>
            <a:chExt cx="9152717" cy="3630544"/>
          </a:xfrm>
        </p:grpSpPr>
        <p:grpSp>
          <p:nvGrpSpPr>
            <p:cNvPr id="3" name="群組 2"/>
            <p:cNvGrpSpPr/>
            <p:nvPr/>
          </p:nvGrpSpPr>
          <p:grpSpPr>
            <a:xfrm>
              <a:off x="1356844" y="2485569"/>
              <a:ext cx="8034572" cy="3630544"/>
              <a:chOff x="569876" y="1506072"/>
              <a:chExt cx="6987274" cy="3767565"/>
            </a:xfrm>
          </p:grpSpPr>
          <p:grpSp>
            <p:nvGrpSpPr>
              <p:cNvPr id="4" name="组合 185"/>
              <p:cNvGrpSpPr/>
              <p:nvPr/>
            </p:nvGrpSpPr>
            <p:grpSpPr>
              <a:xfrm>
                <a:off x="3216750" y="1506072"/>
                <a:ext cx="575432" cy="1302929"/>
                <a:chOff x="5537459" y="941354"/>
                <a:chExt cx="946727" cy="1804795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133" name="圆角矩形 11"/>
                <p:cNvSpPr/>
                <p:nvPr/>
              </p:nvSpPr>
              <p:spPr>
                <a:xfrm rot="5400000">
                  <a:off x="5108425" y="1370388"/>
                  <a:ext cx="1804795" cy="946727"/>
                </a:xfrm>
                <a:prstGeom prst="roundRect">
                  <a:avLst>
                    <a:gd name="adj" fmla="val 19898"/>
                  </a:avLst>
                </a:prstGeom>
                <a:gradFill>
                  <a:gsLst>
                    <a:gs pos="45000">
                      <a:srgbClr val="01A9BB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" name="圆角矩形 12"/>
                <p:cNvSpPr/>
                <p:nvPr/>
              </p:nvSpPr>
              <p:spPr>
                <a:xfrm rot="5400000">
                  <a:off x="5222427" y="1446913"/>
                  <a:ext cx="1579634" cy="753287"/>
                </a:xfrm>
                <a:prstGeom prst="roundRect">
                  <a:avLst>
                    <a:gd name="adj" fmla="val 15457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" name="圆角矩形 13"/>
              <p:cNvSpPr/>
              <p:nvPr/>
            </p:nvSpPr>
            <p:spPr>
              <a:xfrm>
                <a:off x="569876" y="1576913"/>
                <a:ext cx="2520325" cy="3696724"/>
              </a:xfrm>
              <a:prstGeom prst="roundRect">
                <a:avLst>
                  <a:gd name="adj" fmla="val 467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圆角矩形 14"/>
              <p:cNvSpPr/>
              <p:nvPr/>
            </p:nvSpPr>
            <p:spPr>
              <a:xfrm>
                <a:off x="716444" y="1712083"/>
                <a:ext cx="2227189" cy="3300647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52000">
                    <a:srgbClr val="F4F4F4"/>
                  </a:gs>
                  <a:gs pos="0">
                    <a:schemeClr val="bg1"/>
                  </a:gs>
                  <a:gs pos="100000">
                    <a:srgbClr val="E2E2E2"/>
                  </a:gs>
                </a:gsLst>
                <a:lin ang="0" scaled="0"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16"/>
              <p:cNvGrpSpPr/>
              <p:nvPr/>
            </p:nvGrpSpPr>
            <p:grpSpPr>
              <a:xfrm>
                <a:off x="770671" y="1777357"/>
                <a:ext cx="2118733" cy="169387"/>
                <a:chOff x="2149634" y="1165384"/>
                <a:chExt cx="3485832" cy="234632"/>
              </a:xfrm>
            </p:grpSpPr>
            <p:grpSp>
              <p:nvGrpSpPr>
                <p:cNvPr id="103" name="组合 17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31" name="椭圆 4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椭圆 4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4" name="组合 18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9" name="椭圆 4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椭圆 4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5" name="组合 19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7" name="椭圆 4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椭圆 4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6" name="组合 20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5" name="椭圆 3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4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7" name="组合 21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3" name="椭圆 3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椭圆 3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8" name="组合 22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1" name="椭圆 3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椭圆 3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9" name="组合 23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9" name="椭圆 3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椭圆 3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0" name="组合 24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7" name="椭圆 3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椭圆 3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1" name="组合 2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5" name="椭圆 2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6" name="椭圆 3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2" name="组合 2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3" name="椭圆 2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椭圆 2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CN" altLang="en-US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8" name="组合 47"/>
              <p:cNvGrpSpPr/>
              <p:nvPr/>
            </p:nvGrpSpPr>
            <p:grpSpPr>
              <a:xfrm>
                <a:off x="807416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101" name="圆角矩形 48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" name="圆角矩形 4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组合 50"/>
              <p:cNvGrpSpPr/>
              <p:nvPr/>
            </p:nvGrpSpPr>
            <p:grpSpPr>
              <a:xfrm>
                <a:off x="1027843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99" name="圆角矩形 5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圆角矩形 5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组合 53"/>
              <p:cNvGrpSpPr/>
              <p:nvPr/>
            </p:nvGrpSpPr>
            <p:grpSpPr>
              <a:xfrm>
                <a:off x="1248270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97" name="圆角矩形 54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8" name="圆角矩形 5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组合 56"/>
              <p:cNvGrpSpPr/>
              <p:nvPr/>
            </p:nvGrpSpPr>
            <p:grpSpPr>
              <a:xfrm>
                <a:off x="1468696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95" name="圆角矩形 5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圆角矩形 5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组合 59"/>
              <p:cNvGrpSpPr/>
              <p:nvPr/>
            </p:nvGrpSpPr>
            <p:grpSpPr>
              <a:xfrm>
                <a:off x="1689124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93" name="圆角矩形 60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4" name="圆角矩形 6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组合 62"/>
              <p:cNvGrpSpPr/>
              <p:nvPr/>
            </p:nvGrpSpPr>
            <p:grpSpPr>
              <a:xfrm>
                <a:off x="1909550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91" name="圆角矩形 6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圆角矩形 6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组合 65"/>
              <p:cNvGrpSpPr/>
              <p:nvPr/>
            </p:nvGrpSpPr>
            <p:grpSpPr>
              <a:xfrm>
                <a:off x="2129976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89" name="圆角矩形 66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圆角矩形 6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组合 68"/>
              <p:cNvGrpSpPr/>
              <p:nvPr/>
            </p:nvGrpSpPr>
            <p:grpSpPr>
              <a:xfrm>
                <a:off x="2350402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87" name="圆角矩形 6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圆角矩形 7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71"/>
              <p:cNvGrpSpPr/>
              <p:nvPr/>
            </p:nvGrpSpPr>
            <p:grpSpPr>
              <a:xfrm>
                <a:off x="2570829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85" name="圆角矩形 72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圆角矩形 7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组合 87"/>
              <p:cNvGrpSpPr/>
              <p:nvPr/>
            </p:nvGrpSpPr>
            <p:grpSpPr>
              <a:xfrm>
                <a:off x="2791256" y="1517367"/>
                <a:ext cx="57543" cy="350136"/>
                <a:chOff x="2244442" y="772895"/>
                <a:chExt cx="94671" cy="485002"/>
              </a:xfrm>
            </p:grpSpPr>
            <p:sp>
              <p:nvSpPr>
                <p:cNvPr id="83" name="圆角矩形 88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圆角矩形 8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梯形 17"/>
              <p:cNvSpPr/>
              <p:nvPr/>
            </p:nvSpPr>
            <p:spPr>
              <a:xfrm rot="16200000">
                <a:off x="1698670" y="2810224"/>
                <a:ext cx="3578520" cy="1101044"/>
              </a:xfrm>
              <a:prstGeom prst="trapezoid">
                <a:avLst>
                  <a:gd name="adj" fmla="val 9948"/>
                </a:avLst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9" name="组合 186"/>
              <p:cNvGrpSpPr/>
              <p:nvPr/>
            </p:nvGrpSpPr>
            <p:grpSpPr>
              <a:xfrm>
                <a:off x="3312479" y="1534140"/>
                <a:ext cx="380197" cy="791701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81" name="任意多边形 15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任意多边形 90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组合 199"/>
              <p:cNvGrpSpPr/>
              <p:nvPr/>
            </p:nvGrpSpPr>
            <p:grpSpPr>
              <a:xfrm>
                <a:off x="2907297" y="2285176"/>
                <a:ext cx="1130279" cy="812546"/>
                <a:chOff x="4123036" y="1134371"/>
                <a:chExt cx="1000117" cy="1023204"/>
              </a:xfrm>
              <a:scene3d>
                <a:camera prst="perspectiveFront">
                  <a:rot lat="0" lon="1799981" rev="0"/>
                </a:camera>
                <a:lightRig rig="threePt" dir="t"/>
              </a:scene3d>
            </p:grpSpPr>
            <p:sp>
              <p:nvSpPr>
                <p:cNvPr id="79" name="文本框 200"/>
                <p:cNvSpPr txBox="1"/>
                <p:nvPr/>
              </p:nvSpPr>
              <p:spPr>
                <a:xfrm>
                  <a:off x="4123036" y="1134371"/>
                  <a:ext cx="1000117" cy="1019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sz="4800" dirty="0">
                      <a:solidFill>
                        <a:srgbClr val="01ACBE"/>
                      </a:solidFill>
                      <a:latin typeface="Impact" panose="020B0806030902050204" pitchFamily="34" charset="0"/>
                      <a:ea typeface="宋体" panose="02010600030101010101" pitchFamily="2" charset="-122"/>
                    </a:rPr>
                    <a:t>01</a:t>
                  </a:r>
                  <a:endParaRPr kumimoji="0" lang="zh-CN" altLang="en-US" sz="4800" dirty="0">
                    <a:solidFill>
                      <a:srgbClr val="01ACBE"/>
                    </a:solidFill>
                    <a:latin typeface="Impact" panose="020B080603090205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" name="文本框 201"/>
                <p:cNvSpPr txBox="1"/>
                <p:nvPr/>
              </p:nvSpPr>
              <p:spPr>
                <a:xfrm>
                  <a:off x="4188958" y="1731249"/>
                  <a:ext cx="895896" cy="426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6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endParaRPr>
                </a:p>
              </p:txBody>
            </p:sp>
          </p:grpSp>
          <p:sp>
            <p:nvSpPr>
              <p:cNvPr id="21" name="文本框 209"/>
              <p:cNvSpPr txBox="1"/>
              <p:nvPr/>
            </p:nvSpPr>
            <p:spPr>
              <a:xfrm>
                <a:off x="2848799" y="3120058"/>
                <a:ext cx="1300645" cy="958178"/>
              </a:xfrm>
              <a:prstGeom prst="rect">
                <a:avLst/>
              </a:prstGeom>
              <a:noFill/>
              <a:scene3d>
                <a:camera prst="perspectiveFront">
                  <a:rot lat="0" lon="209999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>
                    <a:solidFill>
                      <a:srgbClr val="01ACBE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促成長照／國際醫療新模式</a:t>
                </a:r>
                <a:endParaRPr kumimoji="0" lang="zh-CN" altLang="en-US" b="1" dirty="0">
                  <a:solidFill>
                    <a:srgbClr val="01ACBE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文鼎粗黑" panose="020B0609010101010101" pitchFamily="49" charset="-120"/>
                  <a:ea typeface="文鼎粗黑" panose="020B0609010101010101" pitchFamily="49" charset="-120"/>
                </a:endParaRPr>
              </a:p>
            </p:txBody>
          </p:sp>
          <p:grpSp>
            <p:nvGrpSpPr>
              <p:cNvPr id="22" name="Group 4"/>
              <p:cNvGrpSpPr>
                <a:grpSpLocks noChangeAspect="1"/>
              </p:cNvGrpSpPr>
              <p:nvPr/>
            </p:nvGrpSpPr>
            <p:grpSpPr bwMode="auto">
              <a:xfrm>
                <a:off x="3683309" y="4629381"/>
                <a:ext cx="232398" cy="323475"/>
                <a:chOff x="1776" y="1776"/>
                <a:chExt cx="64" cy="75"/>
              </a:xfrm>
              <a:solidFill>
                <a:schemeClr val="tx1">
                  <a:lumMod val="50000"/>
                  <a:lumOff val="50000"/>
                </a:schemeClr>
              </a:solidFill>
              <a:scene3d>
                <a:camera prst="perspectiveFront">
                  <a:rot lat="0" lon="1799990" rev="0"/>
                </a:camera>
                <a:lightRig rig="threePt" dir="t"/>
              </a:scene3d>
            </p:grpSpPr>
            <p:sp>
              <p:nvSpPr>
                <p:cNvPr id="75" name="Freeform 5"/>
                <p:cNvSpPr>
                  <a:spLocks/>
                </p:cNvSpPr>
                <p:nvPr/>
              </p:nvSpPr>
              <p:spPr bwMode="auto">
                <a:xfrm>
                  <a:off x="1795" y="1779"/>
                  <a:ext cx="29" cy="26"/>
                </a:xfrm>
                <a:custGeom>
                  <a:avLst/>
                  <a:gdLst>
                    <a:gd name="T0" fmla="*/ 5 w 11"/>
                    <a:gd name="T1" fmla="*/ 10 h 10"/>
                    <a:gd name="T2" fmla="*/ 5 w 11"/>
                    <a:gd name="T3" fmla="*/ 10 h 10"/>
                    <a:gd name="T4" fmla="*/ 11 w 11"/>
                    <a:gd name="T5" fmla="*/ 5 h 10"/>
                    <a:gd name="T6" fmla="*/ 5 w 11"/>
                    <a:gd name="T7" fmla="*/ 0 h 10"/>
                    <a:gd name="T8" fmla="*/ 5 w 11"/>
                    <a:gd name="T9" fmla="*/ 0 h 10"/>
                    <a:gd name="T10" fmla="*/ 0 w 11"/>
                    <a:gd name="T11" fmla="*/ 5 h 10"/>
                    <a:gd name="T12" fmla="*/ 5 w 11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">
                      <a:moveTo>
                        <a:pt x="5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8" y="10"/>
                        <a:pt x="11" y="8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Freeform 6"/>
                <p:cNvSpPr>
                  <a:spLocks/>
                </p:cNvSpPr>
                <p:nvPr/>
              </p:nvSpPr>
              <p:spPr bwMode="auto">
                <a:xfrm>
                  <a:off x="1776" y="1810"/>
                  <a:ext cx="64" cy="41"/>
                </a:xfrm>
                <a:custGeom>
                  <a:avLst/>
                  <a:gdLst>
                    <a:gd name="T0" fmla="*/ 23 w 24"/>
                    <a:gd name="T1" fmla="*/ 3 h 16"/>
                    <a:gd name="T2" fmla="*/ 19 w 24"/>
                    <a:gd name="T3" fmla="*/ 0 h 16"/>
                    <a:gd name="T4" fmla="*/ 19 w 24"/>
                    <a:gd name="T5" fmla="*/ 0 h 16"/>
                    <a:gd name="T6" fmla="*/ 17 w 24"/>
                    <a:gd name="T7" fmla="*/ 0 h 16"/>
                    <a:gd name="T8" fmla="*/ 15 w 24"/>
                    <a:gd name="T9" fmla="*/ 5 h 16"/>
                    <a:gd name="T10" fmla="*/ 12 w 24"/>
                    <a:gd name="T11" fmla="*/ 11 h 16"/>
                    <a:gd name="T12" fmla="*/ 14 w 24"/>
                    <a:gd name="T13" fmla="*/ 7 h 16"/>
                    <a:gd name="T14" fmla="*/ 13 w 24"/>
                    <a:gd name="T15" fmla="*/ 1 h 16"/>
                    <a:gd name="T16" fmla="*/ 13 w 24"/>
                    <a:gd name="T17" fmla="*/ 1 h 16"/>
                    <a:gd name="T18" fmla="*/ 12 w 24"/>
                    <a:gd name="T19" fmla="*/ 0 h 16"/>
                    <a:gd name="T20" fmla="*/ 12 w 24"/>
                    <a:gd name="T21" fmla="*/ 0 h 16"/>
                    <a:gd name="T22" fmla="*/ 12 w 24"/>
                    <a:gd name="T23" fmla="*/ 1 h 16"/>
                    <a:gd name="T24" fmla="*/ 12 w 24"/>
                    <a:gd name="T25" fmla="*/ 1 h 16"/>
                    <a:gd name="T26" fmla="*/ 11 w 24"/>
                    <a:gd name="T27" fmla="*/ 7 h 16"/>
                    <a:gd name="T28" fmla="*/ 10 w 24"/>
                    <a:gd name="T29" fmla="*/ 5 h 16"/>
                    <a:gd name="T30" fmla="*/ 8 w 24"/>
                    <a:gd name="T31" fmla="*/ 0 h 16"/>
                    <a:gd name="T32" fmla="*/ 5 w 24"/>
                    <a:gd name="T33" fmla="*/ 0 h 16"/>
                    <a:gd name="T34" fmla="*/ 5 w 24"/>
                    <a:gd name="T35" fmla="*/ 0 h 16"/>
                    <a:gd name="T36" fmla="*/ 1 w 24"/>
                    <a:gd name="T37" fmla="*/ 3 h 16"/>
                    <a:gd name="T38" fmla="*/ 0 w 24"/>
                    <a:gd name="T39" fmla="*/ 16 h 16"/>
                    <a:gd name="T40" fmla="*/ 4 w 24"/>
                    <a:gd name="T41" fmla="*/ 16 h 16"/>
                    <a:gd name="T42" fmla="*/ 4 w 24"/>
                    <a:gd name="T43" fmla="*/ 6 h 16"/>
                    <a:gd name="T44" fmla="*/ 5 w 24"/>
                    <a:gd name="T45" fmla="*/ 6 h 16"/>
                    <a:gd name="T46" fmla="*/ 5 w 24"/>
                    <a:gd name="T47" fmla="*/ 16 h 16"/>
                    <a:gd name="T48" fmla="*/ 12 w 24"/>
                    <a:gd name="T49" fmla="*/ 16 h 16"/>
                    <a:gd name="T50" fmla="*/ 19 w 24"/>
                    <a:gd name="T51" fmla="*/ 16 h 16"/>
                    <a:gd name="T52" fmla="*/ 19 w 24"/>
                    <a:gd name="T53" fmla="*/ 6 h 16"/>
                    <a:gd name="T54" fmla="*/ 19 w 24"/>
                    <a:gd name="T55" fmla="*/ 6 h 16"/>
                    <a:gd name="T56" fmla="*/ 20 w 24"/>
                    <a:gd name="T57" fmla="*/ 6 h 16"/>
                    <a:gd name="T58" fmla="*/ 20 w 24"/>
                    <a:gd name="T59" fmla="*/ 16 h 16"/>
                    <a:gd name="T60" fmla="*/ 23 w 24"/>
                    <a:gd name="T61" fmla="*/ 16 h 16"/>
                    <a:gd name="T62" fmla="*/ 23 w 24"/>
                    <a:gd name="T63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" h="16">
                      <a:moveTo>
                        <a:pt x="23" y="3"/>
                      </a:moveTo>
                      <a:cubicBezTo>
                        <a:pt x="22" y="1"/>
                        <a:pt x="20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1"/>
                        <a:pt x="1" y="3"/>
                      </a:cubicBezTo>
                      <a:cubicBezTo>
                        <a:pt x="0" y="5"/>
                        <a:pt x="0" y="11"/>
                        <a:pt x="0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20" y="6"/>
                        <a:pt x="20" y="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1"/>
                        <a:pt x="24" y="5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Freeform 7"/>
                <p:cNvSpPr>
                  <a:spLocks/>
                </p:cNvSpPr>
                <p:nvPr/>
              </p:nvSpPr>
              <p:spPr bwMode="auto">
                <a:xfrm>
                  <a:off x="1795" y="1776"/>
                  <a:ext cx="29" cy="26"/>
                </a:xfrm>
                <a:custGeom>
                  <a:avLst/>
                  <a:gdLst>
                    <a:gd name="T0" fmla="*/ 5 w 11"/>
                    <a:gd name="T1" fmla="*/ 10 h 10"/>
                    <a:gd name="T2" fmla="*/ 5 w 11"/>
                    <a:gd name="T3" fmla="*/ 10 h 10"/>
                    <a:gd name="T4" fmla="*/ 11 w 11"/>
                    <a:gd name="T5" fmla="*/ 5 h 10"/>
                    <a:gd name="T6" fmla="*/ 5 w 11"/>
                    <a:gd name="T7" fmla="*/ 0 h 10"/>
                    <a:gd name="T8" fmla="*/ 5 w 11"/>
                    <a:gd name="T9" fmla="*/ 0 h 10"/>
                    <a:gd name="T10" fmla="*/ 0 w 11"/>
                    <a:gd name="T11" fmla="*/ 5 h 10"/>
                    <a:gd name="T12" fmla="*/ 5 w 11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">
                      <a:moveTo>
                        <a:pt x="5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8" y="10"/>
                        <a:pt x="11" y="8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8"/>
                <p:cNvSpPr>
                  <a:spLocks/>
                </p:cNvSpPr>
                <p:nvPr/>
              </p:nvSpPr>
              <p:spPr bwMode="auto">
                <a:xfrm>
                  <a:off x="1776" y="1807"/>
                  <a:ext cx="64" cy="42"/>
                </a:xfrm>
                <a:custGeom>
                  <a:avLst/>
                  <a:gdLst>
                    <a:gd name="T0" fmla="*/ 23 w 24"/>
                    <a:gd name="T1" fmla="*/ 3 h 16"/>
                    <a:gd name="T2" fmla="*/ 19 w 24"/>
                    <a:gd name="T3" fmla="*/ 0 h 16"/>
                    <a:gd name="T4" fmla="*/ 19 w 24"/>
                    <a:gd name="T5" fmla="*/ 0 h 16"/>
                    <a:gd name="T6" fmla="*/ 17 w 24"/>
                    <a:gd name="T7" fmla="*/ 0 h 16"/>
                    <a:gd name="T8" fmla="*/ 15 w 24"/>
                    <a:gd name="T9" fmla="*/ 5 h 16"/>
                    <a:gd name="T10" fmla="*/ 12 w 24"/>
                    <a:gd name="T11" fmla="*/ 11 h 16"/>
                    <a:gd name="T12" fmla="*/ 14 w 24"/>
                    <a:gd name="T13" fmla="*/ 7 h 16"/>
                    <a:gd name="T14" fmla="*/ 13 w 24"/>
                    <a:gd name="T15" fmla="*/ 1 h 16"/>
                    <a:gd name="T16" fmla="*/ 13 w 24"/>
                    <a:gd name="T17" fmla="*/ 1 h 16"/>
                    <a:gd name="T18" fmla="*/ 12 w 24"/>
                    <a:gd name="T19" fmla="*/ 0 h 16"/>
                    <a:gd name="T20" fmla="*/ 12 w 24"/>
                    <a:gd name="T21" fmla="*/ 0 h 16"/>
                    <a:gd name="T22" fmla="*/ 12 w 24"/>
                    <a:gd name="T23" fmla="*/ 1 h 16"/>
                    <a:gd name="T24" fmla="*/ 12 w 24"/>
                    <a:gd name="T25" fmla="*/ 1 h 16"/>
                    <a:gd name="T26" fmla="*/ 11 w 24"/>
                    <a:gd name="T27" fmla="*/ 7 h 16"/>
                    <a:gd name="T28" fmla="*/ 10 w 24"/>
                    <a:gd name="T29" fmla="*/ 5 h 16"/>
                    <a:gd name="T30" fmla="*/ 8 w 24"/>
                    <a:gd name="T31" fmla="*/ 0 h 16"/>
                    <a:gd name="T32" fmla="*/ 5 w 24"/>
                    <a:gd name="T33" fmla="*/ 0 h 16"/>
                    <a:gd name="T34" fmla="*/ 5 w 24"/>
                    <a:gd name="T35" fmla="*/ 0 h 16"/>
                    <a:gd name="T36" fmla="*/ 1 w 24"/>
                    <a:gd name="T37" fmla="*/ 3 h 16"/>
                    <a:gd name="T38" fmla="*/ 0 w 24"/>
                    <a:gd name="T39" fmla="*/ 16 h 16"/>
                    <a:gd name="T40" fmla="*/ 4 w 24"/>
                    <a:gd name="T41" fmla="*/ 16 h 16"/>
                    <a:gd name="T42" fmla="*/ 4 w 24"/>
                    <a:gd name="T43" fmla="*/ 6 h 16"/>
                    <a:gd name="T44" fmla="*/ 5 w 24"/>
                    <a:gd name="T45" fmla="*/ 6 h 16"/>
                    <a:gd name="T46" fmla="*/ 5 w 24"/>
                    <a:gd name="T47" fmla="*/ 16 h 16"/>
                    <a:gd name="T48" fmla="*/ 12 w 24"/>
                    <a:gd name="T49" fmla="*/ 16 h 16"/>
                    <a:gd name="T50" fmla="*/ 19 w 24"/>
                    <a:gd name="T51" fmla="*/ 16 h 16"/>
                    <a:gd name="T52" fmla="*/ 19 w 24"/>
                    <a:gd name="T53" fmla="*/ 6 h 16"/>
                    <a:gd name="T54" fmla="*/ 19 w 24"/>
                    <a:gd name="T55" fmla="*/ 6 h 16"/>
                    <a:gd name="T56" fmla="*/ 20 w 24"/>
                    <a:gd name="T57" fmla="*/ 6 h 16"/>
                    <a:gd name="T58" fmla="*/ 20 w 24"/>
                    <a:gd name="T59" fmla="*/ 16 h 16"/>
                    <a:gd name="T60" fmla="*/ 23 w 24"/>
                    <a:gd name="T61" fmla="*/ 16 h 16"/>
                    <a:gd name="T62" fmla="*/ 23 w 24"/>
                    <a:gd name="T63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" h="16">
                      <a:moveTo>
                        <a:pt x="23" y="3"/>
                      </a:moveTo>
                      <a:cubicBezTo>
                        <a:pt x="22" y="1"/>
                        <a:pt x="20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1"/>
                        <a:pt x="1" y="3"/>
                      </a:cubicBezTo>
                      <a:cubicBezTo>
                        <a:pt x="0" y="5"/>
                        <a:pt x="0" y="11"/>
                        <a:pt x="0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20" y="6"/>
                        <a:pt x="20" y="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1"/>
                        <a:pt x="24" y="5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组合 193"/>
              <p:cNvGrpSpPr/>
              <p:nvPr/>
            </p:nvGrpSpPr>
            <p:grpSpPr>
              <a:xfrm>
                <a:off x="4313776" y="1528260"/>
                <a:ext cx="575432" cy="1302929"/>
                <a:chOff x="5537459" y="941354"/>
                <a:chExt cx="946727" cy="1804795"/>
              </a:xfrm>
              <a:scene3d>
                <a:camera prst="orthographicFront">
                  <a:rot lat="20967539" lon="19191102" rev="113251"/>
                </a:camera>
                <a:lightRig rig="threePt" dir="t"/>
              </a:scene3d>
            </p:grpSpPr>
            <p:sp>
              <p:nvSpPr>
                <p:cNvPr id="73" name="圆角矩形 194"/>
                <p:cNvSpPr/>
                <p:nvPr/>
              </p:nvSpPr>
              <p:spPr>
                <a:xfrm rot="5400000">
                  <a:off x="5108425" y="1370388"/>
                  <a:ext cx="1804795" cy="946727"/>
                </a:xfrm>
                <a:prstGeom prst="roundRect">
                  <a:avLst>
                    <a:gd name="adj" fmla="val 19898"/>
                  </a:avLst>
                </a:prstGeom>
                <a:solidFill>
                  <a:srgbClr val="E049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圆角矩形 195"/>
                <p:cNvSpPr/>
                <p:nvPr/>
              </p:nvSpPr>
              <p:spPr>
                <a:xfrm rot="5400000">
                  <a:off x="5222427" y="1446913"/>
                  <a:ext cx="1579634" cy="753287"/>
                </a:xfrm>
                <a:prstGeom prst="roundRect">
                  <a:avLst>
                    <a:gd name="adj" fmla="val 15457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梯形 23"/>
              <p:cNvSpPr/>
              <p:nvPr/>
            </p:nvSpPr>
            <p:spPr>
              <a:xfrm rot="5400000" flipH="1">
                <a:off x="2799157" y="2810224"/>
                <a:ext cx="3578520" cy="1101044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25" name="组合 196"/>
              <p:cNvGrpSpPr/>
              <p:nvPr/>
            </p:nvGrpSpPr>
            <p:grpSpPr>
              <a:xfrm>
                <a:off x="4411527" y="1557868"/>
                <a:ext cx="380197" cy="791702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71" name="任意多边形 19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任意多边形 19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组合 202"/>
              <p:cNvGrpSpPr/>
              <p:nvPr/>
            </p:nvGrpSpPr>
            <p:grpSpPr>
              <a:xfrm>
                <a:off x="4106910" y="2339750"/>
                <a:ext cx="1040852" cy="812546"/>
                <a:chOff x="4123036" y="1134371"/>
                <a:chExt cx="1000117" cy="1023204"/>
              </a:xfrm>
              <a:scene3d>
                <a:camera prst="perspectiveFront">
                  <a:rot lat="0" lon="19799991" rev="0"/>
                </a:camera>
                <a:lightRig rig="threePt" dir="t"/>
              </a:scene3d>
            </p:grpSpPr>
            <p:sp>
              <p:nvSpPr>
                <p:cNvPr id="69" name="文本框 203"/>
                <p:cNvSpPr txBox="1"/>
                <p:nvPr/>
              </p:nvSpPr>
              <p:spPr>
                <a:xfrm>
                  <a:off x="4123036" y="1134371"/>
                  <a:ext cx="1000117" cy="1019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sz="4800" dirty="0">
                      <a:solidFill>
                        <a:srgbClr val="E87071"/>
                      </a:solidFill>
                      <a:latin typeface="Impact" panose="020B0806030902050204" pitchFamily="34" charset="0"/>
                      <a:ea typeface="宋体" panose="02010600030101010101" pitchFamily="2" charset="-122"/>
                    </a:rPr>
                    <a:t>02</a:t>
                  </a:r>
                  <a:endParaRPr kumimoji="0" lang="zh-CN" altLang="en-US" sz="4800" dirty="0">
                    <a:solidFill>
                      <a:srgbClr val="E87071"/>
                    </a:solidFill>
                    <a:latin typeface="Impact" panose="020B080603090205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文本框 204"/>
                <p:cNvSpPr txBox="1"/>
                <p:nvPr/>
              </p:nvSpPr>
              <p:spPr>
                <a:xfrm>
                  <a:off x="4188958" y="1731249"/>
                  <a:ext cx="895896" cy="426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6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endParaRPr>
                </a:p>
              </p:txBody>
            </p:sp>
          </p:grpSp>
          <p:grpSp>
            <p:nvGrpSpPr>
              <p:cNvPr id="27" name="组合 211"/>
              <p:cNvGrpSpPr/>
              <p:nvPr/>
            </p:nvGrpSpPr>
            <p:grpSpPr>
              <a:xfrm>
                <a:off x="3977429" y="3058164"/>
                <a:ext cx="1373881" cy="1245631"/>
                <a:chOff x="7488048" y="2621083"/>
                <a:chExt cx="1780467" cy="1568571"/>
              </a:xfrm>
              <a:scene3d>
                <a:camera prst="perspectiveFront">
                  <a:rot lat="0" lon="19799991" rev="0"/>
                </a:camera>
                <a:lightRig rig="threePt" dir="t"/>
              </a:scene3d>
            </p:grpSpPr>
            <p:sp>
              <p:nvSpPr>
                <p:cNvPr id="67" name="文本框 212"/>
                <p:cNvSpPr txBox="1"/>
                <p:nvPr/>
              </p:nvSpPr>
              <p:spPr>
                <a:xfrm>
                  <a:off x="7488048" y="2621083"/>
                  <a:ext cx="1780467" cy="1568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b="1" dirty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導入郵儲</a:t>
                  </a:r>
                  <a:r>
                    <a:rPr kumimoji="0" lang="zh-TW" altLang="en-US" b="1" dirty="0" smtClean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／</a:t>
                  </a:r>
                  <a:endParaRPr kumimoji="0" lang="en-US" altLang="zh-TW" b="1" dirty="0" smtClean="0">
                    <a:solidFill>
                      <a:srgbClr val="E87071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b="1" dirty="0" smtClean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保險</a:t>
                  </a:r>
                  <a:r>
                    <a:rPr kumimoji="0" lang="zh-TW" altLang="en-US" b="1" dirty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資金</a:t>
                  </a:r>
                  <a:r>
                    <a:rPr kumimoji="0" lang="en-US" altLang="zh-TW" b="1" dirty="0" smtClean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  <a:sym typeface="Wingdings" panose="05000000000000000000" pitchFamily="2" charset="2"/>
                    </a:rPr>
                    <a:t>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b="1" dirty="0" smtClean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  <a:sym typeface="Wingdings" panose="05000000000000000000" pitchFamily="2" charset="2"/>
                    </a:rPr>
                    <a:t>服務業產業</a:t>
                  </a:r>
                  <a:endParaRPr kumimoji="0" lang="en-US" altLang="zh-TW" b="1" dirty="0" smtClean="0">
                    <a:solidFill>
                      <a:srgbClr val="E87071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  <a:sym typeface="Wingdings" panose="05000000000000000000" pitchFamily="2" charset="2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b="1" dirty="0" smtClean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  <a:sym typeface="Wingdings" panose="05000000000000000000" pitchFamily="2" charset="2"/>
                    </a:rPr>
                    <a:t>化</a:t>
                  </a:r>
                  <a:r>
                    <a:rPr kumimoji="0" lang="zh-TW" altLang="en-US" b="1" dirty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　</a:t>
                  </a:r>
                  <a:endParaRPr kumimoji="0" lang="zh-CN" altLang="en-US" b="1" dirty="0">
                    <a:solidFill>
                      <a:srgbClr val="E87071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</a:endParaRPr>
                </a:p>
              </p:txBody>
            </p:sp>
            <p:sp>
              <p:nvSpPr>
                <p:cNvPr id="68" name="文本框 213"/>
                <p:cNvSpPr txBox="1"/>
                <p:nvPr/>
              </p:nvSpPr>
              <p:spPr>
                <a:xfrm>
                  <a:off x="7492053" y="2930799"/>
                  <a:ext cx="1571977" cy="329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28" name="图片 4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77330" y="2809002"/>
                <a:ext cx="1217971" cy="2053640"/>
              </a:xfrm>
              <a:prstGeom prst="rect">
                <a:avLst/>
              </a:prstGeom>
            </p:spPr>
          </p:pic>
          <p:grpSp>
            <p:nvGrpSpPr>
              <p:cNvPr id="29" name="Group 13"/>
              <p:cNvGrpSpPr>
                <a:grpSpLocks noChangeAspect="1"/>
              </p:cNvGrpSpPr>
              <p:nvPr/>
            </p:nvGrpSpPr>
            <p:grpSpPr bwMode="auto">
              <a:xfrm>
                <a:off x="4789025" y="4597581"/>
                <a:ext cx="283402" cy="340583"/>
                <a:chOff x="2426" y="2781"/>
                <a:chExt cx="593" cy="600"/>
              </a:xfrm>
              <a:solidFill>
                <a:schemeClr val="tx1">
                  <a:lumMod val="50000"/>
                  <a:lumOff val="50000"/>
                </a:schemeClr>
              </a:solidFill>
              <a:scene3d>
                <a:camera prst="perspectiveFront">
                  <a:rot lat="0" lon="19799991" rev="0"/>
                </a:camera>
                <a:lightRig rig="threePt" dir="t"/>
              </a:scene3d>
            </p:grpSpPr>
            <p:sp>
              <p:nvSpPr>
                <p:cNvPr id="65" name="Freeform 14"/>
                <p:cNvSpPr>
                  <a:spLocks/>
                </p:cNvSpPr>
                <p:nvPr/>
              </p:nvSpPr>
              <p:spPr bwMode="auto">
                <a:xfrm>
                  <a:off x="2442" y="2805"/>
                  <a:ext cx="577" cy="576"/>
                </a:xfrm>
                <a:custGeom>
                  <a:avLst/>
                  <a:gdLst>
                    <a:gd name="T0" fmla="*/ 0 w 241"/>
                    <a:gd name="T1" fmla="*/ 115 h 241"/>
                    <a:gd name="T2" fmla="*/ 0 w 241"/>
                    <a:gd name="T3" fmla="*/ 121 h 241"/>
                    <a:gd name="T4" fmla="*/ 121 w 241"/>
                    <a:gd name="T5" fmla="*/ 241 h 241"/>
                    <a:gd name="T6" fmla="*/ 241 w 241"/>
                    <a:gd name="T7" fmla="*/ 121 h 241"/>
                    <a:gd name="T8" fmla="*/ 121 w 241"/>
                    <a:gd name="T9" fmla="*/ 0 h 241"/>
                    <a:gd name="T10" fmla="*/ 121 w 241"/>
                    <a:gd name="T11" fmla="*/ 115 h 241"/>
                    <a:gd name="T12" fmla="*/ 0 w 241"/>
                    <a:gd name="T13" fmla="*/ 115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1" h="241">
                      <a:moveTo>
                        <a:pt x="0" y="115"/>
                      </a:moveTo>
                      <a:cubicBezTo>
                        <a:pt x="0" y="117"/>
                        <a:pt x="0" y="119"/>
                        <a:pt x="0" y="121"/>
                      </a:cubicBezTo>
                      <a:cubicBezTo>
                        <a:pt x="0" y="187"/>
                        <a:pt x="54" y="241"/>
                        <a:pt x="121" y="241"/>
                      </a:cubicBezTo>
                      <a:cubicBezTo>
                        <a:pt x="187" y="241"/>
                        <a:pt x="241" y="187"/>
                        <a:pt x="241" y="121"/>
                      </a:cubicBezTo>
                      <a:cubicBezTo>
                        <a:pt x="241" y="54"/>
                        <a:pt x="187" y="0"/>
                        <a:pt x="121" y="0"/>
                      </a:cubicBezTo>
                      <a:cubicBezTo>
                        <a:pt x="121" y="115"/>
                        <a:pt x="121" y="115"/>
                        <a:pt x="121" y="115"/>
                      </a:cubicBezTo>
                      <a:lnTo>
                        <a:pt x="0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15"/>
                <p:cNvSpPr>
                  <a:spLocks noEditPoints="1"/>
                </p:cNvSpPr>
                <p:nvPr/>
              </p:nvSpPr>
              <p:spPr bwMode="auto">
                <a:xfrm>
                  <a:off x="2426" y="2781"/>
                  <a:ext cx="275" cy="273"/>
                </a:xfrm>
                <a:custGeom>
                  <a:avLst/>
                  <a:gdLst>
                    <a:gd name="T0" fmla="*/ 0 w 115"/>
                    <a:gd name="T1" fmla="*/ 114 h 114"/>
                    <a:gd name="T2" fmla="*/ 115 w 115"/>
                    <a:gd name="T3" fmla="*/ 114 h 114"/>
                    <a:gd name="T4" fmla="*/ 115 w 115"/>
                    <a:gd name="T5" fmla="*/ 0 h 114"/>
                    <a:gd name="T6" fmla="*/ 0 w 115"/>
                    <a:gd name="T7" fmla="*/ 114 h 114"/>
                    <a:gd name="T8" fmla="*/ 15 w 115"/>
                    <a:gd name="T9" fmla="*/ 104 h 114"/>
                    <a:gd name="T10" fmla="*/ 104 w 115"/>
                    <a:gd name="T11" fmla="*/ 14 h 114"/>
                    <a:gd name="T12" fmla="*/ 104 w 115"/>
                    <a:gd name="T13" fmla="*/ 104 h 114"/>
                    <a:gd name="T14" fmla="*/ 15 w 115"/>
                    <a:gd name="T15" fmla="*/ 10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14">
                      <a:moveTo>
                        <a:pt x="0" y="114"/>
                      </a:moveTo>
                      <a:cubicBezTo>
                        <a:pt x="115" y="114"/>
                        <a:pt x="115" y="114"/>
                        <a:pt x="115" y="114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51" y="0"/>
                        <a:pt x="0" y="51"/>
                        <a:pt x="0" y="114"/>
                      </a:cubicBezTo>
                      <a:close/>
                      <a:moveTo>
                        <a:pt x="15" y="104"/>
                      </a:moveTo>
                      <a:cubicBezTo>
                        <a:pt x="15" y="54"/>
                        <a:pt x="55" y="14"/>
                        <a:pt x="104" y="14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lnTo>
                        <a:pt x="15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组合 187"/>
              <p:cNvGrpSpPr/>
              <p:nvPr/>
            </p:nvGrpSpPr>
            <p:grpSpPr>
              <a:xfrm>
                <a:off x="5413802" y="1513133"/>
                <a:ext cx="575432" cy="1302929"/>
                <a:chOff x="5537459" y="941354"/>
                <a:chExt cx="946727" cy="1804795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63" name="圆角矩形 188"/>
                <p:cNvSpPr/>
                <p:nvPr/>
              </p:nvSpPr>
              <p:spPr>
                <a:xfrm rot="5400000">
                  <a:off x="5108425" y="1370388"/>
                  <a:ext cx="1804795" cy="946727"/>
                </a:xfrm>
                <a:prstGeom prst="roundRect">
                  <a:avLst>
                    <a:gd name="adj" fmla="val 19898"/>
                  </a:avLst>
                </a:prstGeom>
                <a:solidFill>
                  <a:srgbClr val="F491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圆角矩形 189"/>
                <p:cNvSpPr/>
                <p:nvPr/>
              </p:nvSpPr>
              <p:spPr>
                <a:xfrm rot="5400000">
                  <a:off x="5222427" y="1446913"/>
                  <a:ext cx="1579634" cy="753287"/>
                </a:xfrm>
                <a:prstGeom prst="roundRect">
                  <a:avLst>
                    <a:gd name="adj" fmla="val 15457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梯形 30"/>
              <p:cNvSpPr/>
              <p:nvPr/>
            </p:nvSpPr>
            <p:spPr>
              <a:xfrm rot="16200000">
                <a:off x="3900200" y="2810225"/>
                <a:ext cx="3578520" cy="1101044"/>
              </a:xfrm>
              <a:prstGeom prst="trapezoid">
                <a:avLst>
                  <a:gd name="adj" fmla="val 11105"/>
                </a:avLst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32" name="组合 190"/>
              <p:cNvGrpSpPr/>
              <p:nvPr/>
            </p:nvGrpSpPr>
            <p:grpSpPr>
              <a:xfrm>
                <a:off x="5509531" y="1541200"/>
                <a:ext cx="380197" cy="791701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61" name="任意多边形 19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任意多边形 19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FB9E14"/>
                    </a:gs>
                    <a:gs pos="100000">
                      <a:srgbClr val="FEB243"/>
                    </a:gs>
                    <a:gs pos="0">
                      <a:srgbClr val="F49100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FB9E14"/>
                      </a:gs>
                      <a:gs pos="0">
                        <a:srgbClr val="F69200"/>
                      </a:gs>
                      <a:gs pos="100000">
                        <a:srgbClr val="FEC26A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组合 205"/>
              <p:cNvGrpSpPr/>
              <p:nvPr/>
            </p:nvGrpSpPr>
            <p:grpSpPr>
              <a:xfrm>
                <a:off x="5180560" y="2350807"/>
                <a:ext cx="1096806" cy="812546"/>
                <a:chOff x="4123036" y="1134371"/>
                <a:chExt cx="1000117" cy="1023204"/>
              </a:xfrm>
              <a:scene3d>
                <a:camera prst="perspectiveFront">
                  <a:rot lat="0" lon="1800000" rev="0"/>
                </a:camera>
                <a:lightRig rig="threePt" dir="t"/>
              </a:scene3d>
            </p:grpSpPr>
            <p:sp>
              <p:nvSpPr>
                <p:cNvPr id="59" name="文本框 206"/>
                <p:cNvSpPr txBox="1"/>
                <p:nvPr/>
              </p:nvSpPr>
              <p:spPr>
                <a:xfrm>
                  <a:off x="4123036" y="1134371"/>
                  <a:ext cx="1000117" cy="1019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sz="4800" dirty="0">
                      <a:solidFill>
                        <a:srgbClr val="FFB850"/>
                      </a:solidFill>
                      <a:latin typeface="Impact" panose="020B0806030902050204" pitchFamily="34" charset="0"/>
                      <a:ea typeface="宋体" panose="02010600030101010101" pitchFamily="2" charset="-122"/>
                    </a:rPr>
                    <a:t>03</a:t>
                  </a:r>
                  <a:endParaRPr kumimoji="0" lang="zh-CN" altLang="en-US" sz="4800" dirty="0">
                    <a:solidFill>
                      <a:srgbClr val="FFB850"/>
                    </a:solidFill>
                    <a:latin typeface="Impact" panose="020B080603090205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" name="文本框 207"/>
                <p:cNvSpPr txBox="1"/>
                <p:nvPr/>
              </p:nvSpPr>
              <p:spPr>
                <a:xfrm>
                  <a:off x="4188958" y="1731249"/>
                  <a:ext cx="895896" cy="426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6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endParaRPr>
                </a:p>
              </p:txBody>
            </p:sp>
          </p:grpSp>
          <p:grpSp>
            <p:nvGrpSpPr>
              <p:cNvPr id="34" name="组合 214"/>
              <p:cNvGrpSpPr/>
              <p:nvPr/>
            </p:nvGrpSpPr>
            <p:grpSpPr>
              <a:xfrm>
                <a:off x="5076055" y="3073325"/>
                <a:ext cx="1354593" cy="958178"/>
                <a:chOff x="7488048" y="2621083"/>
                <a:chExt cx="1780467" cy="1206594"/>
              </a:xfrm>
              <a:scene3d>
                <a:camera prst="perspectiveFront">
                  <a:rot lat="0" lon="1800000" rev="0"/>
                </a:camera>
                <a:lightRig rig="threePt" dir="t"/>
              </a:scene3d>
            </p:grpSpPr>
            <p:sp>
              <p:nvSpPr>
                <p:cNvPr id="57" name="文本框 215"/>
                <p:cNvSpPr txBox="1"/>
                <p:nvPr/>
              </p:nvSpPr>
              <p:spPr>
                <a:xfrm>
                  <a:off x="7488048" y="2621083"/>
                  <a:ext cx="1780467" cy="1206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b="1" dirty="0">
                      <a:solidFill>
                        <a:srgbClr val="FDB85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落地策略，</a:t>
                  </a:r>
                </a:p>
                <a:p>
                  <a:pPr>
                    <a:defRPr/>
                  </a:pPr>
                  <a:r>
                    <a:rPr lang="zh-TW" altLang="en-US" b="1" dirty="0">
                      <a:solidFill>
                        <a:srgbClr val="FDB85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使民眾有感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b="1" dirty="0">
                    <a:solidFill>
                      <a:srgbClr val="FDB851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</a:endParaRPr>
                </a:p>
              </p:txBody>
            </p:sp>
            <p:sp>
              <p:nvSpPr>
                <p:cNvPr id="58" name="文本框 216"/>
                <p:cNvSpPr txBox="1"/>
                <p:nvPr/>
              </p:nvSpPr>
              <p:spPr>
                <a:xfrm>
                  <a:off x="7492053" y="2930799"/>
                  <a:ext cx="1571977" cy="329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5" name="组合 141"/>
              <p:cNvGrpSpPr/>
              <p:nvPr/>
            </p:nvGrpSpPr>
            <p:grpSpPr>
              <a:xfrm>
                <a:off x="5839019" y="4638120"/>
                <a:ext cx="267895" cy="346264"/>
                <a:chOff x="4873626" y="1965325"/>
                <a:chExt cx="269876" cy="293688"/>
              </a:xfrm>
              <a:solidFill>
                <a:schemeClr val="tx1">
                  <a:lumMod val="50000"/>
                  <a:lumOff val="50000"/>
                </a:schemeClr>
              </a:solidFill>
              <a:scene3d>
                <a:camera prst="perspectiveFront">
                  <a:rot lat="0" lon="1799990" rev="0"/>
                </a:camera>
                <a:lightRig rig="threePt" dir="t"/>
              </a:scene3d>
            </p:grpSpPr>
            <p:sp>
              <p:nvSpPr>
                <p:cNvPr id="53" name="Freeform 502"/>
                <p:cNvSpPr>
                  <a:spLocks/>
                </p:cNvSpPr>
                <p:nvPr/>
              </p:nvSpPr>
              <p:spPr bwMode="auto">
                <a:xfrm>
                  <a:off x="4873626" y="2127250"/>
                  <a:ext cx="112713" cy="131763"/>
                </a:xfrm>
                <a:custGeom>
                  <a:avLst/>
                  <a:gdLst>
                    <a:gd name="T0" fmla="*/ 2 w 30"/>
                    <a:gd name="T1" fmla="*/ 0 h 35"/>
                    <a:gd name="T2" fmla="*/ 28 w 30"/>
                    <a:gd name="T3" fmla="*/ 0 h 35"/>
                    <a:gd name="T4" fmla="*/ 30 w 30"/>
                    <a:gd name="T5" fmla="*/ 1 h 35"/>
                    <a:gd name="T6" fmla="*/ 28 w 30"/>
                    <a:gd name="T7" fmla="*/ 3 h 35"/>
                    <a:gd name="T8" fmla="*/ 3 w 30"/>
                    <a:gd name="T9" fmla="*/ 3 h 35"/>
                    <a:gd name="T10" fmla="*/ 3 w 30"/>
                    <a:gd name="T11" fmla="*/ 33 h 35"/>
                    <a:gd name="T12" fmla="*/ 2 w 30"/>
                    <a:gd name="T13" fmla="*/ 35 h 35"/>
                    <a:gd name="T14" fmla="*/ 0 w 30"/>
                    <a:gd name="T15" fmla="*/ 33 h 35"/>
                    <a:gd name="T16" fmla="*/ 0 w 30"/>
                    <a:gd name="T17" fmla="*/ 1 h 35"/>
                    <a:gd name="T18" fmla="*/ 2 w 30"/>
                    <a:gd name="T1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35">
                      <a:moveTo>
                        <a:pt x="2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0"/>
                        <a:pt x="30" y="1"/>
                        <a:pt x="30" y="1"/>
                      </a:cubicBezTo>
                      <a:cubicBezTo>
                        <a:pt x="30" y="2"/>
                        <a:pt x="29" y="3"/>
                        <a:pt x="28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4"/>
                        <a:pt x="3" y="35"/>
                        <a:pt x="2" y="35"/>
                      </a:cubicBezTo>
                      <a:cubicBezTo>
                        <a:pt x="1" y="35"/>
                        <a:pt x="0" y="34"/>
                        <a:pt x="0" y="3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Freeform 503"/>
                <p:cNvSpPr>
                  <a:spLocks/>
                </p:cNvSpPr>
                <p:nvPr/>
              </p:nvSpPr>
              <p:spPr bwMode="auto">
                <a:xfrm>
                  <a:off x="4884739" y="1973263"/>
                  <a:ext cx="41275" cy="146050"/>
                </a:xfrm>
                <a:custGeom>
                  <a:avLst/>
                  <a:gdLst>
                    <a:gd name="T0" fmla="*/ 11 w 11"/>
                    <a:gd name="T1" fmla="*/ 34 h 39"/>
                    <a:gd name="T2" fmla="*/ 11 w 11"/>
                    <a:gd name="T3" fmla="*/ 6 h 39"/>
                    <a:gd name="T4" fmla="*/ 5 w 11"/>
                    <a:gd name="T5" fmla="*/ 0 h 39"/>
                    <a:gd name="T6" fmla="*/ 0 w 11"/>
                    <a:gd name="T7" fmla="*/ 6 h 39"/>
                    <a:gd name="T8" fmla="*/ 0 w 11"/>
                    <a:gd name="T9" fmla="*/ 34 h 39"/>
                    <a:gd name="T10" fmla="*/ 5 w 11"/>
                    <a:gd name="T11" fmla="*/ 39 h 39"/>
                    <a:gd name="T12" fmla="*/ 11 w 11"/>
                    <a:gd name="T13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9">
                      <a:moveTo>
                        <a:pt x="11" y="34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2" y="39"/>
                        <a:pt x="5" y="39"/>
                      </a:cubicBezTo>
                      <a:cubicBezTo>
                        <a:pt x="9" y="39"/>
                        <a:pt x="11" y="37"/>
                        <a:pt x="1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Freeform 504"/>
                <p:cNvSpPr>
                  <a:spLocks/>
                </p:cNvSpPr>
                <p:nvPr/>
              </p:nvSpPr>
              <p:spPr bwMode="auto">
                <a:xfrm>
                  <a:off x="4940301" y="1965325"/>
                  <a:ext cx="177800" cy="293688"/>
                </a:xfrm>
                <a:custGeom>
                  <a:avLst/>
                  <a:gdLst>
                    <a:gd name="T0" fmla="*/ 5 w 47"/>
                    <a:gd name="T1" fmla="*/ 69 h 78"/>
                    <a:gd name="T2" fmla="*/ 6 w 47"/>
                    <a:gd name="T3" fmla="*/ 77 h 78"/>
                    <a:gd name="T4" fmla="*/ 9 w 47"/>
                    <a:gd name="T5" fmla="*/ 78 h 78"/>
                    <a:gd name="T6" fmla="*/ 14 w 47"/>
                    <a:gd name="T7" fmla="*/ 76 h 78"/>
                    <a:gd name="T8" fmla="*/ 26 w 47"/>
                    <a:gd name="T9" fmla="*/ 57 h 78"/>
                    <a:gd name="T10" fmla="*/ 46 w 47"/>
                    <a:gd name="T11" fmla="*/ 57 h 78"/>
                    <a:gd name="T12" fmla="*/ 47 w 47"/>
                    <a:gd name="T13" fmla="*/ 56 h 78"/>
                    <a:gd name="T14" fmla="*/ 47 w 47"/>
                    <a:gd name="T15" fmla="*/ 42 h 78"/>
                    <a:gd name="T16" fmla="*/ 32 w 47"/>
                    <a:gd name="T17" fmla="*/ 19 h 78"/>
                    <a:gd name="T18" fmla="*/ 30 w 47"/>
                    <a:gd name="T19" fmla="*/ 20 h 78"/>
                    <a:gd name="T20" fmla="*/ 35 w 47"/>
                    <a:gd name="T21" fmla="*/ 10 h 78"/>
                    <a:gd name="T22" fmla="*/ 24 w 47"/>
                    <a:gd name="T23" fmla="*/ 0 h 78"/>
                    <a:gd name="T24" fmla="*/ 14 w 47"/>
                    <a:gd name="T25" fmla="*/ 10 h 78"/>
                    <a:gd name="T26" fmla="*/ 24 w 47"/>
                    <a:gd name="T27" fmla="*/ 21 h 78"/>
                    <a:gd name="T28" fmla="*/ 27 w 47"/>
                    <a:gd name="T29" fmla="*/ 20 h 78"/>
                    <a:gd name="T30" fmla="*/ 21 w 47"/>
                    <a:gd name="T31" fmla="*/ 27 h 78"/>
                    <a:gd name="T32" fmla="*/ 5 w 47"/>
                    <a:gd name="T33" fmla="*/ 31 h 78"/>
                    <a:gd name="T34" fmla="*/ 1 w 47"/>
                    <a:gd name="T35" fmla="*/ 34 h 78"/>
                    <a:gd name="T36" fmla="*/ 1 w 47"/>
                    <a:gd name="T37" fmla="*/ 38 h 78"/>
                    <a:gd name="T38" fmla="*/ 6 w 47"/>
                    <a:gd name="T39" fmla="*/ 42 h 78"/>
                    <a:gd name="T40" fmla="*/ 8 w 47"/>
                    <a:gd name="T41" fmla="*/ 42 h 78"/>
                    <a:gd name="T42" fmla="*/ 17 w 47"/>
                    <a:gd name="T43" fmla="*/ 40 h 78"/>
                    <a:gd name="T44" fmla="*/ 17 w 47"/>
                    <a:gd name="T45" fmla="*/ 43 h 78"/>
                    <a:gd name="T46" fmla="*/ 17 w 47"/>
                    <a:gd name="T47" fmla="*/ 47 h 78"/>
                    <a:gd name="T48" fmla="*/ 5 w 47"/>
                    <a:gd name="T49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7" h="78">
                      <a:moveTo>
                        <a:pt x="5" y="69"/>
                      </a:moveTo>
                      <a:cubicBezTo>
                        <a:pt x="3" y="72"/>
                        <a:pt x="3" y="76"/>
                        <a:pt x="6" y="77"/>
                      </a:cubicBezTo>
                      <a:cubicBezTo>
                        <a:pt x="7" y="78"/>
                        <a:pt x="8" y="78"/>
                        <a:pt x="9" y="78"/>
                      </a:cubicBezTo>
                      <a:cubicBezTo>
                        <a:pt x="11" y="78"/>
                        <a:pt x="13" y="77"/>
                        <a:pt x="14" y="7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46" y="57"/>
                        <a:pt x="46" y="57"/>
                        <a:pt x="46" y="57"/>
                      </a:cubicBezTo>
                      <a:cubicBezTo>
                        <a:pt x="47" y="57"/>
                        <a:pt x="47" y="57"/>
                        <a:pt x="47" y="56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7" y="29"/>
                        <a:pt x="41" y="19"/>
                        <a:pt x="32" y="19"/>
                      </a:cubicBezTo>
                      <a:cubicBezTo>
                        <a:pt x="31" y="19"/>
                        <a:pt x="30" y="19"/>
                        <a:pt x="30" y="20"/>
                      </a:cubicBezTo>
                      <a:cubicBezTo>
                        <a:pt x="33" y="18"/>
                        <a:pt x="35" y="14"/>
                        <a:pt x="35" y="10"/>
                      </a:cubicBezTo>
                      <a:cubicBezTo>
                        <a:pt x="35" y="5"/>
                        <a:pt x="30" y="0"/>
                        <a:pt x="24" y="0"/>
                      </a:cubicBezTo>
                      <a:cubicBezTo>
                        <a:pt x="19" y="0"/>
                        <a:pt x="14" y="5"/>
                        <a:pt x="14" y="10"/>
                      </a:cubicBezTo>
                      <a:cubicBezTo>
                        <a:pt x="14" y="16"/>
                        <a:pt x="19" y="21"/>
                        <a:pt x="24" y="21"/>
                      </a:cubicBezTo>
                      <a:cubicBezTo>
                        <a:pt x="25" y="21"/>
                        <a:pt x="26" y="21"/>
                        <a:pt x="27" y="20"/>
                      </a:cubicBezTo>
                      <a:cubicBezTo>
                        <a:pt x="25" y="22"/>
                        <a:pt x="23" y="24"/>
                        <a:pt x="21" y="27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3" y="32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1" y="38"/>
                      </a:cubicBezTo>
                      <a:cubicBezTo>
                        <a:pt x="1" y="41"/>
                        <a:pt x="4" y="42"/>
                        <a:pt x="6" y="42"/>
                      </a:cubicBezTo>
                      <a:cubicBezTo>
                        <a:pt x="7" y="42"/>
                        <a:pt x="7" y="42"/>
                        <a:pt x="8" y="42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7" y="41"/>
                        <a:pt x="17" y="42"/>
                        <a:pt x="17" y="43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5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Freeform 505"/>
                <p:cNvSpPr>
                  <a:spLocks/>
                </p:cNvSpPr>
                <p:nvPr/>
              </p:nvSpPr>
              <p:spPr bwMode="auto">
                <a:xfrm>
                  <a:off x="5046664" y="2093913"/>
                  <a:ext cx="96838" cy="112713"/>
                </a:xfrm>
                <a:custGeom>
                  <a:avLst/>
                  <a:gdLst>
                    <a:gd name="T0" fmla="*/ 1 w 26"/>
                    <a:gd name="T1" fmla="*/ 27 h 30"/>
                    <a:gd name="T2" fmla="*/ 23 w 26"/>
                    <a:gd name="T3" fmla="*/ 27 h 30"/>
                    <a:gd name="T4" fmla="*/ 23 w 26"/>
                    <a:gd name="T5" fmla="*/ 2 h 30"/>
                    <a:gd name="T6" fmla="*/ 24 w 26"/>
                    <a:gd name="T7" fmla="*/ 0 h 30"/>
                    <a:gd name="T8" fmla="*/ 26 w 26"/>
                    <a:gd name="T9" fmla="*/ 2 h 30"/>
                    <a:gd name="T10" fmla="*/ 26 w 26"/>
                    <a:gd name="T11" fmla="*/ 28 h 30"/>
                    <a:gd name="T12" fmla="*/ 24 w 26"/>
                    <a:gd name="T13" fmla="*/ 30 h 30"/>
                    <a:gd name="T14" fmla="*/ 1 w 26"/>
                    <a:gd name="T15" fmla="*/ 30 h 30"/>
                    <a:gd name="T16" fmla="*/ 0 w 26"/>
                    <a:gd name="T17" fmla="*/ 28 h 30"/>
                    <a:gd name="T18" fmla="*/ 1 w 26"/>
                    <a:gd name="T1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30">
                      <a:moveTo>
                        <a:pt x="1" y="27"/>
                      </a:move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3" y="0"/>
                        <a:pt x="24" y="0"/>
                      </a:cubicBezTo>
                      <a:cubicBezTo>
                        <a:pt x="25" y="0"/>
                        <a:pt x="26" y="1"/>
                        <a:pt x="26" y="2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9"/>
                        <a:pt x="25" y="30"/>
                        <a:pt x="24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0" y="30"/>
                        <a:pt x="0" y="29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组合 193"/>
              <p:cNvGrpSpPr/>
              <p:nvPr/>
            </p:nvGrpSpPr>
            <p:grpSpPr>
              <a:xfrm>
                <a:off x="6531154" y="1521201"/>
                <a:ext cx="575432" cy="1302929"/>
                <a:chOff x="5537459" y="941354"/>
                <a:chExt cx="946727" cy="1804795"/>
              </a:xfrm>
              <a:scene3d>
                <a:camera prst="orthographicFront">
                  <a:rot lat="20967539" lon="19191102" rev="113251"/>
                </a:camera>
                <a:lightRig rig="threePt" dir="t"/>
              </a:scene3d>
            </p:grpSpPr>
            <p:sp>
              <p:nvSpPr>
                <p:cNvPr id="51" name="圆角矩形 194"/>
                <p:cNvSpPr/>
                <p:nvPr/>
              </p:nvSpPr>
              <p:spPr>
                <a:xfrm rot="5400000">
                  <a:off x="5108425" y="1370388"/>
                  <a:ext cx="1804795" cy="946727"/>
                </a:xfrm>
                <a:prstGeom prst="roundRect">
                  <a:avLst>
                    <a:gd name="adj" fmla="val 19898"/>
                  </a:avLst>
                </a:prstGeom>
                <a:solidFill>
                  <a:srgbClr val="E049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圆角矩形 195"/>
                <p:cNvSpPr/>
                <p:nvPr/>
              </p:nvSpPr>
              <p:spPr>
                <a:xfrm rot="5400000">
                  <a:off x="5222427" y="1446913"/>
                  <a:ext cx="1579634" cy="753287"/>
                </a:xfrm>
                <a:prstGeom prst="roundRect">
                  <a:avLst>
                    <a:gd name="adj" fmla="val 15457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梯形 36"/>
              <p:cNvSpPr/>
              <p:nvPr/>
            </p:nvSpPr>
            <p:spPr>
              <a:xfrm rot="5400000" flipH="1">
                <a:off x="5016535" y="2803164"/>
                <a:ext cx="3578520" cy="1101044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38" name="组合 196"/>
              <p:cNvGrpSpPr/>
              <p:nvPr/>
            </p:nvGrpSpPr>
            <p:grpSpPr>
              <a:xfrm>
                <a:off x="6628905" y="1550809"/>
                <a:ext cx="380197" cy="791702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49" name="任意多边形 19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任意多边形 19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202"/>
              <p:cNvGrpSpPr/>
              <p:nvPr/>
            </p:nvGrpSpPr>
            <p:grpSpPr>
              <a:xfrm>
                <a:off x="6281603" y="2356130"/>
                <a:ext cx="1046542" cy="830997"/>
                <a:chOff x="4123036" y="1134371"/>
                <a:chExt cx="1000117" cy="1046438"/>
              </a:xfrm>
              <a:scene3d>
                <a:camera prst="perspectiveFront">
                  <a:rot lat="0" lon="19799991" rev="0"/>
                </a:camera>
                <a:lightRig rig="threePt" dir="t"/>
              </a:scene3d>
            </p:grpSpPr>
            <p:sp>
              <p:nvSpPr>
                <p:cNvPr id="47" name="文本框 203"/>
                <p:cNvSpPr txBox="1"/>
                <p:nvPr/>
              </p:nvSpPr>
              <p:spPr>
                <a:xfrm>
                  <a:off x="4123036" y="1134371"/>
                  <a:ext cx="1000117" cy="104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sz="4800" dirty="0">
                      <a:solidFill>
                        <a:srgbClr val="E87071"/>
                      </a:solidFill>
                      <a:latin typeface="Impact" panose="020B0806030902050204" pitchFamily="34" charset="0"/>
                      <a:ea typeface="宋体" panose="02010600030101010101" pitchFamily="2" charset="-122"/>
                    </a:rPr>
                    <a:t>04</a:t>
                  </a:r>
                  <a:endParaRPr kumimoji="0" lang="zh-CN" altLang="en-US" sz="4800" dirty="0">
                    <a:solidFill>
                      <a:srgbClr val="E87071"/>
                    </a:solidFill>
                    <a:latin typeface="Impact" panose="020B080603090205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" name="文本框 204"/>
                <p:cNvSpPr txBox="1"/>
                <p:nvPr/>
              </p:nvSpPr>
              <p:spPr>
                <a:xfrm>
                  <a:off x="4188958" y="1731248"/>
                  <a:ext cx="895896" cy="426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6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endParaRPr>
                </a:p>
              </p:txBody>
            </p:sp>
          </p:grpSp>
          <p:grpSp>
            <p:nvGrpSpPr>
              <p:cNvPr id="40" name="组合 211"/>
              <p:cNvGrpSpPr/>
              <p:nvPr/>
            </p:nvGrpSpPr>
            <p:grpSpPr>
              <a:xfrm>
                <a:off x="6180147" y="3120034"/>
                <a:ext cx="1377003" cy="1820537"/>
                <a:chOff x="7488048" y="2621083"/>
                <a:chExt cx="1780467" cy="2292525"/>
              </a:xfrm>
              <a:scene3d>
                <a:camera prst="perspectiveFront">
                  <a:rot lat="0" lon="19799991" rev="0"/>
                </a:camera>
                <a:lightRig rig="threePt" dir="t"/>
              </a:scene3d>
            </p:grpSpPr>
            <p:sp>
              <p:nvSpPr>
                <p:cNvPr id="45" name="文本框 212"/>
                <p:cNvSpPr txBox="1"/>
                <p:nvPr/>
              </p:nvSpPr>
              <p:spPr>
                <a:xfrm>
                  <a:off x="7488048" y="2621083"/>
                  <a:ext cx="1780467" cy="2292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zh-TW" altLang="en-US" b="1" dirty="0" smtClean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服務業</a:t>
                  </a:r>
                  <a:r>
                    <a:rPr lang="zh-TW" altLang="en-US" b="1" dirty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主管部會應有產業發展</a:t>
                  </a:r>
                  <a:r>
                    <a:rPr lang="en-US" altLang="zh-TW" b="1" dirty="0">
                      <a:solidFill>
                        <a:srgbClr val="E87071"/>
                      </a:solidFill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  <a:latin typeface="文鼎粗黑" panose="020B0609010101010101" pitchFamily="49" charset="-120"/>
                      <a:ea typeface="文鼎粗黑" panose="020B0609010101010101" pitchFamily="49" charset="-120"/>
                    </a:rPr>
                    <a:t>KPI</a:t>
                  </a:r>
                </a:p>
                <a:p>
                  <a:pPr lvl="0">
                    <a:defRPr/>
                  </a:pPr>
                  <a:endParaRPr lang="zh-TW" altLang="en-US" b="1" dirty="0">
                    <a:solidFill>
                      <a:srgbClr val="E87071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</a:endParaRPr>
                </a:p>
                <a:p>
                  <a:pPr lvl="0">
                    <a:defRPr/>
                  </a:pPr>
                  <a:endParaRPr lang="en-US" altLang="zh-TW" b="1" dirty="0">
                    <a:solidFill>
                      <a:srgbClr val="E87071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solidFill>
                      <a:srgbClr val="E87071"/>
                    </a:solidFill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latin typeface="文鼎粗黑" panose="020B0609010101010101" pitchFamily="49" charset="-120"/>
                    <a:ea typeface="文鼎粗黑" panose="020B0609010101010101" pitchFamily="49" charset="-120"/>
                  </a:endParaRPr>
                </a:p>
              </p:txBody>
            </p:sp>
            <p:sp>
              <p:nvSpPr>
                <p:cNvPr id="46" name="文本框 213"/>
                <p:cNvSpPr txBox="1"/>
                <p:nvPr/>
              </p:nvSpPr>
              <p:spPr>
                <a:xfrm>
                  <a:off x="7492053" y="2930799"/>
                  <a:ext cx="1571977" cy="329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Group 13"/>
              <p:cNvGrpSpPr>
                <a:grpSpLocks noChangeAspect="1"/>
              </p:cNvGrpSpPr>
              <p:nvPr/>
            </p:nvGrpSpPr>
            <p:grpSpPr bwMode="auto">
              <a:xfrm>
                <a:off x="7006404" y="4590523"/>
                <a:ext cx="283402" cy="340583"/>
                <a:chOff x="2426" y="2781"/>
                <a:chExt cx="593" cy="600"/>
              </a:xfrm>
              <a:solidFill>
                <a:schemeClr val="tx1">
                  <a:lumMod val="50000"/>
                  <a:lumOff val="50000"/>
                </a:schemeClr>
              </a:solidFill>
              <a:scene3d>
                <a:camera prst="perspectiveFront">
                  <a:rot lat="0" lon="19799991" rev="0"/>
                </a:camera>
                <a:lightRig rig="threePt" dir="t"/>
              </a:scene3d>
            </p:grpSpPr>
            <p:sp>
              <p:nvSpPr>
                <p:cNvPr id="43" name="Freeform 14"/>
                <p:cNvSpPr>
                  <a:spLocks/>
                </p:cNvSpPr>
                <p:nvPr/>
              </p:nvSpPr>
              <p:spPr bwMode="auto">
                <a:xfrm>
                  <a:off x="2442" y="2805"/>
                  <a:ext cx="577" cy="576"/>
                </a:xfrm>
                <a:custGeom>
                  <a:avLst/>
                  <a:gdLst>
                    <a:gd name="T0" fmla="*/ 0 w 241"/>
                    <a:gd name="T1" fmla="*/ 115 h 241"/>
                    <a:gd name="T2" fmla="*/ 0 w 241"/>
                    <a:gd name="T3" fmla="*/ 121 h 241"/>
                    <a:gd name="T4" fmla="*/ 121 w 241"/>
                    <a:gd name="T5" fmla="*/ 241 h 241"/>
                    <a:gd name="T6" fmla="*/ 241 w 241"/>
                    <a:gd name="T7" fmla="*/ 121 h 241"/>
                    <a:gd name="T8" fmla="*/ 121 w 241"/>
                    <a:gd name="T9" fmla="*/ 0 h 241"/>
                    <a:gd name="T10" fmla="*/ 121 w 241"/>
                    <a:gd name="T11" fmla="*/ 115 h 241"/>
                    <a:gd name="T12" fmla="*/ 0 w 241"/>
                    <a:gd name="T13" fmla="*/ 115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1" h="241">
                      <a:moveTo>
                        <a:pt x="0" y="115"/>
                      </a:moveTo>
                      <a:cubicBezTo>
                        <a:pt x="0" y="117"/>
                        <a:pt x="0" y="119"/>
                        <a:pt x="0" y="121"/>
                      </a:cubicBezTo>
                      <a:cubicBezTo>
                        <a:pt x="0" y="187"/>
                        <a:pt x="54" y="241"/>
                        <a:pt x="121" y="241"/>
                      </a:cubicBezTo>
                      <a:cubicBezTo>
                        <a:pt x="187" y="241"/>
                        <a:pt x="241" y="187"/>
                        <a:pt x="241" y="121"/>
                      </a:cubicBezTo>
                      <a:cubicBezTo>
                        <a:pt x="241" y="54"/>
                        <a:pt x="187" y="0"/>
                        <a:pt x="121" y="0"/>
                      </a:cubicBezTo>
                      <a:cubicBezTo>
                        <a:pt x="121" y="115"/>
                        <a:pt x="121" y="115"/>
                        <a:pt x="121" y="115"/>
                      </a:cubicBezTo>
                      <a:lnTo>
                        <a:pt x="0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Freeform 15"/>
                <p:cNvSpPr>
                  <a:spLocks noEditPoints="1"/>
                </p:cNvSpPr>
                <p:nvPr/>
              </p:nvSpPr>
              <p:spPr bwMode="auto">
                <a:xfrm>
                  <a:off x="2426" y="2781"/>
                  <a:ext cx="275" cy="273"/>
                </a:xfrm>
                <a:custGeom>
                  <a:avLst/>
                  <a:gdLst>
                    <a:gd name="T0" fmla="*/ 0 w 115"/>
                    <a:gd name="T1" fmla="*/ 114 h 114"/>
                    <a:gd name="T2" fmla="*/ 115 w 115"/>
                    <a:gd name="T3" fmla="*/ 114 h 114"/>
                    <a:gd name="T4" fmla="*/ 115 w 115"/>
                    <a:gd name="T5" fmla="*/ 0 h 114"/>
                    <a:gd name="T6" fmla="*/ 0 w 115"/>
                    <a:gd name="T7" fmla="*/ 114 h 114"/>
                    <a:gd name="T8" fmla="*/ 15 w 115"/>
                    <a:gd name="T9" fmla="*/ 104 h 114"/>
                    <a:gd name="T10" fmla="*/ 104 w 115"/>
                    <a:gd name="T11" fmla="*/ 14 h 114"/>
                    <a:gd name="T12" fmla="*/ 104 w 115"/>
                    <a:gd name="T13" fmla="*/ 104 h 114"/>
                    <a:gd name="T14" fmla="*/ 15 w 115"/>
                    <a:gd name="T15" fmla="*/ 10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14">
                      <a:moveTo>
                        <a:pt x="0" y="114"/>
                      </a:moveTo>
                      <a:cubicBezTo>
                        <a:pt x="115" y="114"/>
                        <a:pt x="115" y="114"/>
                        <a:pt x="115" y="114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51" y="0"/>
                        <a:pt x="0" y="51"/>
                        <a:pt x="0" y="114"/>
                      </a:cubicBezTo>
                      <a:close/>
                      <a:moveTo>
                        <a:pt x="15" y="104"/>
                      </a:moveTo>
                      <a:cubicBezTo>
                        <a:pt x="15" y="54"/>
                        <a:pt x="55" y="14"/>
                        <a:pt x="104" y="14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lnTo>
                        <a:pt x="15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文字方塊 41"/>
              <p:cNvSpPr txBox="1"/>
              <p:nvPr/>
            </p:nvSpPr>
            <p:spPr>
              <a:xfrm>
                <a:off x="1265793" y="2201583"/>
                <a:ext cx="1225141" cy="542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服務業</a:t>
                </a:r>
              </a:p>
            </p:txBody>
          </p:sp>
        </p:grpSp>
        <p:sp>
          <p:nvSpPr>
            <p:cNvPr id="140" name="文本框 207"/>
            <p:cNvSpPr txBox="1"/>
            <p:nvPr/>
          </p:nvSpPr>
          <p:spPr>
            <a:xfrm>
              <a:off x="9334125" y="3784461"/>
              <a:ext cx="1129774" cy="326241"/>
            </a:xfrm>
            <a:prstGeom prst="rect">
              <a:avLst/>
            </a:prstGeom>
            <a:noFill/>
            <a:scene3d>
              <a:camera prst="perspectiveFront">
                <a:rot lat="0" lon="18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sp>
          <p:nvSpPr>
            <p:cNvPr id="142" name="文本框 216"/>
            <p:cNvSpPr txBox="1"/>
            <p:nvPr/>
          </p:nvSpPr>
          <p:spPr>
            <a:xfrm>
              <a:off x="9134329" y="4260957"/>
              <a:ext cx="1375232" cy="252095"/>
            </a:xfrm>
            <a:prstGeom prst="rect">
              <a:avLst/>
            </a:prstGeom>
            <a:noFill/>
            <a:scene3d>
              <a:camera prst="perspectiveFront">
                <a:rot lat="0" lon="18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9" name="圓角矩形圖說文字 148"/>
          <p:cNvSpPr/>
          <p:nvPr/>
        </p:nvSpPr>
        <p:spPr>
          <a:xfrm>
            <a:off x="7067904" y="971988"/>
            <a:ext cx="2646874" cy="1248298"/>
          </a:xfrm>
          <a:prstGeom prst="wedgeRoundRectCallout">
            <a:avLst>
              <a:gd name="adj1" fmla="val -63840"/>
              <a:gd name="adj2" fmla="val 510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兆超額儲蓄</a:t>
            </a:r>
            <a:endParaRPr lang="en-US" altLang="zh-TW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>
              <a:defRPr/>
            </a:pP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＋</a:t>
            </a:r>
            <a:endParaRPr lang="en-US" altLang="zh-TW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25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兆保險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資金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1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8566" y="22474"/>
            <a:ext cx="10515600" cy="5947902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zh-TW" altLang="en-US" dirty="0" smtClean="0"/>
              <a:t>（四）落地思維</a:t>
            </a:r>
            <a:endParaRPr lang="en-US" altLang="zh-TW" dirty="0" smtClean="0"/>
          </a:p>
          <a:p>
            <a:pPr marL="1257300" lvl="2" indent="-34290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/>
              <a:t>各國</a:t>
            </a:r>
            <a:r>
              <a:rPr lang="zh-TW" altLang="en-US" dirty="0"/>
              <a:t>做法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925174" y="865980"/>
            <a:ext cx="8602903" cy="5433220"/>
            <a:chOff x="803248" y="999075"/>
            <a:chExt cx="8602903" cy="5433220"/>
          </a:xfrm>
        </p:grpSpPr>
        <p:grpSp>
          <p:nvGrpSpPr>
            <p:cNvPr id="4" name="群組 3"/>
            <p:cNvGrpSpPr/>
            <p:nvPr/>
          </p:nvGrpSpPr>
          <p:grpSpPr>
            <a:xfrm>
              <a:off x="832493" y="999075"/>
              <a:ext cx="3694226" cy="2342556"/>
              <a:chOff x="791491" y="408234"/>
              <a:chExt cx="3694226" cy="2342556"/>
            </a:xfrm>
          </p:grpSpPr>
          <p:sp>
            <p:nvSpPr>
              <p:cNvPr id="23" name="圓角化同側角落矩形 4"/>
              <p:cNvSpPr/>
              <p:nvPr/>
            </p:nvSpPr>
            <p:spPr bwMode="auto">
              <a:xfrm>
                <a:off x="791491" y="408234"/>
                <a:ext cx="3600000" cy="1632890"/>
              </a:xfrm>
              <a:prstGeom prst="roundRect">
                <a:avLst>
                  <a:gd name="adj" fmla="val 3795"/>
                </a:avLst>
              </a:prstGeom>
              <a:noFill/>
              <a:ln w="6350"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72000" rIns="72000" bIns="72000"/>
              <a:lstStyle>
                <a:lvl1pPr marL="342900" indent="-3429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155575" indent="-155575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透過委員會篩選有潛力投資個案</a:t>
                </a:r>
              </a:p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投資後進行管理輔導</a:t>
                </a:r>
              </a:p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連結海外單位</a:t>
                </a: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大使館、</a:t>
                </a: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JETRO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海外日本精品街、大型購物商等</a:t>
                </a: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1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上軌道後退場，建立自主營運模式</a:t>
                </a:r>
                <a:endParaRPr lang="en-US" altLang="zh-TW" sz="1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設立</a:t>
                </a: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Japan Square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等地方食品、工藝品與文化產品之電子商務平臺</a:t>
                </a: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791491" y="2017443"/>
                <a:ext cx="3600000" cy="7200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0" rIns="30480" bIns="0" anchor="ctr"/>
              <a:lstStyle>
                <a:lvl1pPr defTabSz="10668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10668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10668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10668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10668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zh-TW" altLang="en-US" dirty="0" smtClean="0">
                    <a:solidFill>
                      <a:srgbClr val="FFFFFF"/>
                    </a:solidFill>
                    <a:latin typeface="文鼎特明" panose="020B0609010101010101" pitchFamily="49" charset="-120"/>
                    <a:ea typeface="文鼎特明" panose="020B0609010101010101" pitchFamily="49" charset="-120"/>
                  </a:rPr>
                  <a:t>日　本</a:t>
                </a:r>
                <a:r>
                  <a:rPr lang="en-US" altLang="zh-TW" smtClean="0">
                    <a:solidFill>
                      <a:srgbClr val="FFFFFF"/>
                    </a:solidFill>
                    <a:latin typeface="文鼎特明" panose="020B0609010101010101" pitchFamily="49" charset="-120"/>
                    <a:ea typeface="文鼎特明" panose="020B0609010101010101" pitchFamily="49" charset="-120"/>
                  </a:rPr>
                  <a:t/>
                </a:r>
                <a:br>
                  <a:rPr lang="en-US" altLang="zh-TW" smtClean="0">
                    <a:solidFill>
                      <a:srgbClr val="FFFFFF"/>
                    </a:solidFill>
                    <a:latin typeface="文鼎特明" panose="020B0609010101010101" pitchFamily="49" charset="-120"/>
                    <a:ea typeface="文鼎特明" panose="020B0609010101010101" pitchFamily="49" charset="-120"/>
                  </a:rPr>
                </a:br>
                <a:r>
                  <a:rPr lang="en-US" altLang="zh-TW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Cool Japan</a:t>
                </a:r>
                <a:endParaRPr lang="zh-TW" altLang="en-US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5" name="Picture 2" descr="C:\Users\PC607D\Desktop\image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31247" y="2158546"/>
                <a:ext cx="954470" cy="592244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</p:grpSp>
        <p:grpSp>
          <p:nvGrpSpPr>
            <p:cNvPr id="5" name="群組 4"/>
            <p:cNvGrpSpPr/>
            <p:nvPr/>
          </p:nvGrpSpPr>
          <p:grpSpPr>
            <a:xfrm>
              <a:off x="803248" y="3840704"/>
              <a:ext cx="3600000" cy="2498072"/>
              <a:chOff x="762246" y="3249863"/>
              <a:chExt cx="3600000" cy="2498072"/>
            </a:xfrm>
          </p:grpSpPr>
          <p:sp>
            <p:nvSpPr>
              <p:cNvPr id="21" name="圓角化同側角落矩形 14"/>
              <p:cNvSpPr/>
              <p:nvPr/>
            </p:nvSpPr>
            <p:spPr bwMode="auto">
              <a:xfrm>
                <a:off x="762246" y="3249863"/>
                <a:ext cx="3600000" cy="1781090"/>
              </a:xfrm>
              <a:prstGeom prst="roundRect">
                <a:avLst>
                  <a:gd name="adj" fmla="val 3795"/>
                </a:avLst>
              </a:prstGeom>
              <a:noFill/>
              <a:ln w="6350">
                <a:solidFill>
                  <a:srgbClr val="0080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72000" rIns="72000" bIns="72000"/>
              <a:lstStyle>
                <a:lvl1pPr marL="342900" indent="-3429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114300" indent="-1143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數位發展局和阿里巴巴集團簽定戰略合作協定，於吉隆坡航空城打造首座中國境外世界墊子商務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平臺（</a:t>
                </a:r>
                <a:r>
                  <a:rPr lang="en-US" altLang="zh-TW" sz="1400" dirty="0" err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Ewtp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），建立「數位自由貿易區」，預計創造</a:t>
                </a:r>
                <a:r>
                  <a:rPr lang="en-US" altLang="zh-TW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萬工作機會</a:t>
                </a: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解決跨境通關障礙</a:t>
                </a: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挑選</a:t>
                </a:r>
                <a:r>
                  <a:rPr lang="en-US" altLang="zh-TW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1500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家中小企業進駐阿里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平臺</a:t>
                </a:r>
                <a:endParaRPr lang="zh-TW" altLang="en-US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endParaRPr lang="zh-TW" altLang="en-US" sz="1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762246" y="5027935"/>
                <a:ext cx="3600000" cy="720000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0" rIns="3556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altLang="en-US" sz="2400" dirty="0" smtClean="0">
                    <a:latin typeface="文鼎特明" panose="020B0609010101010101" pitchFamily="49" charset="-120"/>
                    <a:ea typeface="文鼎特明" panose="020B0609010101010101" pitchFamily="49" charset="-120"/>
                  </a:rPr>
                  <a:t>馬來西亞</a:t>
                </a:r>
                <a:endParaRPr lang="zh-TW" altLang="en-US" sz="2400" dirty="0">
                  <a:latin typeface="文鼎特明" panose="020B0609010101010101" pitchFamily="49" charset="-120"/>
                  <a:ea typeface="文鼎特明" panose="020B0609010101010101" pitchFamily="49" charset="-120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5335526" y="999075"/>
              <a:ext cx="4003756" cy="2360947"/>
              <a:chOff x="5225188" y="331541"/>
              <a:chExt cx="4003756" cy="2360947"/>
            </a:xfrm>
          </p:grpSpPr>
          <p:sp>
            <p:nvSpPr>
              <p:cNvPr id="18" name="圓角化同側角落矩形 9"/>
              <p:cNvSpPr/>
              <p:nvPr/>
            </p:nvSpPr>
            <p:spPr bwMode="auto">
              <a:xfrm>
                <a:off x="5225188" y="331541"/>
                <a:ext cx="3893585" cy="1642329"/>
              </a:xfrm>
              <a:prstGeom prst="roundRect">
                <a:avLst>
                  <a:gd name="adj" fmla="val 2365"/>
                </a:avLst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72000" rIns="72000" bIns="72000"/>
              <a:lstStyle>
                <a:lvl1pPr marL="342900" indent="-3429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155575" indent="-155575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鼓勵電視購物業者進軍東南亞市場併購電視頻道</a:t>
                </a:r>
              </a:p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補助電視購物業者協助中小企業對東南亞拓銷</a:t>
                </a:r>
              </a:p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已創造</a:t>
                </a: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500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萬美元左右的業績</a:t>
                </a:r>
                <a:endParaRPr lang="en-US" altLang="zh-TW" sz="1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41288" lvl="1" indent="-141288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持續與樂天、</a:t>
                </a:r>
                <a:r>
                  <a:rPr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Walmart</a:t>
                </a:r>
                <a:r>
                  <a:rPr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等歐美通路商合作開設韓國中小企業產品專賣區與促銷活動</a:t>
                </a: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5225189" y="1962238"/>
                <a:ext cx="3893584" cy="720000"/>
              </a:xfrm>
              <a:prstGeom prst="rect">
                <a:avLst/>
              </a:prstGeom>
              <a:solidFill>
                <a:srgbClr val="0033CC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0" rIns="3556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altLang="en-US" sz="2400" dirty="0">
                    <a:latin typeface="文鼎特明" panose="020B0609010101010101" pitchFamily="49" charset="-120"/>
                    <a:ea typeface="文鼎特明" panose="020B0609010101010101" pitchFamily="49" charset="-120"/>
                  </a:rPr>
                  <a:t>韓　國</a:t>
                </a:r>
              </a:p>
            </p:txBody>
          </p:sp>
          <p:pic>
            <p:nvPicPr>
              <p:cNvPr id="20" name="Picture 4" descr="C:\Users\PC607D\Desktop\下載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04269" y="2094299"/>
                <a:ext cx="1024675" cy="598189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</p:grpSp>
        <p:grpSp>
          <p:nvGrpSpPr>
            <p:cNvPr id="7" name="群組 6"/>
            <p:cNvGrpSpPr/>
            <p:nvPr/>
          </p:nvGrpSpPr>
          <p:grpSpPr>
            <a:xfrm>
              <a:off x="5266191" y="3837001"/>
              <a:ext cx="4139960" cy="2551907"/>
              <a:chOff x="5225189" y="3246160"/>
              <a:chExt cx="4139960" cy="2551907"/>
            </a:xfrm>
          </p:grpSpPr>
          <p:sp>
            <p:nvSpPr>
              <p:cNvPr id="15" name="圓角化同側角落矩形 9"/>
              <p:cNvSpPr/>
              <p:nvPr/>
            </p:nvSpPr>
            <p:spPr bwMode="auto">
              <a:xfrm>
                <a:off x="5225189" y="3246160"/>
                <a:ext cx="3962922" cy="1769307"/>
              </a:xfrm>
              <a:prstGeom prst="roundRect">
                <a:avLst>
                  <a:gd name="adj" fmla="val 2365"/>
                </a:avLst>
              </a:prstGeom>
              <a:noFill/>
              <a:ln w="6350"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72000" rIns="72000" bIns="72000" anchor="ctr"/>
              <a:lstStyle>
                <a:lvl1pPr marL="342900" indent="-3429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155575" indent="-155575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5778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新加坡政府五年投入六千四百萬美元成立「亞洲消費者研究中心」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(Institute of Asian Consumer Insight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，簡稱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ACI)</a:t>
                </a: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建立亞太地區消費行為與市場研究之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Big data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分析能量</a:t>
                </a: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與國內商管學院合作培育市場行銷人才</a:t>
                </a: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推出「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99%SME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運動」，推動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5000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家中小企業進入電商</a:t>
                </a:r>
                <a:r>
                  <a:rPr lang="zh-TW" altLang="en-US" sz="12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平臺銷售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</a:t>
                </a:r>
              </a:p>
              <a:p>
                <a:pPr lvl="1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免費廣告，提供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萬新幣宣傳；同時，行銷專業人才，前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個月補助</a:t>
                </a:r>
                <a:r>
                  <a:rPr lang="en-US" altLang="zh-TW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90%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薪資</a:t>
                </a: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238003" y="5015468"/>
                <a:ext cx="3950107" cy="720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0" rIns="3556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altLang="en-US" sz="2400" dirty="0">
                    <a:latin typeface="文鼎特明" panose="020B0609010101010101" pitchFamily="49" charset="-120"/>
                    <a:ea typeface="文鼎特明" panose="020B0609010101010101" pitchFamily="49" charset="-120"/>
                  </a:rPr>
                  <a:t>新加坡</a:t>
                </a:r>
              </a:p>
            </p:txBody>
          </p:sp>
          <p:pic>
            <p:nvPicPr>
              <p:cNvPr id="17" name="圖片 16" descr="螢幕快照 2014-05-06 下午11.31.45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40247" y="5112893"/>
                <a:ext cx="1024902" cy="685174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</p:grpSp>
        <p:sp>
          <p:nvSpPr>
            <p:cNvPr id="8" name="向下箭號 7"/>
            <p:cNvSpPr>
              <a:spLocks noChangeArrowheads="1"/>
            </p:cNvSpPr>
            <p:nvPr/>
          </p:nvSpPr>
          <p:spPr bwMode="auto">
            <a:xfrm>
              <a:off x="2340496" y="3383675"/>
              <a:ext cx="174625" cy="40163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>
              <a:noFill/>
            </a:ln>
            <a:effectLst>
              <a:outerShdw blurRad="38100" dist="25400" dir="5400000" rotWithShape="0">
                <a:srgbClr val="808080">
                  <a:alpha val="5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文字方塊 7"/>
            <p:cNvSpPr txBox="1">
              <a:spLocks noChangeArrowheads="1"/>
            </p:cNvSpPr>
            <p:nvPr/>
          </p:nvSpPr>
          <p:spPr bwMode="auto">
            <a:xfrm>
              <a:off x="1111161" y="3397022"/>
              <a:ext cx="2518194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依據市場特性策略性篩選產品</a:t>
              </a:r>
            </a:p>
          </p:txBody>
        </p:sp>
        <p:sp>
          <p:nvSpPr>
            <p:cNvPr id="10" name="向左箭號 9"/>
            <p:cNvSpPr>
              <a:spLocks noChangeArrowheads="1"/>
            </p:cNvSpPr>
            <p:nvPr/>
          </p:nvSpPr>
          <p:spPr bwMode="auto">
            <a:xfrm>
              <a:off x="4514588" y="4914720"/>
              <a:ext cx="699283" cy="201610"/>
            </a:xfrm>
            <a:prstGeom prst="leftArrow">
              <a:avLst>
                <a:gd name="adj1" fmla="val 50000"/>
                <a:gd name="adj2" fmla="val 50003"/>
              </a:avLst>
            </a:prstGeom>
            <a:solidFill>
              <a:srgbClr val="BFBFBF"/>
            </a:solidFill>
            <a:ln>
              <a:noFill/>
            </a:ln>
            <a:effectLst>
              <a:outerShdw blurRad="38100" dist="25400" dir="5400000" rotWithShape="0">
                <a:srgbClr val="808080">
                  <a:alpha val="5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文字方塊 9"/>
            <p:cNvSpPr txBox="1">
              <a:spLocks noChangeArrowheads="1"/>
            </p:cNvSpPr>
            <p:nvPr/>
          </p:nvSpPr>
          <p:spPr bwMode="auto">
            <a:xfrm>
              <a:off x="4754741" y="4005990"/>
              <a:ext cx="400110" cy="242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建立市場知識與人才培育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平臺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向左箭號 11"/>
            <p:cNvSpPr>
              <a:spLocks noChangeArrowheads="1"/>
            </p:cNvSpPr>
            <p:nvPr/>
          </p:nvSpPr>
          <p:spPr bwMode="auto">
            <a:xfrm rot="18770075">
              <a:off x="4325766" y="3410306"/>
              <a:ext cx="1065213" cy="196850"/>
            </a:xfrm>
            <a:prstGeom prst="leftArrow">
              <a:avLst>
                <a:gd name="adj1" fmla="val 50000"/>
                <a:gd name="adj2" fmla="val 50009"/>
              </a:avLst>
            </a:prstGeom>
            <a:solidFill>
              <a:srgbClr val="BFBFBF"/>
            </a:solidFill>
            <a:ln>
              <a:noFill/>
            </a:ln>
            <a:effectLst>
              <a:outerShdw blurRad="38100" dist="25400" dir="5400000" rotWithShape="0">
                <a:srgbClr val="808080">
                  <a:alpha val="5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字方塊 48"/>
            <p:cNvSpPr txBox="1">
              <a:spLocks noChangeArrowheads="1"/>
            </p:cNvSpPr>
            <p:nvPr/>
          </p:nvSpPr>
          <p:spPr bwMode="auto">
            <a:xfrm>
              <a:off x="4639863" y="1423721"/>
              <a:ext cx="400040" cy="2246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依市場特性選定最有利通路</a:t>
              </a:r>
            </a:p>
          </p:txBody>
        </p:sp>
        <p:pic>
          <p:nvPicPr>
            <p:cNvPr id="14" name="Picture 8" descr="馬來西亞國旗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017" y="5740919"/>
              <a:ext cx="1136570" cy="56828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</p:grpSp>
      <p:sp>
        <p:nvSpPr>
          <p:cNvPr id="26" name="文字方塊 25"/>
          <p:cNvSpPr txBox="1"/>
          <p:nvPr/>
        </p:nvSpPr>
        <p:spPr>
          <a:xfrm>
            <a:off x="2539923" y="6312339"/>
            <a:ext cx="746377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參酌臺灣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經濟研究院（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商業模式與跨境電商之發展契機─新馬泰印」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PPT.2017.7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6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lvl="2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落地協助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53936" y="1245870"/>
            <a:ext cx="767239" cy="4270492"/>
          </a:xfrm>
          <a:prstGeom prst="roundRect">
            <a:avLst>
              <a:gd name="adj" fmla="val 751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square" rtlCol="0" anchor="ctr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商貿運籌基地功能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35078"/>
              </p:ext>
            </p:extLst>
          </p:nvPr>
        </p:nvGraphicFramePr>
        <p:xfrm>
          <a:off x="2255871" y="610006"/>
          <a:ext cx="6696744" cy="566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064322" y="6279258"/>
            <a:ext cx="505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資料來源：蘇隆德（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），臺灣全球商貿運籌發展協會。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78281" y="1616920"/>
            <a:ext cx="2262782" cy="3528392"/>
          </a:xfrm>
          <a:prstGeom prst="roundRect">
            <a:avLst>
              <a:gd name="adj" fmla="val 4692"/>
            </a:avLst>
          </a:prstGeom>
          <a:noFill/>
          <a:ln w="63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kumimoji="1" lang="en-US" altLang="zh-TW" sz="1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1" lang="zh-TW" altLang="en-US" sz="1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</a:t>
            </a:r>
            <a:r>
              <a:rPr kumimoji="1" lang="zh-TW" altLang="en-US" sz="1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華商</a:t>
            </a:r>
            <a:r>
              <a:rPr kumimoji="1" lang="zh-TW" altLang="en-US" sz="1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／臺商</a:t>
            </a:r>
            <a:endParaRPr kumimoji="1" lang="en-US" altLang="zh-TW" sz="1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kumimoji="1" lang="en-US" altLang="zh-TW" sz="1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sz="1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種子</a:t>
            </a:r>
            <a:r>
              <a:rPr kumimoji="1" lang="zh-TW" altLang="en-US" sz="1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部隊</a:t>
            </a:r>
            <a:endParaRPr kumimoji="1" lang="en-US" altLang="zh-TW" sz="1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5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kumimoji="1"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kumimoji="1"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青年</a:t>
            </a:r>
            <a:endParaRPr kumimoji="1" lang="en-US" alt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5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kumimoji="1"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東協</a:t>
            </a:r>
            <a:r>
              <a:rPr kumimoji="1"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來臺青年</a:t>
            </a:r>
            <a:endParaRPr kumimoji="1" lang="en-US" alt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5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kumimoji="1"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東協專家訓練</a:t>
            </a:r>
            <a:endParaRPr kumimoji="1" lang="en-US" alt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5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kumimoji="1"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kumimoji="1"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結合臺商、華商，提供誘因，連結供應商、通路</a:t>
            </a:r>
            <a:endParaRPr kumimoji="1" lang="en-US" alt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kumimoji="1" lang="en-US" altLang="zh-TW" sz="1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1" lang="zh-TW" altLang="en-US" sz="1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座落</a:t>
            </a:r>
            <a:r>
              <a:rPr kumimoji="1" lang="zh-TW" altLang="en-US" sz="1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城市郊區</a:t>
            </a:r>
            <a:endParaRPr kumimoji="1" lang="en-US" altLang="zh-TW" sz="1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5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kumimoji="1"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kumimoji="1"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公頃、</a:t>
            </a:r>
            <a:r>
              <a:rPr kumimoji="1"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kumimoji="1"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億元新臺幣</a:t>
            </a:r>
            <a:endParaRPr kumimoji="1"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75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kumimoji="1"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臺商、華商及臺灣在東協銀行，政府共同投資</a:t>
            </a:r>
            <a:endParaRPr kumimoji="1"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235447"/>
            <a:ext cx="10515600" cy="5947902"/>
          </a:xfrm>
        </p:spPr>
        <p:txBody>
          <a:bodyPr/>
          <a:lstStyle/>
          <a:p>
            <a:r>
              <a:rPr lang="zh-TW" altLang="en-US" dirty="0" smtClean="0"/>
              <a:t>五、業者角色</a:t>
            </a:r>
            <a:endParaRPr lang="zh-TW" altLang="en-US" dirty="0"/>
          </a:p>
        </p:txBody>
      </p:sp>
      <p:graphicFrame>
        <p:nvGraphicFramePr>
          <p:cNvPr id="3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28901"/>
              </p:ext>
            </p:extLst>
          </p:nvPr>
        </p:nvGraphicFramePr>
        <p:xfrm>
          <a:off x="496992" y="413119"/>
          <a:ext cx="11322354" cy="432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流程圖: 替代處理程序 3"/>
          <p:cNvSpPr/>
          <p:nvPr/>
        </p:nvSpPr>
        <p:spPr>
          <a:xfrm>
            <a:off x="7138574" y="731745"/>
            <a:ext cx="4351413" cy="885349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升級轉型、新南向落地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處理程序 4"/>
          <p:cNvSpPr/>
          <p:nvPr/>
        </p:nvSpPr>
        <p:spPr>
          <a:xfrm>
            <a:off x="974387" y="1633375"/>
            <a:ext cx="4185871" cy="953453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發展／風險管理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4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→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投資人、消費者權益</a:t>
            </a:r>
            <a:endParaRPr lang="en-US" altLang="zh-TW" sz="2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處理程序 5"/>
          <p:cNvSpPr/>
          <p:nvPr/>
        </p:nvSpPr>
        <p:spPr>
          <a:xfrm>
            <a:off x="7138574" y="2562961"/>
            <a:ext cx="4351413" cy="953453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、普惠金融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4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→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中小型新創業＞一般公民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替代處理程序 6"/>
          <p:cNvSpPr/>
          <p:nvPr/>
        </p:nvSpPr>
        <p:spPr>
          <a:xfrm>
            <a:off x="974384" y="3751702"/>
            <a:ext cx="4185874" cy="544830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中小型新創企業的協助</a:t>
            </a:r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838200" y="4871717"/>
            <a:ext cx="10515600" cy="18940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accent5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accent4">
                    <a:lumMod val="75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TW" altLang="en-US" sz="2400" kern="1200">
                <a:solidFill>
                  <a:srgbClr val="805CA4"/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TW" altLang="en-US"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文鼎粗黑" panose="020B0609010101010101" pitchFamily="49" charset="-120"/>
                <a:ea typeface="文鼎粗黑" panose="020B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六、個人－武裝／整備自己的競爭力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zh-TW" altLang="en-US" dirty="0" smtClean="0"/>
              <a:t>差異化</a:t>
            </a:r>
            <a:r>
              <a:rPr lang="en-US" altLang="zh-TW" dirty="0" smtClean="0"/>
              <a:t>(differentiation)</a:t>
            </a:r>
            <a:r>
              <a:rPr lang="zh-TW" altLang="en-US" dirty="0" smtClean="0"/>
              <a:t>－專業、跨領域</a:t>
            </a: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zh-TW" altLang="en-US" dirty="0" smtClean="0"/>
              <a:t>移動力</a:t>
            </a:r>
            <a:r>
              <a:rPr lang="en-US" altLang="zh-TW" dirty="0" smtClean="0"/>
              <a:t>(mobility)</a:t>
            </a:r>
            <a:r>
              <a:rPr lang="zh-TW" altLang="en-US" dirty="0" smtClean="0"/>
              <a:t>－語言、國際觀、</a:t>
            </a:r>
            <a:r>
              <a:rPr lang="en-US" altLang="zh-TW" dirty="0" smtClean="0"/>
              <a:t>EQ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1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1A19686B-9D89-41BD-9244-AE335B2FD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3"/>
          <a:stretch/>
        </p:blipFill>
        <p:spPr>
          <a:xfrm>
            <a:off x="0" y="0"/>
            <a:ext cx="12250057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10BD1B-893C-42AC-8AC2-CE6D3E703A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rgbClr val="523089">
                  <a:alpha val="60000"/>
                </a:srgbClr>
              </a:gs>
              <a:gs pos="85000">
                <a:srgbClr val="65ADA8">
                  <a:alpha val="6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D29714FD-4095-4796-9A1F-8CAFCDBC2C8F}"/>
              </a:ext>
            </a:extLst>
          </p:cNvPr>
          <p:cNvSpPr>
            <a:spLocks/>
          </p:cNvSpPr>
          <p:nvPr/>
        </p:nvSpPr>
        <p:spPr bwMode="auto">
          <a:xfrm rot="10800000">
            <a:off x="3525762" y="1902116"/>
            <a:ext cx="4988075" cy="4305051"/>
          </a:xfrm>
          <a:custGeom>
            <a:avLst/>
            <a:gdLst>
              <a:gd name="T0" fmla="*/ 179 w 484"/>
              <a:gd name="T1" fmla="*/ 48 h 419"/>
              <a:gd name="T2" fmla="*/ 28 w 484"/>
              <a:gd name="T3" fmla="*/ 311 h 419"/>
              <a:gd name="T4" fmla="*/ 91 w 484"/>
              <a:gd name="T5" fmla="*/ 419 h 419"/>
              <a:gd name="T6" fmla="*/ 394 w 484"/>
              <a:gd name="T7" fmla="*/ 419 h 419"/>
              <a:gd name="T8" fmla="*/ 456 w 484"/>
              <a:gd name="T9" fmla="*/ 311 h 419"/>
              <a:gd name="T10" fmla="*/ 305 w 484"/>
              <a:gd name="T11" fmla="*/ 48 h 419"/>
              <a:gd name="T12" fmla="*/ 179 w 484"/>
              <a:gd name="T13" fmla="*/ 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4" h="419">
                <a:moveTo>
                  <a:pt x="179" y="48"/>
                </a:moveTo>
                <a:cubicBezTo>
                  <a:pt x="28" y="311"/>
                  <a:pt x="28" y="311"/>
                  <a:pt x="28" y="311"/>
                </a:cubicBezTo>
                <a:cubicBezTo>
                  <a:pt x="0" y="359"/>
                  <a:pt x="35" y="419"/>
                  <a:pt x="91" y="419"/>
                </a:cubicBezTo>
                <a:cubicBezTo>
                  <a:pt x="394" y="419"/>
                  <a:pt x="394" y="419"/>
                  <a:pt x="394" y="419"/>
                </a:cubicBezTo>
                <a:cubicBezTo>
                  <a:pt x="450" y="419"/>
                  <a:pt x="484" y="359"/>
                  <a:pt x="456" y="311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77" y="0"/>
                  <a:pt x="207" y="0"/>
                  <a:pt x="179" y="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A4CB4-904C-465F-906C-3C561A7E31DE}"/>
              </a:ext>
            </a:extLst>
          </p:cNvPr>
          <p:cNvSpPr txBox="1"/>
          <p:nvPr/>
        </p:nvSpPr>
        <p:spPr>
          <a:xfrm>
            <a:off x="2332167" y="2440428"/>
            <a:ext cx="7375264" cy="197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zh-TW" altLang="en-US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文鼎粗黑" panose="020B0609010101010101" pitchFamily="49" charset="-120"/>
                <a:ea typeface="文鼎粗黑" panose="020B0609010101010101" pitchFamily="49" charset="-120"/>
              </a:rPr>
              <a:t>簡報結束</a:t>
            </a:r>
            <a:endParaRPr lang="en-US" altLang="zh-TW" sz="4800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文鼎粗黑" panose="020B0609010101010101" pitchFamily="49" charset="-120"/>
              <a:ea typeface="文鼎粗黑" panose="020B0609010101010101" pitchFamily="49" charset="-120"/>
            </a:endParaRPr>
          </a:p>
          <a:p>
            <a:pPr algn="ctr">
              <a:lnSpc>
                <a:spcPts val="8000"/>
              </a:lnSpc>
            </a:pPr>
            <a:r>
              <a:rPr lang="zh-TW" altLang="en-US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文鼎粗黑" panose="020B0609010101010101" pitchFamily="49" charset="-120"/>
                <a:ea typeface="文鼎粗黑" panose="020B0609010101010101" pitchFamily="49" charset="-120"/>
              </a:rPr>
              <a:t>敬請指</a:t>
            </a:r>
            <a:r>
              <a:rPr lang="zh-TW" altLang="en-US" sz="4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文鼎粗黑" panose="020B0609010101010101" pitchFamily="49" charset="-120"/>
                <a:ea typeface="文鼎粗黑" panose="020B0609010101010101" pitchFamily="49" charset="-120"/>
              </a:rPr>
              <a:t>教</a:t>
            </a:r>
            <a:endParaRPr lang="en-US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文鼎粗黑" panose="020B0609010101010101" pitchFamily="49" charset="-120"/>
              <a:ea typeface="文鼎粗黑" panose="020B0609010101010101" pitchFamily="49" charset="-12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20389" y="6188075"/>
            <a:ext cx="1655763" cy="3365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中華經濟研究院</a:t>
            </a:r>
          </a:p>
        </p:txBody>
      </p:sp>
      <p:pic>
        <p:nvPicPr>
          <p:cNvPr id="9" name="Picture 12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29977" r="34602" b="29977"/>
          <a:stretch>
            <a:fillRect/>
          </a:stretch>
        </p:blipFill>
        <p:spPr bwMode="auto">
          <a:xfrm>
            <a:off x="296527" y="6105525"/>
            <a:ext cx="50328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786" y="3951087"/>
            <a:ext cx="3442774" cy="28118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壹、臺灣當前經濟情勢分析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3187" y="1097217"/>
            <a:ext cx="9926683" cy="4998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一、全球經濟</a:t>
            </a:r>
            <a:r>
              <a:rPr lang="zh-TW" altLang="en-US" sz="32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逐步復甦，國內經濟由谷底翻升－</a:t>
            </a:r>
            <a:r>
              <a:rPr lang="zh-TW" altLang="en-US" sz="32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利多</a:t>
            </a:r>
            <a:endParaRPr lang="en-US" altLang="zh-TW" sz="2800" dirty="0" smtClean="0">
              <a:latin typeface="文鼎粗黑" panose="020B0609010101010101" pitchFamily="49" charset="-120"/>
              <a:ea typeface="文鼎粗黑" panose="020B0609010101010101" pitchFamily="49" charset="-120"/>
            </a:endParaRPr>
          </a:p>
          <a:p>
            <a:pPr marL="901700" lvl="1" indent="-368300">
              <a:buFont typeface="+mj-lt"/>
              <a:buAutoNum type="arabicPeriod"/>
            </a:pP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貨幣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（低利率）、財政政策（國營企業</a:t>
            </a:r>
            <a:r>
              <a:rPr lang="en-US" altLang="zh-TW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3,400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億元</a:t>
            </a: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，</a:t>
            </a:r>
            <a:r>
              <a:rPr lang="en-US" altLang="zh-TW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/>
            </a:r>
            <a:br>
              <a:rPr lang="en-US" altLang="zh-TW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</a:b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前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瞻基礎建設四年</a:t>
            </a:r>
            <a:r>
              <a:rPr lang="en-US" altLang="zh-TW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4,200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億元</a:t>
            </a: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）</a:t>
            </a:r>
            <a:endParaRPr lang="en-US" altLang="zh-TW" sz="2800" dirty="0" smtClean="0">
              <a:latin typeface="文鼎粗黑" panose="020B0609010101010101" pitchFamily="49" charset="-120"/>
              <a:ea typeface="文鼎粗黑" panose="020B0609010101010101" pitchFamily="49" charset="-120"/>
            </a:endParaRPr>
          </a:p>
          <a:p>
            <a:pPr marL="901700" lvl="1" indent="-368300">
              <a:buFont typeface="+mj-lt"/>
              <a:buAutoNum type="arabicPeriod"/>
            </a:pP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產業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政策：</a:t>
            </a:r>
            <a:r>
              <a:rPr lang="en-US" altLang="zh-TW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5+2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產業創新計畫啟動／出口</a:t>
            </a: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連續</a:t>
            </a:r>
            <a:r>
              <a:rPr lang="en-US" altLang="zh-TW" sz="2800" dirty="0" smtClean="0"/>
              <a:t>20</a:t>
            </a: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個月</a:t>
            </a:r>
            <a:r>
              <a:rPr lang="en-US" altLang="zh-TW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/>
            </a:r>
            <a:br>
              <a:rPr lang="en-US" altLang="zh-TW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</a:b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以上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正</a:t>
            </a: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成長</a:t>
            </a:r>
            <a:endParaRPr lang="en-US" altLang="zh-TW" sz="2800" dirty="0" smtClean="0">
              <a:latin typeface="文鼎粗黑" panose="020B0609010101010101" pitchFamily="49" charset="-120"/>
              <a:ea typeface="文鼎粗黑" panose="020B0609010101010101" pitchFamily="49" charset="-120"/>
            </a:endParaRPr>
          </a:p>
          <a:p>
            <a:pPr marL="901700" lvl="1" indent="-368300">
              <a:buFont typeface="+mj-lt"/>
              <a:buAutoNum type="arabicPeriod"/>
            </a:pPr>
            <a:r>
              <a:rPr lang="zh-TW" altLang="en-US" sz="2800" dirty="0" smtClean="0"/>
              <a:t>賴揆四支箭：加薪、減稅、公共建設、公共計畫</a:t>
            </a:r>
            <a:endParaRPr lang="en-US" altLang="zh-TW" sz="2800" dirty="0" smtClean="0">
              <a:latin typeface="文鼎粗黑" panose="020B0609010101010101" pitchFamily="49" charset="-120"/>
              <a:ea typeface="文鼎粗黑" panose="020B0609010101010101" pitchFamily="49" charset="-120"/>
            </a:endParaRPr>
          </a:p>
          <a:p>
            <a:pPr marL="901700" lvl="1" indent="-368300">
              <a:buFont typeface="+mj-lt"/>
              <a:buAutoNum type="arabicPeriod"/>
            </a:pPr>
            <a:r>
              <a:rPr lang="zh-TW" altLang="en-US" sz="2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中經院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預估</a:t>
            </a:r>
            <a:r>
              <a:rPr lang="en-US" altLang="zh-TW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2.47%</a:t>
            </a:r>
            <a:r>
              <a:rPr lang="zh-TW" altLang="en-US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，未來十年潛在成長率</a:t>
            </a:r>
            <a:r>
              <a:rPr lang="en-US" altLang="zh-TW" sz="2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3%</a:t>
            </a:r>
          </a:p>
          <a:p>
            <a:pPr marL="0" indent="0">
              <a:buNone/>
            </a:pP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5274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580" y="305578"/>
            <a:ext cx="10515600" cy="5947902"/>
          </a:xfrm>
        </p:spPr>
        <p:txBody>
          <a:bodyPr/>
          <a:lstStyle/>
          <a:p>
            <a:r>
              <a:rPr lang="zh-TW" altLang="en-US" dirty="0" smtClean="0"/>
              <a:t>二、面臨問題</a:t>
            </a:r>
            <a:endParaRPr lang="en-US" altLang="zh-TW" dirty="0" smtClean="0"/>
          </a:p>
          <a:p>
            <a:pPr lvl="1"/>
            <a:r>
              <a:rPr lang="en-US" altLang="zh-TW" dirty="0">
                <a:solidFill>
                  <a:srgbClr val="665EB8">
                    <a:lumMod val="75000"/>
                  </a:srgbClr>
                </a:solidFill>
              </a:rPr>
              <a:t>(</a:t>
            </a:r>
            <a:r>
              <a:rPr lang="zh-TW" altLang="en-US" dirty="0">
                <a:solidFill>
                  <a:srgbClr val="665EB8">
                    <a:lumMod val="75000"/>
                  </a:srgbClr>
                </a:solidFill>
              </a:rPr>
              <a:t>一</a:t>
            </a:r>
            <a:r>
              <a:rPr lang="en-US" altLang="zh-TW" dirty="0">
                <a:solidFill>
                  <a:srgbClr val="665EB8">
                    <a:lumMod val="75000"/>
                  </a:srgbClr>
                </a:solidFill>
              </a:rPr>
              <a:t>)</a:t>
            </a:r>
            <a:r>
              <a:rPr lang="zh-TW" altLang="en-US" dirty="0">
                <a:solidFill>
                  <a:srgbClr val="665EB8">
                    <a:lumMod val="75000"/>
                  </a:srgbClr>
                </a:solidFill>
              </a:rPr>
              <a:t>經濟（平庸成長）</a:t>
            </a:r>
            <a:endParaRPr lang="en-US" altLang="zh-TW" dirty="0">
              <a:solidFill>
                <a:srgbClr val="665EB8">
                  <a:lumMod val="75000"/>
                </a:srgbClr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805CA4"/>
                </a:solidFill>
              </a:rPr>
              <a:t>外熱內溫／大熱小溫／北熱南溫</a:t>
            </a:r>
            <a:endParaRPr lang="en-US" altLang="zh-TW" dirty="0" smtClean="0">
              <a:solidFill>
                <a:srgbClr val="805CA4"/>
              </a:solidFill>
            </a:endParaRPr>
          </a:p>
          <a:p>
            <a:pPr marL="1611313" lvl="3" indent="-239713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chemeClr val="accent1"/>
                </a:solidFill>
              </a:rPr>
              <a:t>電子暨光學、電力及機械設備等產業表現佳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marL="1611313" lvl="3" indent="-239713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chemeClr val="accent1"/>
                </a:solidFill>
              </a:rPr>
              <a:t>產業中金融、資通訊服務仍佳，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zh-TW" altLang="en-US" dirty="0" smtClean="0">
                <a:solidFill>
                  <a:schemeClr val="accent1"/>
                </a:solidFill>
              </a:rPr>
              <a:t>但不動產、住宿餐飲、零售則仍溫和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marL="1611313" lvl="3" indent="-239713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chemeClr val="accent1"/>
                </a:solidFill>
              </a:rPr>
              <a:t>批發 </a:t>
            </a:r>
            <a:r>
              <a:rPr lang="en-US" altLang="zh-TW" dirty="0" smtClean="0">
                <a:solidFill>
                  <a:schemeClr val="accent1"/>
                </a:solidFill>
              </a:rPr>
              <a:t>OK</a:t>
            </a:r>
            <a:r>
              <a:rPr lang="zh-TW" altLang="en-US" dirty="0" smtClean="0">
                <a:solidFill>
                  <a:schemeClr val="accent1"/>
                </a:solidFill>
              </a:rPr>
              <a:t>，零售不佳（觀光；電商衝擊）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805CA4"/>
                </a:solidFill>
              </a:rPr>
              <a:t>結構調整緩慢</a:t>
            </a:r>
            <a:endParaRPr lang="en-US" altLang="zh-TW" dirty="0" smtClean="0">
              <a:solidFill>
                <a:srgbClr val="805CA4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805CA4"/>
                </a:solidFill>
              </a:rPr>
              <a:t>低薪困境</a:t>
            </a:r>
            <a:endParaRPr lang="en-US" altLang="zh-TW" dirty="0" smtClean="0">
              <a:solidFill>
                <a:srgbClr val="805CA4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805CA4"/>
                </a:solidFill>
              </a:rPr>
              <a:t>FDI</a:t>
            </a:r>
            <a:r>
              <a:rPr lang="zh-TW" altLang="en-US" dirty="0" smtClean="0">
                <a:solidFill>
                  <a:srgbClr val="805CA4"/>
                </a:solidFill>
              </a:rPr>
              <a:t>不足，影響經濟活力</a:t>
            </a:r>
            <a:endParaRPr lang="en-US" altLang="zh-TW" dirty="0" smtClean="0">
              <a:solidFill>
                <a:srgbClr val="805CA4"/>
              </a:solidFill>
            </a:endParaRPr>
          </a:p>
          <a:p>
            <a:pPr lvl="2"/>
            <a:endParaRPr lang="zh-TW" altLang="en-US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8281308" y="1378369"/>
            <a:ext cx="4032450" cy="4229026"/>
            <a:chOff x="3351605" y="2910091"/>
            <a:chExt cx="4032450" cy="3938985"/>
          </a:xfrm>
        </p:grpSpPr>
        <p:sp>
          <p:nvSpPr>
            <p:cNvPr id="6" name="文字方塊 5"/>
            <p:cNvSpPr txBox="1"/>
            <p:nvPr/>
          </p:nvSpPr>
          <p:spPr>
            <a:xfrm>
              <a:off x="6074094" y="2910091"/>
              <a:ext cx="7311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單位：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%</a:t>
              </a:r>
              <a:r>
                <a:rPr lang="zh-TW" altLang="en-US" sz="1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</a:t>
              </a:r>
              <a:endParaRPr lang="zh-TW" altLang="en-US" sz="1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351605" y="6541299"/>
              <a:ext cx="4032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7188" indent="-357188" eaLnBrk="1" hangingPunct="1">
                <a:defRPr/>
              </a:pPr>
              <a:r>
                <a:rPr lang="zh-TW" altLang="en-US" sz="1400" b="1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圖１　</a:t>
              </a:r>
              <a:r>
                <a:rPr lang="zh-TW" altLang="en-US" sz="1400" b="1" dirty="0">
                  <a:ea typeface="微軟正黑體" panose="020B0604030504040204" pitchFamily="34" charset="-120"/>
                  <a:cs typeface="Times New Roman" panose="02020603050405020304" pitchFamily="18" charset="0"/>
                </a:rPr>
                <a:t>重大經濟成長率預測</a:t>
              </a: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74384"/>
              </p:ext>
            </p:extLst>
          </p:nvPr>
        </p:nvGraphicFramePr>
        <p:xfrm>
          <a:off x="7040159" y="1662471"/>
          <a:ext cx="4608272" cy="3245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1080000"/>
                <a:gridCol w="1080120"/>
                <a:gridCol w="1080000"/>
              </a:tblGrid>
              <a:tr h="588253"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2017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2018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2019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GDP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2.86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2.4</a:t>
                      </a:r>
                      <a:r>
                        <a:rPr lang="en-US" altLang="zh-TW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7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2.18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民間消費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</a:t>
                      </a: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.34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1.95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1.78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固定投資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0.01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3.24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2.41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輸出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7.43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4.11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3.06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(-) </a:t>
                      </a:r>
                      <a:r>
                        <a:rPr lang="zh-TW" sz="1800" kern="100" dirty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輸入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5</a:t>
                      </a: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.20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4.23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2.57</a:t>
                      </a:r>
                      <a:endParaRPr lang="zh-TW" sz="1800" kern="100" dirty="0">
                        <a:effectLst/>
                        <a:latin typeface="文鼎粗圓" panose="020B0609010101010101" pitchFamily="49" charset="-120"/>
                        <a:ea typeface="文鼎粗圓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971347" y="5015345"/>
            <a:ext cx="4032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eaLnBrk="1" hangingPunct="1">
              <a:defRPr/>
            </a:pPr>
            <a:r>
              <a:rPr lang="zh-TW" altLang="en-US" sz="1050" b="1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資料來源：中華經濟研究院展望中心</a:t>
            </a:r>
            <a:endParaRPr lang="zh-TW" altLang="en-US" sz="1050" b="1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（二）政治</a:t>
            </a:r>
            <a:endParaRPr lang="en-US" altLang="zh-TW" dirty="0" smtClean="0"/>
          </a:p>
          <a:p>
            <a:pPr marL="1371600" lvl="2" indent="-457200">
              <a:buFont typeface="Wingdings" panose="05000000000000000000" pitchFamily="2" charset="2"/>
              <a:buChar char="n"/>
            </a:pPr>
            <a:r>
              <a:rPr lang="zh-TW" altLang="en-US" dirty="0" smtClean="0"/>
              <a:t>兩岸對峙</a:t>
            </a:r>
            <a:r>
              <a:rPr lang="zh-TW" altLang="en-US" dirty="0"/>
              <a:t>，</a:t>
            </a:r>
            <a:r>
              <a:rPr lang="zh-TW" altLang="en-US" dirty="0" smtClean="0"/>
              <a:t>不能以大陸為腹地發展及吸引外資</a:t>
            </a:r>
            <a:endParaRPr lang="en-US" altLang="zh-TW" dirty="0" smtClean="0"/>
          </a:p>
          <a:p>
            <a:pPr marL="1371600" lvl="2" indent="-457200">
              <a:buFont typeface="Wingdings" panose="05000000000000000000" pitchFamily="2" charset="2"/>
              <a:buChar char="n"/>
            </a:pPr>
            <a:r>
              <a:rPr lang="zh-TW" altLang="en-US" dirty="0" smtClean="0"/>
              <a:t>人才、資金、產業磁吸</a:t>
            </a:r>
            <a:endParaRPr lang="en-US" altLang="zh-TW" dirty="0" smtClean="0"/>
          </a:p>
          <a:p>
            <a:pPr lvl="3"/>
            <a:r>
              <a:rPr lang="zh-TW" altLang="en-US" dirty="0" smtClean="0">
                <a:solidFill>
                  <a:schemeClr val="accent1"/>
                </a:solidFill>
              </a:rPr>
              <a:t>－對台</a:t>
            </a:r>
            <a:r>
              <a:rPr lang="en-US" altLang="zh-TW" dirty="0" smtClean="0">
                <a:solidFill>
                  <a:schemeClr val="accent1"/>
                </a:solidFill>
              </a:rPr>
              <a:t>31</a:t>
            </a:r>
            <a:r>
              <a:rPr lang="zh-TW" altLang="en-US" dirty="0" smtClean="0">
                <a:solidFill>
                  <a:schemeClr val="accent1"/>
                </a:solidFill>
              </a:rPr>
              <a:t>項措施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lvl="1"/>
            <a:r>
              <a:rPr lang="zh-TW" altLang="en-US" dirty="0" smtClean="0"/>
              <a:t>（三）社會</a:t>
            </a:r>
            <a:endParaRPr lang="en-US" altLang="zh-TW" dirty="0" smtClean="0"/>
          </a:p>
          <a:p>
            <a:pPr marL="1257300" lvl="2" indent="-342900">
              <a:buFont typeface="Wingdings" panose="05000000000000000000" pitchFamily="2" charset="2"/>
              <a:buChar char="n"/>
            </a:pPr>
            <a:r>
              <a:rPr lang="en-US" altLang="zh-TW" dirty="0" smtClean="0"/>
              <a:t>3M</a:t>
            </a:r>
            <a:r>
              <a:rPr lang="zh-TW" altLang="en-US" dirty="0" smtClean="0"/>
              <a:t>社會</a:t>
            </a:r>
            <a:endParaRPr lang="en-US" altLang="zh-TW" dirty="0" smtClean="0"/>
          </a:p>
          <a:p>
            <a:pPr marL="1257300" lvl="2" indent="-342900">
              <a:buFont typeface="Wingdings" panose="05000000000000000000" pitchFamily="2" charset="2"/>
              <a:buChar char="n"/>
            </a:pPr>
            <a:r>
              <a:rPr lang="zh-TW" altLang="en-US" dirty="0" smtClean="0"/>
              <a:t>三立社會</a:t>
            </a:r>
            <a:endParaRPr lang="en-US" altLang="zh-TW" dirty="0" smtClean="0"/>
          </a:p>
          <a:p>
            <a:pPr lvl="3"/>
            <a:r>
              <a:rPr lang="zh-TW" altLang="en-US" dirty="0" smtClean="0">
                <a:solidFill>
                  <a:schemeClr val="accent1"/>
                </a:solidFill>
              </a:rPr>
              <a:t>－政策短線　　長期規劃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lvl="2"/>
            <a:endParaRPr lang="en-US" altLang="zh-TW" dirty="0" smtClean="0"/>
          </a:p>
          <a:p>
            <a:pPr lvl="1"/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663633" y="4645025"/>
            <a:ext cx="350361" cy="203200"/>
            <a:chOff x="3642995" y="4638675"/>
            <a:chExt cx="424180" cy="203200"/>
          </a:xfrm>
        </p:grpSpPr>
        <p:sp>
          <p:nvSpPr>
            <p:cNvPr id="5" name="向右箭號 4"/>
            <p:cNvSpPr/>
            <p:nvPr/>
          </p:nvSpPr>
          <p:spPr>
            <a:xfrm>
              <a:off x="3642995" y="4679950"/>
              <a:ext cx="424180" cy="120650"/>
            </a:xfrm>
            <a:prstGeom prst="rightArrow">
              <a:avLst>
                <a:gd name="adj1" fmla="val 20085"/>
                <a:gd name="adj2" fmla="val 1012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740150" y="4638675"/>
              <a:ext cx="114935" cy="203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2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貳、政府現行產業政策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一</a:t>
            </a:r>
            <a:r>
              <a:rPr lang="zh-TW" altLang="en-US" dirty="0" smtClean="0"/>
              <a:t>、</a:t>
            </a:r>
            <a:r>
              <a:rPr lang="en-US" altLang="zh-TW" dirty="0"/>
              <a:t>5</a:t>
            </a:r>
            <a:r>
              <a:rPr lang="zh-TW" altLang="en-US" dirty="0" smtClean="0"/>
              <a:t>＋</a:t>
            </a:r>
            <a:r>
              <a:rPr lang="en-US" altLang="zh-TW" dirty="0" smtClean="0"/>
              <a:t>2</a:t>
            </a:r>
            <a:r>
              <a:rPr lang="zh-TW" altLang="en-US" dirty="0" smtClean="0"/>
              <a:t> 創新</a:t>
            </a:r>
            <a:r>
              <a:rPr lang="zh-TW" altLang="en-US" dirty="0"/>
              <a:t>研發聚落</a:t>
            </a:r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1213213" y="1542640"/>
            <a:ext cx="10086725" cy="4896254"/>
            <a:chOff x="314174" y="1492627"/>
            <a:chExt cx="9767735" cy="4894591"/>
          </a:xfrm>
        </p:grpSpPr>
        <p:graphicFrame>
          <p:nvGraphicFramePr>
            <p:cNvPr id="6" name="資料庫圖表 5"/>
            <p:cNvGraphicFramePr/>
            <p:nvPr>
              <p:extLst>
                <p:ext uri="{D42A27DB-BD31-4B8C-83A1-F6EECF244321}">
                  <p14:modId xmlns:p14="http://schemas.microsoft.com/office/powerpoint/2010/main" val="46032542"/>
                </p:ext>
              </p:extLst>
            </p:nvPr>
          </p:nvGraphicFramePr>
          <p:xfrm>
            <a:off x="2706746" y="2568476"/>
            <a:ext cx="4320481" cy="28448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群組 2"/>
            <p:cNvGrpSpPr>
              <a:grpSpLocks/>
            </p:cNvGrpSpPr>
            <p:nvPr/>
          </p:nvGrpSpPr>
          <p:grpSpPr bwMode="auto">
            <a:xfrm>
              <a:off x="4953001" y="1492627"/>
              <a:ext cx="4445479" cy="1123602"/>
              <a:chOff x="4108542" y="1615082"/>
              <a:chExt cx="4445478" cy="1123604"/>
            </a:xfrm>
          </p:grpSpPr>
          <p:sp>
            <p:nvSpPr>
              <p:cNvPr id="22" name="圓角矩形 21"/>
              <p:cNvSpPr/>
              <p:nvPr/>
            </p:nvSpPr>
            <p:spPr bwMode="auto">
              <a:xfrm>
                <a:off x="4108542" y="1615082"/>
                <a:ext cx="1080000" cy="72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智慧</a:t>
                </a:r>
                <a: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/>
                </a:r>
                <a:b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</a:b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機械</a:t>
                </a:r>
              </a:p>
            </p:txBody>
          </p:sp>
          <p:sp>
            <p:nvSpPr>
              <p:cNvPr id="23" name="圓角矩形圖說文字 22"/>
              <p:cNvSpPr/>
              <p:nvPr/>
            </p:nvSpPr>
            <p:spPr bwMode="auto">
              <a:xfrm>
                <a:off x="5571020" y="1675420"/>
                <a:ext cx="2983000" cy="1063266"/>
              </a:xfrm>
              <a:prstGeom prst="wedgeRoundRectCallout">
                <a:avLst>
                  <a:gd name="adj1" fmla="val -58945"/>
                  <a:gd name="adj2" fmla="val -22583"/>
                  <a:gd name="adj3" fmla="val 16667"/>
                </a:avLst>
              </a:prstGeom>
              <a:noFill/>
              <a:ln w="31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hangingPunct="1">
                  <a:defRPr/>
                </a:pP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臺中精密機械產業加上</a:t>
                </a:r>
                <a:r>
                  <a:rPr lang="en-US" altLang="zh-TW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ICT</a:t>
                </a: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及資訊產業能量，發展「智慧精密機械聚落」</a:t>
                </a:r>
              </a:p>
            </p:txBody>
          </p:sp>
        </p:grpSp>
        <p:grpSp>
          <p:nvGrpSpPr>
            <p:cNvPr id="8" name="群組 4"/>
            <p:cNvGrpSpPr>
              <a:grpSpLocks/>
            </p:cNvGrpSpPr>
            <p:nvPr/>
          </p:nvGrpSpPr>
          <p:grpSpPr bwMode="auto">
            <a:xfrm>
              <a:off x="6249809" y="2999002"/>
              <a:ext cx="3832100" cy="1007720"/>
              <a:chOff x="6140677" y="2968700"/>
              <a:chExt cx="3832099" cy="1007721"/>
            </a:xfrm>
          </p:grpSpPr>
          <p:sp>
            <p:nvSpPr>
              <p:cNvPr id="20" name="圓角矩形 19"/>
              <p:cNvSpPr/>
              <p:nvPr/>
            </p:nvSpPr>
            <p:spPr bwMode="auto">
              <a:xfrm>
                <a:off x="6140677" y="3112560"/>
                <a:ext cx="1080000" cy="720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亞洲</a:t>
                </a:r>
                <a: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/>
                </a:r>
                <a:b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</a:b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矽谷</a:t>
                </a:r>
              </a:p>
            </p:txBody>
          </p:sp>
          <p:sp>
            <p:nvSpPr>
              <p:cNvPr id="21" name="圓角矩形圖說文字 20"/>
              <p:cNvSpPr/>
              <p:nvPr/>
            </p:nvSpPr>
            <p:spPr bwMode="auto">
              <a:xfrm>
                <a:off x="7632733" y="2968700"/>
                <a:ext cx="2340043" cy="1007721"/>
              </a:xfrm>
              <a:prstGeom prst="wedgeRoundRectCallout">
                <a:avLst>
                  <a:gd name="adj1" fmla="val -61920"/>
                  <a:gd name="adj2" fmla="val -3539"/>
                  <a:gd name="adj3" fmla="val 16667"/>
                </a:avLst>
              </a:prstGeom>
              <a:noFill/>
              <a:ln w="3175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hangingPunct="1">
                  <a:defRPr/>
                </a:pP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以物聯網及智慧產業為中心，坐落在桃園的「亞州矽谷計畫」</a:t>
                </a:r>
              </a:p>
            </p:txBody>
          </p:sp>
        </p:grpSp>
        <p:grpSp>
          <p:nvGrpSpPr>
            <p:cNvPr id="9" name="群組 3"/>
            <p:cNvGrpSpPr>
              <a:grpSpLocks/>
            </p:cNvGrpSpPr>
            <p:nvPr/>
          </p:nvGrpSpPr>
          <p:grpSpPr bwMode="auto">
            <a:xfrm>
              <a:off x="6249809" y="5385239"/>
              <a:ext cx="3765355" cy="754987"/>
              <a:chOff x="6074339" y="5127345"/>
              <a:chExt cx="3765354" cy="754988"/>
            </a:xfrm>
          </p:grpSpPr>
          <p:sp>
            <p:nvSpPr>
              <p:cNvPr id="18" name="圓角矩形 17"/>
              <p:cNvSpPr/>
              <p:nvPr/>
            </p:nvSpPr>
            <p:spPr bwMode="auto">
              <a:xfrm>
                <a:off x="6074339" y="5127345"/>
                <a:ext cx="1080000" cy="720000"/>
              </a:xfrm>
              <a:prstGeom prst="roundRect">
                <a:avLst/>
              </a:prstGeom>
              <a:solidFill>
                <a:srgbClr val="A7D9D3"/>
              </a:solidFill>
              <a:ln w="635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綠能</a:t>
                </a:r>
                <a: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/>
                </a:r>
                <a:b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</a:b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科技</a:t>
                </a:r>
              </a:p>
            </p:txBody>
          </p:sp>
          <p:sp>
            <p:nvSpPr>
              <p:cNvPr id="19" name="圓角矩形圖說文字 18"/>
              <p:cNvSpPr/>
              <p:nvPr/>
            </p:nvSpPr>
            <p:spPr bwMode="auto">
              <a:xfrm>
                <a:off x="7499650" y="5161852"/>
                <a:ext cx="2340043" cy="720481"/>
              </a:xfrm>
              <a:prstGeom prst="wedgeRoundRectCallout">
                <a:avLst>
                  <a:gd name="adj1" fmla="val -60011"/>
                  <a:gd name="adj2" fmla="val -18374"/>
                  <a:gd name="adj3" fmla="val 16667"/>
                </a:avLst>
              </a:prstGeom>
              <a:noFill/>
              <a:ln w="3175">
                <a:solidFill>
                  <a:srgbClr val="4BACA1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hangingPunct="1">
                  <a:defRPr/>
                </a:pP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以臺南沙崙為中心的「綠能發中心」科技</a:t>
                </a:r>
              </a:p>
            </p:txBody>
          </p:sp>
        </p:grpSp>
        <p:grpSp>
          <p:nvGrpSpPr>
            <p:cNvPr id="10" name="群組 14"/>
            <p:cNvGrpSpPr>
              <a:grpSpLocks/>
            </p:cNvGrpSpPr>
            <p:nvPr/>
          </p:nvGrpSpPr>
          <p:grpSpPr bwMode="auto">
            <a:xfrm>
              <a:off x="388154" y="4103929"/>
              <a:ext cx="4935376" cy="2283289"/>
              <a:chOff x="-137667" y="4171088"/>
              <a:chExt cx="4935375" cy="2283292"/>
            </a:xfrm>
          </p:grpSpPr>
          <p:sp>
            <p:nvSpPr>
              <p:cNvPr id="15" name="圓角矩形 14"/>
              <p:cNvSpPr/>
              <p:nvPr/>
            </p:nvSpPr>
            <p:spPr bwMode="auto">
              <a:xfrm>
                <a:off x="2510875" y="4863643"/>
                <a:ext cx="1080000" cy="72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生技</a:t>
                </a:r>
                <a: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/>
                </a:r>
                <a:b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</a:b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醫藥</a:t>
                </a:r>
              </a:p>
            </p:txBody>
          </p:sp>
          <p:sp>
            <p:nvSpPr>
              <p:cNvPr id="16" name="圓角矩形圖說文字 15"/>
              <p:cNvSpPr/>
              <p:nvPr/>
            </p:nvSpPr>
            <p:spPr bwMode="auto">
              <a:xfrm>
                <a:off x="-137667" y="4171088"/>
                <a:ext cx="2340043" cy="1801202"/>
              </a:xfrm>
              <a:prstGeom prst="wedgeRoundRectCallout">
                <a:avLst>
                  <a:gd name="adj1" fmla="val 63954"/>
                  <a:gd name="adj2" fmla="val 13447"/>
                  <a:gd name="adj3" fmla="val 16667"/>
                </a:avLst>
              </a:prstGeom>
              <a:noFill/>
              <a:ln w="31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hangingPunct="1">
                  <a:defRPr/>
                </a:pP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從中研院所在的南港園區、到竹北生醫園區延伸至臺南科學園區，形成線狀聚落的「生技產業聚落」</a:t>
                </a:r>
              </a:p>
            </p:txBody>
          </p:sp>
          <p:sp>
            <p:nvSpPr>
              <p:cNvPr id="17" name="圓角矩形 16"/>
              <p:cNvSpPr/>
              <p:nvPr/>
            </p:nvSpPr>
            <p:spPr bwMode="auto">
              <a:xfrm>
                <a:off x="1781370" y="6129053"/>
                <a:ext cx="3016338" cy="325327"/>
              </a:xfrm>
              <a:prstGeom prst="roundRect">
                <a:avLst/>
              </a:prstGeom>
              <a:noFill/>
              <a:ln w="3175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hangingPunct="1">
                  <a:defRPr/>
                </a:pP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註：</a:t>
                </a:r>
                <a:r>
                  <a:rPr lang="en-US" altLang="zh-TW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5+2</a:t>
                </a:r>
                <a:r>
                  <a:rPr lang="en-US" altLang="zh-TW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新農業、循環經濟</a:t>
                </a:r>
              </a:p>
            </p:txBody>
          </p:sp>
        </p:grpSp>
        <p:grpSp>
          <p:nvGrpSpPr>
            <p:cNvPr id="11" name="群組 12"/>
            <p:cNvGrpSpPr>
              <a:grpSpLocks/>
            </p:cNvGrpSpPr>
            <p:nvPr/>
          </p:nvGrpSpPr>
          <p:grpSpPr bwMode="auto">
            <a:xfrm>
              <a:off x="314174" y="1881521"/>
              <a:ext cx="3802522" cy="1260047"/>
              <a:chOff x="-664268" y="1984265"/>
              <a:chExt cx="3802521" cy="1260049"/>
            </a:xfrm>
          </p:grpSpPr>
          <p:sp>
            <p:nvSpPr>
              <p:cNvPr id="13" name="圓角矩形 12"/>
              <p:cNvSpPr/>
              <p:nvPr/>
            </p:nvSpPr>
            <p:spPr bwMode="auto">
              <a:xfrm>
                <a:off x="2058253" y="2187341"/>
                <a:ext cx="1080000" cy="720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國防</a:t>
                </a:r>
                <a: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/>
                </a:r>
                <a:br>
                  <a:rPr lang="en-US" altLang="zh-TW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</a:br>
                <a:r>
                  <a:rPr lang="zh-TW" altLang="en-US" sz="20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產業</a:t>
                </a:r>
              </a:p>
            </p:txBody>
          </p:sp>
          <p:sp>
            <p:nvSpPr>
              <p:cNvPr id="14" name="圓角矩形圖說文字 13"/>
              <p:cNvSpPr/>
              <p:nvPr/>
            </p:nvSpPr>
            <p:spPr bwMode="auto">
              <a:xfrm>
                <a:off x="-664268" y="1984265"/>
                <a:ext cx="2340043" cy="1260049"/>
              </a:xfrm>
              <a:prstGeom prst="wedgeRoundRectCallout">
                <a:avLst>
                  <a:gd name="adj1" fmla="val 62377"/>
                  <a:gd name="adj2" fmla="val -12582"/>
                  <a:gd name="adj3" fmla="val 16667"/>
                </a:avLst>
              </a:prstGeom>
              <a:noFill/>
              <a:ln w="3175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hangingPunct="1">
                  <a:defRPr/>
                </a:pPr>
                <a:r>
                  <a:rPr lang="zh-TW" altLang="en-US" sz="1600" kern="0" dirty="0">
                    <a:solidFill>
                      <a:prstClr val="black"/>
                    </a:solidFill>
                    <a:latin typeface="文鼎粗黑" panose="020B0609010101010101" pitchFamily="49" charset="-120"/>
                    <a:ea typeface="文鼎粗黑" panose="020B0609010101010101" pitchFamily="49" charset="-120"/>
                  </a:rPr>
                  <a:t>以臺北的資安、臺中的航太及高雄的船艦作為中心的「國防產業聚落」</a:t>
                </a:r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4538511" y="2295632"/>
              <a:ext cx="1162084" cy="4126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zh-TW" altLang="en-US" kern="0" dirty="0">
                  <a:solidFill>
                    <a:prstClr val="black"/>
                  </a:solidFill>
                  <a:latin typeface="文鼎粗黑" panose="020B0609010101010101" pitchFamily="49" charset="-120"/>
                  <a:ea typeface="文鼎粗黑" panose="020B0609010101010101" pitchFamily="49" charset="-120"/>
                </a:rPr>
                <a:t>三個策略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3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二、新南向政策</a:t>
            </a:r>
          </a:p>
          <a:p>
            <a:pPr lvl="1"/>
            <a:r>
              <a:rPr lang="zh-TW" altLang="en-US" dirty="0" smtClean="0"/>
              <a:t>舊南向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 </a:t>
            </a:r>
            <a:r>
              <a:rPr lang="zh-TW" altLang="en-US" dirty="0" smtClean="0"/>
              <a:t>新南向</a:t>
            </a:r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15380"/>
              </p:ext>
            </p:extLst>
          </p:nvPr>
        </p:nvGraphicFramePr>
        <p:xfrm>
          <a:off x="2186360" y="1595316"/>
          <a:ext cx="7897440" cy="449552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76221"/>
                <a:gridCol w="5521219"/>
              </a:tblGrid>
              <a:tr h="32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舊南向</a:t>
                      </a:r>
                      <a:endParaRPr lang="zh-TW" sz="1800" b="0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新南向</a:t>
                      </a:r>
                      <a:endParaRPr lang="zh-TW" sz="1800" b="0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56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投資、代工基地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雙向（貿易、投資、人才交流、觀光、文化）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3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中小企業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大企業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562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民間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政府介入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39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分散對大陸風險，有利區域整合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562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製造與服務（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2025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中產階級有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成在亞洲）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39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cost down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以人為核心，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value up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1319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簡化簽證，吸引東協遊客來臺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成立智庫、獎學金深入研究（臺灣及東南亞研究人員）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電子商務／金控在東協成立分行、辦事處，輔導東協臺商回臺上市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lvl="1" indent="-444500">
              <a:buFont typeface="+mj-lt"/>
              <a:buAutoNum type="arabicPeriod" startAt="2"/>
            </a:pPr>
            <a:r>
              <a:rPr lang="zh-TW" altLang="en-US" dirty="0" smtClean="0"/>
              <a:t>南向政策運作示意圖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6163" y="806450"/>
            <a:ext cx="9850437" cy="5651500"/>
            <a:chOff x="1046163" y="806450"/>
            <a:chExt cx="9850437" cy="5651500"/>
          </a:xfrm>
        </p:grpSpPr>
        <p:grpSp>
          <p:nvGrpSpPr>
            <p:cNvPr id="7" name="群組 58"/>
            <p:cNvGrpSpPr>
              <a:grpSpLocks/>
            </p:cNvGrpSpPr>
            <p:nvPr/>
          </p:nvGrpSpPr>
          <p:grpSpPr bwMode="auto">
            <a:xfrm>
              <a:off x="9335090" y="806450"/>
              <a:ext cx="1561510" cy="5651500"/>
              <a:chOff x="8135743" y="493137"/>
              <a:chExt cx="1440027" cy="5651308"/>
            </a:xfrm>
          </p:grpSpPr>
          <p:sp>
            <p:nvSpPr>
              <p:cNvPr id="39" name="圓角矩形 38"/>
              <p:cNvSpPr/>
              <p:nvPr/>
            </p:nvSpPr>
            <p:spPr bwMode="auto">
              <a:xfrm>
                <a:off x="8135743" y="493137"/>
                <a:ext cx="1440027" cy="5651308"/>
              </a:xfrm>
              <a:prstGeom prst="roundRect">
                <a:avLst>
                  <a:gd name="adj" fmla="val 7168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zh-TW" altLang="en-US" sz="16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國家別</a:t>
                </a:r>
                <a:r>
                  <a:rPr lang="en-US" altLang="zh-TW" sz="16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16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16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重點項目</a:t>
                </a:r>
                <a:endParaRPr lang="en-US" altLang="zh-TW" sz="16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 bwMode="auto">
              <a:xfrm>
                <a:off x="8269198" y="1153515"/>
                <a:ext cx="1152577" cy="260341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印　尼</a:t>
                </a:r>
              </a:p>
            </p:txBody>
          </p:sp>
          <p:sp>
            <p:nvSpPr>
              <p:cNvPr id="41" name="圓角矩形 40"/>
              <p:cNvSpPr/>
              <p:nvPr/>
            </p:nvSpPr>
            <p:spPr bwMode="auto">
              <a:xfrm>
                <a:off x="8269198" y="1456716"/>
                <a:ext cx="1152577" cy="258754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越　南</a:t>
                </a:r>
              </a:p>
            </p:txBody>
          </p:sp>
          <p:sp>
            <p:nvSpPr>
              <p:cNvPr id="42" name="圓角矩形 41"/>
              <p:cNvSpPr/>
              <p:nvPr/>
            </p:nvSpPr>
            <p:spPr bwMode="auto">
              <a:xfrm>
                <a:off x="8269198" y="1759919"/>
                <a:ext cx="1152577" cy="258753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新加坡</a:t>
                </a:r>
              </a:p>
            </p:txBody>
          </p:sp>
          <p:sp>
            <p:nvSpPr>
              <p:cNvPr id="43" name="圓角矩形 42"/>
              <p:cNvSpPr/>
              <p:nvPr/>
            </p:nvSpPr>
            <p:spPr bwMode="auto">
              <a:xfrm>
                <a:off x="8269198" y="2058359"/>
                <a:ext cx="1152577" cy="258753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泰　國</a:t>
                </a:r>
              </a:p>
            </p:txBody>
          </p:sp>
          <p:sp>
            <p:nvSpPr>
              <p:cNvPr id="44" name="圓角矩形 43"/>
              <p:cNvSpPr/>
              <p:nvPr/>
            </p:nvSpPr>
            <p:spPr bwMode="auto">
              <a:xfrm>
                <a:off x="8269198" y="2350449"/>
                <a:ext cx="1152577" cy="260341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緬　甸</a:t>
                </a:r>
              </a:p>
            </p:txBody>
          </p:sp>
          <p:sp>
            <p:nvSpPr>
              <p:cNvPr id="45" name="圓角矩形 44"/>
              <p:cNvSpPr/>
              <p:nvPr/>
            </p:nvSpPr>
            <p:spPr bwMode="auto">
              <a:xfrm>
                <a:off x="8269198" y="2660000"/>
                <a:ext cx="1152577" cy="258754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馬來西亞</a:t>
                </a:r>
              </a:p>
            </p:txBody>
          </p:sp>
          <p:sp>
            <p:nvSpPr>
              <p:cNvPr id="46" name="圓角矩形 45"/>
              <p:cNvSpPr/>
              <p:nvPr/>
            </p:nvSpPr>
            <p:spPr bwMode="auto">
              <a:xfrm>
                <a:off x="8269198" y="2961615"/>
                <a:ext cx="1152577" cy="258754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菲律賓</a:t>
                </a:r>
              </a:p>
            </p:txBody>
          </p:sp>
          <p:sp>
            <p:nvSpPr>
              <p:cNvPr id="47" name="圓角矩形 46"/>
              <p:cNvSpPr/>
              <p:nvPr/>
            </p:nvSpPr>
            <p:spPr bwMode="auto">
              <a:xfrm>
                <a:off x="8269198" y="3264818"/>
                <a:ext cx="1152577" cy="258753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柬埔寨</a:t>
                </a:r>
              </a:p>
            </p:txBody>
          </p:sp>
          <p:sp>
            <p:nvSpPr>
              <p:cNvPr id="48" name="圓角矩形 47"/>
              <p:cNvSpPr/>
              <p:nvPr/>
            </p:nvSpPr>
            <p:spPr bwMode="auto">
              <a:xfrm>
                <a:off x="8269198" y="3563258"/>
                <a:ext cx="1152577" cy="258753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寮　國</a:t>
                </a:r>
              </a:p>
            </p:txBody>
          </p:sp>
          <p:sp>
            <p:nvSpPr>
              <p:cNvPr id="49" name="圓角矩形 48"/>
              <p:cNvSpPr/>
              <p:nvPr/>
            </p:nvSpPr>
            <p:spPr bwMode="auto">
              <a:xfrm>
                <a:off x="8269198" y="3855348"/>
                <a:ext cx="1152577" cy="260341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汶　萊</a:t>
                </a:r>
              </a:p>
            </p:txBody>
          </p:sp>
          <p:sp>
            <p:nvSpPr>
              <p:cNvPr id="50" name="圓角矩形 49"/>
              <p:cNvSpPr/>
              <p:nvPr/>
            </p:nvSpPr>
            <p:spPr bwMode="auto">
              <a:xfrm>
                <a:off x="8269198" y="4596685"/>
                <a:ext cx="1152577" cy="258754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巴基斯坦</a:t>
                </a:r>
              </a:p>
            </p:txBody>
          </p:sp>
          <p:sp>
            <p:nvSpPr>
              <p:cNvPr id="51" name="圓角矩形 50"/>
              <p:cNvSpPr/>
              <p:nvPr/>
            </p:nvSpPr>
            <p:spPr bwMode="auto">
              <a:xfrm>
                <a:off x="8269198" y="4899887"/>
                <a:ext cx="1152577" cy="258753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孟加拉</a:t>
                </a:r>
              </a:p>
            </p:txBody>
          </p:sp>
          <p:sp>
            <p:nvSpPr>
              <p:cNvPr id="52" name="圓角矩形 51"/>
              <p:cNvSpPr/>
              <p:nvPr/>
            </p:nvSpPr>
            <p:spPr bwMode="auto">
              <a:xfrm>
                <a:off x="8269198" y="5201502"/>
                <a:ext cx="1152577" cy="258753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斯里蘭卡</a:t>
                </a:r>
              </a:p>
            </p:txBody>
          </p:sp>
          <p:sp>
            <p:nvSpPr>
              <p:cNvPr id="53" name="圓角矩形 52"/>
              <p:cNvSpPr/>
              <p:nvPr/>
            </p:nvSpPr>
            <p:spPr bwMode="auto">
              <a:xfrm>
                <a:off x="8269198" y="5501529"/>
                <a:ext cx="1152577" cy="258754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尼泊爾</a:t>
                </a:r>
              </a:p>
            </p:txBody>
          </p:sp>
          <p:sp>
            <p:nvSpPr>
              <p:cNvPr id="54" name="圓角矩形 53"/>
              <p:cNvSpPr/>
              <p:nvPr/>
            </p:nvSpPr>
            <p:spPr bwMode="auto">
              <a:xfrm>
                <a:off x="8269198" y="5793619"/>
                <a:ext cx="1152577" cy="257166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　丹</a:t>
                </a:r>
              </a:p>
            </p:txBody>
          </p:sp>
          <p:sp>
            <p:nvSpPr>
              <p:cNvPr id="55" name="圓角矩形 54"/>
              <p:cNvSpPr/>
              <p:nvPr/>
            </p:nvSpPr>
            <p:spPr bwMode="auto">
              <a:xfrm>
                <a:off x="8166006" y="4177599"/>
                <a:ext cx="1330385" cy="352413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6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印度專案</a:t>
                </a:r>
              </a:p>
            </p:txBody>
          </p:sp>
        </p:grpSp>
        <p:sp>
          <p:nvSpPr>
            <p:cNvPr id="8" name="圓角矩形 7"/>
            <p:cNvSpPr/>
            <p:nvPr/>
          </p:nvSpPr>
          <p:spPr bwMode="auto">
            <a:xfrm>
              <a:off x="1046163" y="3147915"/>
              <a:ext cx="1398119" cy="1152167"/>
            </a:xfrm>
            <a:prstGeom prst="roundRect">
              <a:avLst>
                <a:gd name="adj" fmla="val 662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zh-TW" altLang="en-US" sz="16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核心理念</a:t>
              </a:r>
              <a:endParaRPr lang="en-US" altLang="zh-TW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4625" indent="-174625"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人為核心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4625" indent="-174625"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經濟戰略</a:t>
              </a:r>
            </a:p>
          </p:txBody>
        </p:sp>
        <p:sp>
          <p:nvSpPr>
            <p:cNvPr id="9" name="圓角矩形 8"/>
            <p:cNvSpPr/>
            <p:nvPr/>
          </p:nvSpPr>
          <p:spPr bwMode="auto">
            <a:xfrm>
              <a:off x="2823451" y="1425295"/>
              <a:ext cx="1717819" cy="4413810"/>
            </a:xfrm>
            <a:prstGeom prst="roundRect">
              <a:avLst>
                <a:gd name="adj" fmla="val 497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Aft>
                  <a:spcPts val="600"/>
                </a:spcAft>
                <a:defRPr/>
              </a:pPr>
              <a:endParaRPr lang="en-US" altLang="zh-TW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zh-TW" altLang="en-US" sz="16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政策內涵</a:t>
              </a:r>
              <a:endParaRPr lang="en-US" altLang="zh-TW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4625" indent="-174625" eaLnBrk="1" hangingPunct="1">
                <a:buFont typeface="Arial" panose="020B0604020202020204" pitchFamily="34" charset="0"/>
                <a:buChar char="•"/>
                <a:defRPr/>
              </a:pP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4625" indent="-174625" eaLnBrk="1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促進雙向經貿、產業、觀光、人才交流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4625" indent="-174625" eaLnBrk="1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開拓東協內需市場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4625" indent="-174625" eaLnBrk="1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進軍南亞市場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4625" indent="-174625" eaLnBrk="1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振興產業、創造就業</a:t>
              </a:r>
            </a:p>
          </p:txBody>
        </p:sp>
        <p:grpSp>
          <p:nvGrpSpPr>
            <p:cNvPr id="10" name="群組 15"/>
            <p:cNvGrpSpPr>
              <a:grpSpLocks/>
            </p:cNvGrpSpPr>
            <p:nvPr/>
          </p:nvGrpSpPr>
          <p:grpSpPr bwMode="auto">
            <a:xfrm>
              <a:off x="4853599" y="1446478"/>
              <a:ext cx="4138001" cy="2051819"/>
              <a:chOff x="4254858" y="1253162"/>
              <a:chExt cx="3816073" cy="2051750"/>
            </a:xfrm>
          </p:grpSpPr>
          <p:sp>
            <p:nvSpPr>
              <p:cNvPr id="29" name="圓角矩形 28"/>
              <p:cNvSpPr/>
              <p:nvPr/>
            </p:nvSpPr>
            <p:spPr bwMode="auto">
              <a:xfrm>
                <a:off x="4254858" y="1253162"/>
                <a:ext cx="3816073" cy="2051750"/>
              </a:xfrm>
              <a:prstGeom prst="roundRect">
                <a:avLst>
                  <a:gd name="adj" fmla="val 308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zh-TW" altLang="en-US" sz="16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產業攻略</a:t>
                </a:r>
                <a:endParaRPr lang="en-US" altLang="zh-TW" sz="16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 bwMode="auto">
              <a:xfrm>
                <a:off x="4298208" y="1733893"/>
                <a:ext cx="1187504" cy="43337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基礎建設</a:t>
                </a:r>
              </a:p>
            </p:txBody>
          </p:sp>
          <p:sp>
            <p:nvSpPr>
              <p:cNvPr id="31" name="圓角矩形 30"/>
              <p:cNvSpPr/>
              <p:nvPr/>
            </p:nvSpPr>
            <p:spPr bwMode="auto">
              <a:xfrm>
                <a:off x="5552391" y="1733893"/>
                <a:ext cx="1187504" cy="43337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農漁牧業</a:t>
                </a:r>
              </a:p>
            </p:txBody>
          </p:sp>
          <p:sp>
            <p:nvSpPr>
              <p:cNvPr id="32" name="圓角矩形 31"/>
              <p:cNvSpPr/>
              <p:nvPr/>
            </p:nvSpPr>
            <p:spPr bwMode="auto">
              <a:xfrm>
                <a:off x="6798636" y="1733893"/>
                <a:ext cx="1187504" cy="433372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資通訊產業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數位產業</a:t>
                </a:r>
              </a:p>
            </p:txBody>
          </p:sp>
          <p:sp>
            <p:nvSpPr>
              <p:cNvPr id="33" name="圓角矩形 32"/>
              <p:cNvSpPr/>
              <p:nvPr/>
            </p:nvSpPr>
            <p:spPr bwMode="auto">
              <a:xfrm>
                <a:off x="4304558" y="2279974"/>
                <a:ext cx="1187504" cy="431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</a:p>
            </p:txBody>
          </p:sp>
          <p:sp>
            <p:nvSpPr>
              <p:cNvPr id="34" name="圓角矩形 33"/>
              <p:cNvSpPr/>
              <p:nvPr/>
            </p:nvSpPr>
            <p:spPr bwMode="auto">
              <a:xfrm>
                <a:off x="5552391" y="2279974"/>
                <a:ext cx="1187504" cy="431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造船業</a:t>
                </a:r>
              </a:p>
            </p:txBody>
          </p:sp>
          <p:sp>
            <p:nvSpPr>
              <p:cNvPr id="35" name="圓角矩形 34"/>
              <p:cNvSpPr/>
              <p:nvPr/>
            </p:nvSpPr>
            <p:spPr bwMode="auto">
              <a:xfrm>
                <a:off x="6801811" y="2279974"/>
                <a:ext cx="1187504" cy="431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金融服務業</a:t>
                </a:r>
              </a:p>
            </p:txBody>
          </p:sp>
          <p:sp>
            <p:nvSpPr>
              <p:cNvPr id="36" name="圓角矩形 35"/>
              <p:cNvSpPr/>
              <p:nvPr/>
            </p:nvSpPr>
            <p:spPr bwMode="auto">
              <a:xfrm>
                <a:off x="4304558" y="2822881"/>
                <a:ext cx="1187504" cy="431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石化業</a:t>
                </a:r>
              </a:p>
            </p:txBody>
          </p:sp>
          <p:sp>
            <p:nvSpPr>
              <p:cNvPr id="37" name="圓角矩形 36"/>
              <p:cNvSpPr/>
              <p:nvPr/>
            </p:nvSpPr>
            <p:spPr bwMode="auto">
              <a:xfrm>
                <a:off x="5552391" y="2822881"/>
                <a:ext cx="1187504" cy="431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觀光業</a:t>
                </a:r>
              </a:p>
            </p:txBody>
          </p:sp>
          <p:sp>
            <p:nvSpPr>
              <p:cNvPr id="38" name="圓角矩形 37"/>
              <p:cNvSpPr/>
              <p:nvPr/>
            </p:nvSpPr>
            <p:spPr bwMode="auto">
              <a:xfrm>
                <a:off x="6801811" y="2822881"/>
                <a:ext cx="1187504" cy="431785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36000" tIns="36000" rIns="36000" bIns="36000" anchor="ctr"/>
              <a:lstStyle/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產業聚落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臺灣工業區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1" name="向右箭號 10"/>
            <p:cNvSpPr/>
            <p:nvPr/>
          </p:nvSpPr>
          <p:spPr bwMode="auto">
            <a:xfrm>
              <a:off x="2511122" y="3615485"/>
              <a:ext cx="234227" cy="21603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TW" altLang="en-US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向右箭號 11"/>
            <p:cNvSpPr/>
            <p:nvPr/>
          </p:nvSpPr>
          <p:spPr bwMode="auto">
            <a:xfrm>
              <a:off x="4569485" y="2620972"/>
              <a:ext cx="234227" cy="21603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TW" altLang="en-US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3" name="群組 59"/>
            <p:cNvGrpSpPr>
              <a:grpSpLocks/>
            </p:cNvGrpSpPr>
            <p:nvPr/>
          </p:nvGrpSpPr>
          <p:grpSpPr bwMode="auto">
            <a:xfrm>
              <a:off x="4875127" y="4003420"/>
              <a:ext cx="4138003" cy="899920"/>
              <a:chOff x="3854855" y="3762254"/>
              <a:chExt cx="3816073" cy="899888"/>
            </a:xfrm>
          </p:grpSpPr>
          <p:sp>
            <p:nvSpPr>
              <p:cNvPr id="25" name="圓角矩形 24"/>
              <p:cNvSpPr/>
              <p:nvPr/>
            </p:nvSpPr>
            <p:spPr bwMode="auto">
              <a:xfrm>
                <a:off x="3854855" y="3762254"/>
                <a:ext cx="3816073" cy="899888"/>
              </a:xfrm>
              <a:prstGeom prst="roundRect">
                <a:avLst>
                  <a:gd name="adj" fmla="val 963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zh-TW" altLang="en-US" sz="16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人才攻略</a:t>
                </a:r>
                <a:endParaRPr lang="en-US" altLang="zh-TW" sz="16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圓角矩形 25"/>
              <p:cNvSpPr/>
              <p:nvPr/>
            </p:nvSpPr>
            <p:spPr bwMode="auto">
              <a:xfrm>
                <a:off x="3938680" y="4149845"/>
                <a:ext cx="1152578" cy="431785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獎學金</a:t>
                </a:r>
              </a:p>
            </p:txBody>
          </p:sp>
          <p:sp>
            <p:nvSpPr>
              <p:cNvPr id="27" name="圓角矩形 26"/>
              <p:cNvSpPr/>
              <p:nvPr/>
            </p:nvSpPr>
            <p:spPr bwMode="auto">
              <a:xfrm>
                <a:off x="5186512" y="4149845"/>
                <a:ext cx="1152578" cy="431785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技職教育</a:t>
                </a:r>
              </a:p>
            </p:txBody>
          </p:sp>
          <p:sp>
            <p:nvSpPr>
              <p:cNvPr id="28" name="圓角矩形 27"/>
              <p:cNvSpPr/>
              <p:nvPr/>
            </p:nvSpPr>
            <p:spPr bwMode="auto">
              <a:xfrm>
                <a:off x="6434344" y="4149845"/>
                <a:ext cx="1152578" cy="431785"/>
              </a:xfrm>
              <a:prstGeom prst="roundRect">
                <a:avLst/>
              </a:prstGeom>
              <a:solidFill>
                <a:srgbClr val="FFFFFF"/>
              </a:solidFill>
              <a:ln w="6350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企業實習</a:t>
                </a:r>
              </a:p>
            </p:txBody>
          </p:sp>
        </p:grpSp>
        <p:sp>
          <p:nvSpPr>
            <p:cNvPr id="14" name="左-右雙向箭號 13"/>
            <p:cNvSpPr/>
            <p:nvPr/>
          </p:nvSpPr>
          <p:spPr bwMode="auto">
            <a:xfrm rot="5400000">
              <a:off x="6728901" y="3586291"/>
              <a:ext cx="360052" cy="234248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TW" altLang="en-US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" name="向右箭號 14"/>
            <p:cNvSpPr/>
            <p:nvPr/>
          </p:nvSpPr>
          <p:spPr bwMode="auto">
            <a:xfrm>
              <a:off x="9032601" y="2646636"/>
              <a:ext cx="234227" cy="21603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TW" altLang="en-US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" name="向右箭號 15"/>
            <p:cNvSpPr/>
            <p:nvPr/>
          </p:nvSpPr>
          <p:spPr bwMode="auto">
            <a:xfrm>
              <a:off x="9041502" y="4473688"/>
              <a:ext cx="234227" cy="21603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TW" altLang="en-US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7" name="群組 18"/>
            <p:cNvGrpSpPr>
              <a:grpSpLocks/>
            </p:cNvGrpSpPr>
            <p:nvPr/>
          </p:nvGrpSpPr>
          <p:grpSpPr bwMode="auto">
            <a:xfrm>
              <a:off x="6039813" y="5259392"/>
              <a:ext cx="3227015" cy="1029739"/>
              <a:chOff x="4708717" y="5300032"/>
              <a:chExt cx="2975902" cy="1029830"/>
            </a:xfrm>
          </p:grpSpPr>
          <p:sp>
            <p:nvSpPr>
              <p:cNvPr id="19" name="橢圓 18"/>
              <p:cNvSpPr/>
              <p:nvPr/>
            </p:nvSpPr>
            <p:spPr bwMode="auto">
              <a:xfrm>
                <a:off x="5747033" y="5300032"/>
                <a:ext cx="1199536" cy="432101"/>
              </a:xfrm>
              <a:prstGeom prst="ellipse">
                <a:avLst/>
              </a:prstGeom>
              <a:solidFill>
                <a:srgbClr val="FBE68F"/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國際合作</a:t>
                </a:r>
              </a:p>
            </p:txBody>
          </p:sp>
          <p:sp>
            <p:nvSpPr>
              <p:cNvPr id="20" name="橢圓 19"/>
              <p:cNvSpPr/>
              <p:nvPr/>
            </p:nvSpPr>
            <p:spPr bwMode="auto">
              <a:xfrm>
                <a:off x="4708717" y="5598897"/>
                <a:ext cx="1199536" cy="432101"/>
              </a:xfrm>
              <a:prstGeom prst="ellipse">
                <a:avLst/>
              </a:prstGeom>
              <a:solidFill>
                <a:srgbClr val="FBE68F"/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風險控管</a:t>
                </a:r>
              </a:p>
            </p:txBody>
          </p:sp>
          <p:sp>
            <p:nvSpPr>
              <p:cNvPr id="21" name="橢圓 20"/>
              <p:cNvSpPr/>
              <p:nvPr/>
            </p:nvSpPr>
            <p:spPr bwMode="auto">
              <a:xfrm>
                <a:off x="5747033" y="5897761"/>
                <a:ext cx="1199536" cy="432101"/>
              </a:xfrm>
              <a:prstGeom prst="ellipse">
                <a:avLst/>
              </a:prstGeom>
              <a:solidFill>
                <a:srgbClr val="FBE68F"/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altLang="zh-TW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NGO</a:t>
                </a:r>
                <a:r>
                  <a: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</a:t>
                </a:r>
              </a:p>
            </p:txBody>
          </p:sp>
          <p:sp>
            <p:nvSpPr>
              <p:cNvPr id="22" name="向右箭號 21"/>
              <p:cNvSpPr/>
              <p:nvPr/>
            </p:nvSpPr>
            <p:spPr bwMode="auto">
              <a:xfrm>
                <a:off x="6935488" y="5434895"/>
                <a:ext cx="749131" cy="155757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TW" altLang="en-US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3" name="向右箭號 22"/>
              <p:cNvSpPr/>
              <p:nvPr/>
            </p:nvSpPr>
            <p:spPr bwMode="auto">
              <a:xfrm>
                <a:off x="5914060" y="5752891"/>
                <a:ext cx="1770559" cy="144870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TW" altLang="en-US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4" name="向右箭號 23"/>
              <p:cNvSpPr/>
              <p:nvPr/>
            </p:nvSpPr>
            <p:spPr bwMode="auto">
              <a:xfrm>
                <a:off x="6935488" y="6030997"/>
                <a:ext cx="749131" cy="155757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TW" altLang="en-US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8" name="向右箭號 17"/>
            <p:cNvSpPr/>
            <p:nvPr/>
          </p:nvSpPr>
          <p:spPr bwMode="auto">
            <a:xfrm>
              <a:off x="4569485" y="4345365"/>
              <a:ext cx="234227" cy="216031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TW" altLang="en-US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9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74700" y="306848"/>
            <a:ext cx="10515600" cy="5947902"/>
          </a:xfrm>
        </p:spPr>
        <p:txBody>
          <a:bodyPr/>
          <a:lstStyle/>
          <a:p>
            <a:pPr marL="0" lvl="2">
              <a:lnSpc>
                <a:spcPts val="3000"/>
              </a:lnSpc>
              <a:defRPr/>
            </a:pPr>
            <a:r>
              <a:rPr lang="zh-TW" altLang="en-US" dirty="0" smtClean="0"/>
              <a:t>＊</a:t>
            </a:r>
            <a:r>
              <a:rPr lang="en-US" altLang="zh-TW" dirty="0" smtClean="0"/>
              <a:t>2050</a:t>
            </a:r>
            <a:r>
              <a:rPr lang="zh-TW" altLang="en-US" dirty="0"/>
              <a:t>年新興亞洲將占全球</a:t>
            </a:r>
            <a:r>
              <a:rPr lang="en-US" altLang="zh-TW" dirty="0"/>
              <a:t>GDP</a:t>
            </a:r>
            <a:r>
              <a:rPr lang="zh-TW" altLang="en-US" dirty="0"/>
              <a:t>的一半</a:t>
            </a:r>
            <a:endParaRPr lang="en-US" altLang="zh-TW" dirty="0"/>
          </a:p>
          <a:p>
            <a:pPr marL="652462" lvl="3" indent="-342900">
              <a:lnSpc>
                <a:spcPts val="3000"/>
              </a:lnSpc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solidFill>
                  <a:schemeClr val="accent1"/>
                </a:solidFill>
              </a:rPr>
              <a:t>發展中亞洲</a:t>
            </a:r>
            <a:r>
              <a:rPr lang="en-US" altLang="zh-TW" dirty="0">
                <a:solidFill>
                  <a:schemeClr val="accent1"/>
                </a:solidFill>
              </a:rPr>
              <a:t>2050</a:t>
            </a:r>
            <a:r>
              <a:rPr lang="zh-TW" altLang="en-US" dirty="0">
                <a:solidFill>
                  <a:schemeClr val="accent1"/>
                </a:solidFill>
              </a:rPr>
              <a:t>年將占世界一半經濟規模（購買力平價後）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652462" lvl="3" indent="-342900">
              <a:lnSpc>
                <a:spcPts val="3000"/>
              </a:lnSpc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solidFill>
                  <a:schemeClr val="accent1"/>
                </a:solidFill>
              </a:rPr>
              <a:t>弄懂亞洲，就搞定半個世界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652462" lvl="3" indent="-342900">
              <a:lnSpc>
                <a:spcPts val="3000"/>
              </a:lnSpc>
              <a:buFont typeface="Wingdings" panose="05000000000000000000" pitchFamily="2" charset="2"/>
              <a:buChar char="p"/>
              <a:defRPr/>
            </a:pPr>
            <a:r>
              <a:rPr lang="zh-TW" altLang="en-US" dirty="0">
                <a:solidFill>
                  <a:schemeClr val="accent1"/>
                </a:solidFill>
              </a:rPr>
              <a:t>亞洲不只是中國，</a:t>
            </a:r>
            <a:r>
              <a:rPr lang="en-US" altLang="zh-TW" dirty="0">
                <a:solidFill>
                  <a:schemeClr val="accent1"/>
                </a:solidFill>
              </a:rPr>
              <a:t>ASEAN</a:t>
            </a:r>
            <a:r>
              <a:rPr lang="zh-TW" altLang="en-US" dirty="0">
                <a:solidFill>
                  <a:schemeClr val="accent1"/>
                </a:solidFill>
              </a:rPr>
              <a:t>市場需要投入更多學習</a:t>
            </a:r>
          </a:p>
          <a:p>
            <a:endParaRPr lang="zh-TW" altLang="en-US" dirty="0"/>
          </a:p>
        </p:txBody>
      </p:sp>
      <p:grpSp>
        <p:nvGrpSpPr>
          <p:cNvPr id="3" name="群組 11"/>
          <p:cNvGrpSpPr>
            <a:grpSpLocks/>
          </p:cNvGrpSpPr>
          <p:nvPr/>
        </p:nvGrpSpPr>
        <p:grpSpPr bwMode="auto">
          <a:xfrm>
            <a:off x="1614487" y="2179955"/>
            <a:ext cx="5040313" cy="3943350"/>
            <a:chOff x="-87560" y="2006122"/>
            <a:chExt cx="5040560" cy="3943158"/>
          </a:xfrm>
        </p:grpSpPr>
        <p:graphicFrame>
          <p:nvGraphicFramePr>
            <p:cNvPr id="4" name="圖表 3"/>
            <p:cNvGraphicFramePr>
              <a:graphicFrameLocks/>
            </p:cNvGraphicFramePr>
            <p:nvPr/>
          </p:nvGraphicFramePr>
          <p:xfrm>
            <a:off x="-87560" y="2463842"/>
            <a:ext cx="5040560" cy="3207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矩形 5"/>
            <p:cNvSpPr>
              <a:spLocks noChangeArrowheads="1"/>
            </p:cNvSpPr>
            <p:nvPr/>
          </p:nvSpPr>
          <p:spPr bwMode="auto">
            <a:xfrm>
              <a:off x="776536" y="5589240"/>
              <a:ext cx="1584176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smtClean="0">
                  <a:solidFill>
                    <a:srgbClr val="0000FF"/>
                  </a:solidFill>
                </a:rPr>
                <a:t>Total: 73 trillion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668524" y="2006122"/>
              <a:ext cx="3528392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b="1" smtClean="0"/>
                <a:t>Composition of World GDP, 2010</a:t>
              </a:r>
              <a:endParaRPr lang="zh-TW" altLang="en-US" sz="1400" b="1" dirty="0"/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24288" y="6254750"/>
            <a:ext cx="7121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資料來源：程淑芬轉引自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Citi Investment Research and Analysis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2016.7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12"/>
          <p:cNvGrpSpPr>
            <a:grpSpLocks/>
          </p:cNvGrpSpPr>
          <p:nvPr/>
        </p:nvGrpSpPr>
        <p:grpSpPr bwMode="auto">
          <a:xfrm>
            <a:off x="6386513" y="2179955"/>
            <a:ext cx="5221287" cy="3978275"/>
            <a:chOff x="5097016" y="1970381"/>
            <a:chExt cx="5221283" cy="3978899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460856" y="5589240"/>
              <a:ext cx="1584176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smtClean="0">
                  <a:solidFill>
                    <a:srgbClr val="0000FF"/>
                  </a:solidFill>
                </a:rPr>
                <a:t>Total: 378 trillion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845262" y="1970381"/>
              <a:ext cx="3528392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b="1" smtClean="0"/>
                <a:t>Composition of World GDP, 2050</a:t>
              </a:r>
              <a:endParaRPr lang="zh-TW" altLang="en-US" sz="1400" b="1" dirty="0"/>
            </a:p>
          </p:txBody>
        </p:sp>
        <p:graphicFrame>
          <p:nvGraphicFramePr>
            <p:cNvPr id="11" name="圖表 10"/>
            <p:cNvGraphicFramePr>
              <a:graphicFrameLocks/>
            </p:cNvGraphicFramePr>
            <p:nvPr/>
          </p:nvGraphicFramePr>
          <p:xfrm>
            <a:off x="5097016" y="2413583"/>
            <a:ext cx="5221283" cy="3262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6080280" y="368322"/>
            <a:ext cx="2846137" cy="367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文鼎粗楷" panose="020B0609010101010101" pitchFamily="49" charset="-120"/>
                <a:ea typeface="文鼎粗楷" panose="020B0609010101010101" pitchFamily="49" charset="-120"/>
              </a:rPr>
              <a:t>新南向／大陸一樣重要</a:t>
            </a:r>
            <a:endParaRPr lang="zh-TW" altLang="en-US" sz="20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文鼎粗楷" panose="020B0609010101010101" pitchFamily="49" charset="-120"/>
              <a:ea typeface="文鼎粗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0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dge">
    <a:majorFont>
      <a:latin typeface="Garamond"/>
      <a:ea typeface="文鼎中圓"/>
      <a:cs typeface=""/>
    </a:majorFont>
    <a:minorFont>
      <a:latin typeface="Times New Roman"/>
      <a:ea typeface="標楷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dge">
    <a:majorFont>
      <a:latin typeface="Garamond"/>
      <a:ea typeface="文鼎中圓"/>
      <a:cs typeface=""/>
    </a:majorFont>
    <a:minorFont>
      <a:latin typeface="Times New Roman"/>
      <a:ea typeface="標楷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2809</Words>
  <Application>Microsoft Office PowerPoint</Application>
  <PresentationFormat>自訂</PresentationFormat>
  <Paragraphs>598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台灣產業面臨的問題及突圍策略</vt:lpstr>
      <vt:lpstr>題　綱</vt:lpstr>
      <vt:lpstr>壹、臺灣當前經濟情勢分析</vt:lpstr>
      <vt:lpstr>PowerPoint 簡報</vt:lpstr>
      <vt:lpstr>PowerPoint 簡報</vt:lpstr>
      <vt:lpstr>貳、政府現行產業政策</vt:lpstr>
      <vt:lpstr>PowerPoint 簡報</vt:lpstr>
      <vt:lpstr>PowerPoint 簡報</vt:lpstr>
      <vt:lpstr>PowerPoint 簡報</vt:lpstr>
      <vt:lpstr>PowerPoint 簡報</vt:lpstr>
      <vt:lpstr>參、突圍策略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PC209</dc:creator>
  <cp:lastModifiedBy>Mandy</cp:lastModifiedBy>
  <cp:revision>93</cp:revision>
  <cp:lastPrinted>2018-12-05T07:29:23Z</cp:lastPrinted>
  <dcterms:created xsi:type="dcterms:W3CDTF">2018-08-31T07:27:16Z</dcterms:created>
  <dcterms:modified xsi:type="dcterms:W3CDTF">2018-12-06T02:30:29Z</dcterms:modified>
</cp:coreProperties>
</file>